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97" r:id="rId2"/>
    <p:sldMasterId id="2147483871" r:id="rId3"/>
    <p:sldMasterId id="2147483883" r:id="rId4"/>
    <p:sldMasterId id="2147483895" r:id="rId5"/>
  </p:sldMasterIdLst>
  <p:sldIdLst>
    <p:sldId id="256" r:id="rId6"/>
    <p:sldId id="257" r:id="rId7"/>
    <p:sldId id="260" r:id="rId8"/>
    <p:sldId id="258" r:id="rId9"/>
    <p:sldId id="259" r:id="rId10"/>
    <p:sldId id="262" r:id="rId11"/>
    <p:sldId id="288" r:id="rId12"/>
    <p:sldId id="264" r:id="rId13"/>
    <p:sldId id="280" r:id="rId14"/>
    <p:sldId id="281" r:id="rId15"/>
    <p:sldId id="282" r:id="rId16"/>
    <p:sldId id="263" r:id="rId17"/>
    <p:sldId id="287" r:id="rId18"/>
    <p:sldId id="289" r:id="rId19"/>
    <p:sldId id="265" r:id="rId20"/>
    <p:sldId id="266" r:id="rId21"/>
    <p:sldId id="283" r:id="rId22"/>
    <p:sldId id="284" r:id="rId23"/>
    <p:sldId id="285" r:id="rId24"/>
    <p:sldId id="286" r:id="rId25"/>
    <p:sldId id="267" r:id="rId26"/>
    <p:sldId id="276" r:id="rId27"/>
    <p:sldId id="277"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41DC7D-4975-4D78-BACD-6ABE34211A8A}">
          <p14:sldIdLst>
            <p14:sldId id="256"/>
            <p14:sldId id="257"/>
            <p14:sldId id="260"/>
            <p14:sldId id="258"/>
            <p14:sldId id="259"/>
          </p14:sldIdLst>
        </p14:section>
        <p14:section name="Untitled Section" id="{BD3D0D01-438B-4294-B64D-16D37194A229}">
          <p14:sldIdLst>
            <p14:sldId id="262"/>
            <p14:sldId id="288"/>
          </p14:sldIdLst>
        </p14:section>
        <p14:section name="Untitled Section" id="{DB074E55-C5D2-44AD-BDF0-6D0F4910D142}">
          <p14:sldIdLst>
            <p14:sldId id="264"/>
            <p14:sldId id="280"/>
            <p14:sldId id="281"/>
            <p14:sldId id="282"/>
            <p14:sldId id="263"/>
            <p14:sldId id="287"/>
            <p14:sldId id="289"/>
            <p14:sldId id="265"/>
            <p14:sldId id="266"/>
            <p14:sldId id="283"/>
            <p14:sldId id="284"/>
            <p14:sldId id="285"/>
            <p14:sldId id="286"/>
            <p14:sldId id="267"/>
          </p14:sldIdLst>
        </p14:section>
        <p14:section name="Untitled Section" id="{8406AF32-AFE6-47B4-89EF-31AF61B6C8D0}">
          <p14:sldIdLst>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69" d="100"/>
          <a:sy n="69"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5A1A4-E8F6-493E-9E7B-95B8A3798657}" type="doc">
      <dgm:prSet loTypeId="urn:microsoft.com/office/officeart/2005/8/layout/process2" loCatId="process" qsTypeId="urn:microsoft.com/office/officeart/2005/8/quickstyle/simple1" qsCatId="simple" csTypeId="urn:microsoft.com/office/officeart/2005/8/colors/accent1_2" csCatId="accent1" phldr="1"/>
      <dgm:spPr/>
    </dgm:pt>
    <dgm:pt modelId="{BB92E93A-67D0-4326-B712-D08E0F126FFF}">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3600" dirty="0" smtClean="0">
              <a:latin typeface="SutonnyMJ" pitchFamily="2" charset="0"/>
              <a:cs typeface="SutonnyMJ" pitchFamily="2" charset="0"/>
            </a:rPr>
            <a:t>1. </a:t>
          </a:r>
          <a:r>
            <a:rPr lang="en-US" sz="3600" dirty="0" err="1" smtClean="0">
              <a:latin typeface="Times New Roman" panose="02020603050405020304" pitchFamily="18" charset="0"/>
              <a:cs typeface="Times New Roman" panose="02020603050405020304" pitchFamily="18" charset="0"/>
            </a:rPr>
            <a:t>Parsonal</a:t>
          </a:r>
          <a:r>
            <a:rPr lang="en-US" sz="3600" dirty="0" smtClean="0">
              <a:latin typeface="Times New Roman" panose="02020603050405020304" pitchFamily="18" charset="0"/>
              <a:cs typeface="Times New Roman" panose="02020603050405020304" pitchFamily="18" charset="0"/>
            </a:rPr>
            <a:t> Area Network (PAN)</a:t>
          </a:r>
          <a:endParaRPr lang="en-US" sz="3600" dirty="0"/>
        </a:p>
      </dgm:t>
    </dgm:pt>
    <dgm:pt modelId="{6B72ED3A-E985-4A12-99DF-8971E7739EE2}" type="parTrans" cxnId="{3FC505AB-D026-40EC-A0FE-A14BD482A316}">
      <dgm:prSet/>
      <dgm:spPr/>
      <dgm:t>
        <a:bodyPr/>
        <a:lstStyle/>
        <a:p>
          <a:endParaRPr lang="en-US"/>
        </a:p>
      </dgm:t>
    </dgm:pt>
    <dgm:pt modelId="{7C4C9662-8069-4757-9117-518B18AFA73E}" type="sibTrans" cxnId="{3FC505AB-D026-40EC-A0FE-A14BD482A316}">
      <dgm:prSet/>
      <dgm:spPr>
        <a:solidFill>
          <a:srgbClr val="FF0000"/>
        </a:solidFill>
      </dgm:spPr>
      <dgm:t>
        <a:bodyPr/>
        <a:lstStyle/>
        <a:p>
          <a:endParaRPr lang="en-US"/>
        </a:p>
      </dgm:t>
    </dgm:pt>
    <dgm:pt modelId="{35257403-465A-4887-9354-B1BE1B25039A}">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3600" dirty="0" smtClean="0">
              <a:latin typeface="SutonnyMJ" pitchFamily="2" charset="0"/>
              <a:cs typeface="SutonnyMJ" pitchFamily="2" charset="0"/>
            </a:rPr>
            <a:t>2. </a:t>
          </a:r>
          <a:r>
            <a:rPr lang="en-US" sz="3600" dirty="0" smtClean="0">
              <a:latin typeface="Times New Roman" panose="02020603050405020304" pitchFamily="18" charset="0"/>
              <a:cs typeface="Times New Roman" panose="02020603050405020304" pitchFamily="18" charset="0"/>
            </a:rPr>
            <a:t>Local Area Network (LAN)</a:t>
          </a:r>
          <a:endParaRPr lang="en-US" sz="3600" dirty="0"/>
        </a:p>
      </dgm:t>
    </dgm:pt>
    <dgm:pt modelId="{3BEC5099-5C61-455F-8246-63A73E7A8700}" type="parTrans" cxnId="{F26B5986-1355-4E2C-89E5-4DE7CAADAAD0}">
      <dgm:prSet/>
      <dgm:spPr/>
      <dgm:t>
        <a:bodyPr/>
        <a:lstStyle/>
        <a:p>
          <a:endParaRPr lang="en-US"/>
        </a:p>
      </dgm:t>
    </dgm:pt>
    <dgm:pt modelId="{E71B13E0-7524-4D25-82A9-E0B5218BA959}" type="sibTrans" cxnId="{F26B5986-1355-4E2C-89E5-4DE7CAADAAD0}">
      <dgm:prSet/>
      <dgm:spPr>
        <a:solidFill>
          <a:srgbClr val="FF0000"/>
        </a:solidFill>
      </dgm:spPr>
      <dgm:t>
        <a:bodyPr/>
        <a:lstStyle/>
        <a:p>
          <a:endParaRPr lang="en-US"/>
        </a:p>
      </dgm:t>
    </dgm:pt>
    <dgm:pt modelId="{480C6DE4-1B90-40AC-8188-BB57B74932FA}">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3600" dirty="0" smtClean="0">
              <a:latin typeface="SutonnyMJ" pitchFamily="2" charset="0"/>
              <a:cs typeface="SutonnyMJ" pitchFamily="2" charset="0"/>
            </a:rPr>
            <a:t>3. </a:t>
          </a:r>
          <a:r>
            <a:rPr lang="en-US" sz="3600" dirty="0" smtClean="0">
              <a:latin typeface="Times New Roman" panose="02020603050405020304" pitchFamily="18" charset="0"/>
              <a:cs typeface="Times New Roman" panose="02020603050405020304" pitchFamily="18" charset="0"/>
            </a:rPr>
            <a:t>Metropolitan Area Network (MAN)</a:t>
          </a:r>
          <a:endParaRPr lang="en-US" sz="3600" dirty="0"/>
        </a:p>
      </dgm:t>
    </dgm:pt>
    <dgm:pt modelId="{8F5EDAA2-6B3F-4366-9EA8-4DA250AF1345}" type="parTrans" cxnId="{199F182B-B3C5-4E23-826E-B8470EF93618}">
      <dgm:prSet/>
      <dgm:spPr/>
      <dgm:t>
        <a:bodyPr/>
        <a:lstStyle/>
        <a:p>
          <a:endParaRPr lang="en-US"/>
        </a:p>
      </dgm:t>
    </dgm:pt>
    <dgm:pt modelId="{3570686F-EEC5-4752-8533-F408A7CECD8F}" type="sibTrans" cxnId="{199F182B-B3C5-4E23-826E-B8470EF93618}">
      <dgm:prSet/>
      <dgm:spPr>
        <a:solidFill>
          <a:srgbClr val="FF0000"/>
        </a:solidFill>
      </dgm:spPr>
      <dgm:t>
        <a:bodyPr/>
        <a:lstStyle/>
        <a:p>
          <a:endParaRPr lang="en-US"/>
        </a:p>
      </dgm:t>
    </dgm:pt>
    <dgm:pt modelId="{202F2B05-471C-496E-9C77-6E624BDF198F}">
      <dgm:prSet custT="1">
        <dgm:style>
          <a:lnRef idx="3">
            <a:schemeClr val="lt1"/>
          </a:lnRef>
          <a:fillRef idx="1">
            <a:schemeClr val="accent6"/>
          </a:fillRef>
          <a:effectRef idx="1">
            <a:schemeClr val="accent6"/>
          </a:effectRef>
          <a:fontRef idx="minor">
            <a:schemeClr val="lt1"/>
          </a:fontRef>
        </dgm:style>
      </dgm:prSet>
      <dgm:spPr/>
      <dgm:t>
        <a:bodyPr/>
        <a:lstStyle/>
        <a:p>
          <a:r>
            <a:rPr lang="en-US" sz="3600" dirty="0" smtClean="0">
              <a:latin typeface="SutonnyMJ" pitchFamily="2" charset="0"/>
              <a:cs typeface="Times New Roman" panose="02020603050405020304" pitchFamily="18" charset="0"/>
            </a:rPr>
            <a:t>4</a:t>
          </a:r>
          <a:r>
            <a:rPr lang="en-US" sz="3600" dirty="0" smtClean="0">
              <a:latin typeface="Times New Roman" panose="02020603050405020304" pitchFamily="18" charset="0"/>
              <a:cs typeface="Times New Roman" panose="02020603050405020304" pitchFamily="18" charset="0"/>
            </a:rPr>
            <a:t>. Wide Area Network</a:t>
          </a:r>
          <a:r>
            <a:rPr lang="en-US" sz="3600" dirty="0" smtClean="0"/>
            <a:t> </a:t>
          </a:r>
          <a:r>
            <a:rPr lang="en-US" sz="3600" dirty="0" smtClean="0">
              <a:latin typeface="Times New Roman" panose="02020603050405020304" pitchFamily="18" charset="0"/>
              <a:cs typeface="Times New Roman" panose="02020603050405020304" pitchFamily="18" charset="0"/>
            </a:rPr>
            <a:t>(WAN)</a:t>
          </a:r>
          <a:endParaRPr lang="en-US" sz="3600" dirty="0"/>
        </a:p>
      </dgm:t>
    </dgm:pt>
    <dgm:pt modelId="{9564ED20-75D8-4054-9E92-5AF0EFFD7CB3}" type="parTrans" cxnId="{3AA43AF1-0B56-4111-B73B-894971523206}">
      <dgm:prSet/>
      <dgm:spPr/>
      <dgm:t>
        <a:bodyPr/>
        <a:lstStyle/>
        <a:p>
          <a:endParaRPr lang="en-US"/>
        </a:p>
      </dgm:t>
    </dgm:pt>
    <dgm:pt modelId="{DD8BD7FC-5533-438D-A9B6-542BE7567033}" type="sibTrans" cxnId="{3AA43AF1-0B56-4111-B73B-894971523206}">
      <dgm:prSet/>
      <dgm:spPr/>
      <dgm:t>
        <a:bodyPr/>
        <a:lstStyle/>
        <a:p>
          <a:endParaRPr lang="en-US"/>
        </a:p>
      </dgm:t>
    </dgm:pt>
    <dgm:pt modelId="{52DF7A27-8BBA-4C94-8CB1-A0C4B5A8C864}" type="pres">
      <dgm:prSet presAssocID="{0B15A1A4-E8F6-493E-9E7B-95B8A3798657}" presName="linearFlow" presStyleCnt="0">
        <dgm:presLayoutVars>
          <dgm:resizeHandles val="exact"/>
        </dgm:presLayoutVars>
      </dgm:prSet>
      <dgm:spPr/>
    </dgm:pt>
    <dgm:pt modelId="{F0332498-3935-4794-82FE-F120AE485B0C}" type="pres">
      <dgm:prSet presAssocID="{BB92E93A-67D0-4326-B712-D08E0F126FFF}" presName="node" presStyleLbl="node1" presStyleIdx="0" presStyleCnt="4" custScaleX="368279">
        <dgm:presLayoutVars>
          <dgm:bulletEnabled val="1"/>
        </dgm:presLayoutVars>
      </dgm:prSet>
      <dgm:spPr/>
      <dgm:t>
        <a:bodyPr/>
        <a:lstStyle/>
        <a:p>
          <a:endParaRPr lang="en-US"/>
        </a:p>
      </dgm:t>
    </dgm:pt>
    <dgm:pt modelId="{7EE6442F-1417-4BCC-8072-2A342056021F}" type="pres">
      <dgm:prSet presAssocID="{7C4C9662-8069-4757-9117-518B18AFA73E}" presName="sibTrans" presStyleLbl="sibTrans2D1" presStyleIdx="0" presStyleCnt="3"/>
      <dgm:spPr/>
      <dgm:t>
        <a:bodyPr/>
        <a:lstStyle/>
        <a:p>
          <a:endParaRPr lang="en-US"/>
        </a:p>
      </dgm:t>
    </dgm:pt>
    <dgm:pt modelId="{48C0EB58-8223-403A-95D5-77806B8E26B8}" type="pres">
      <dgm:prSet presAssocID="{7C4C9662-8069-4757-9117-518B18AFA73E}" presName="connectorText" presStyleLbl="sibTrans2D1" presStyleIdx="0" presStyleCnt="3"/>
      <dgm:spPr/>
      <dgm:t>
        <a:bodyPr/>
        <a:lstStyle/>
        <a:p>
          <a:endParaRPr lang="en-US"/>
        </a:p>
      </dgm:t>
    </dgm:pt>
    <dgm:pt modelId="{9A5EE1F7-F11A-4E32-A22C-31C4CD7A76A3}" type="pres">
      <dgm:prSet presAssocID="{35257403-465A-4887-9354-B1BE1B25039A}" presName="node" presStyleLbl="node1" presStyleIdx="1" presStyleCnt="4" custScaleX="366355" custLinFactNeighborY="-18480">
        <dgm:presLayoutVars>
          <dgm:bulletEnabled val="1"/>
        </dgm:presLayoutVars>
      </dgm:prSet>
      <dgm:spPr/>
      <dgm:t>
        <a:bodyPr/>
        <a:lstStyle/>
        <a:p>
          <a:endParaRPr lang="en-US"/>
        </a:p>
      </dgm:t>
    </dgm:pt>
    <dgm:pt modelId="{B610A71F-6624-4F83-913B-C9E6A56D497A}" type="pres">
      <dgm:prSet presAssocID="{E71B13E0-7524-4D25-82A9-E0B5218BA959}" presName="sibTrans" presStyleLbl="sibTrans2D1" presStyleIdx="1" presStyleCnt="3"/>
      <dgm:spPr/>
      <dgm:t>
        <a:bodyPr/>
        <a:lstStyle/>
        <a:p>
          <a:endParaRPr lang="en-US"/>
        </a:p>
      </dgm:t>
    </dgm:pt>
    <dgm:pt modelId="{7AA81327-3440-480D-9591-C3BEB223779C}" type="pres">
      <dgm:prSet presAssocID="{E71B13E0-7524-4D25-82A9-E0B5218BA959}" presName="connectorText" presStyleLbl="sibTrans2D1" presStyleIdx="1" presStyleCnt="3"/>
      <dgm:spPr/>
      <dgm:t>
        <a:bodyPr/>
        <a:lstStyle/>
        <a:p>
          <a:endParaRPr lang="en-US"/>
        </a:p>
      </dgm:t>
    </dgm:pt>
    <dgm:pt modelId="{1785B6E1-25D3-477B-A0A2-ACD1875D889B}" type="pres">
      <dgm:prSet presAssocID="{480C6DE4-1B90-40AC-8188-BB57B74932FA}" presName="node" presStyleLbl="node1" presStyleIdx="2" presStyleCnt="4" custScaleX="367919" custLinFactNeighborY="-46200">
        <dgm:presLayoutVars>
          <dgm:bulletEnabled val="1"/>
        </dgm:presLayoutVars>
      </dgm:prSet>
      <dgm:spPr/>
      <dgm:t>
        <a:bodyPr/>
        <a:lstStyle/>
        <a:p>
          <a:endParaRPr lang="en-US"/>
        </a:p>
      </dgm:t>
    </dgm:pt>
    <dgm:pt modelId="{5C292004-FAD2-4763-AA8A-9E7B088D7D5A}" type="pres">
      <dgm:prSet presAssocID="{3570686F-EEC5-4752-8533-F408A7CECD8F}" presName="sibTrans" presStyleLbl="sibTrans2D1" presStyleIdx="2" presStyleCnt="3"/>
      <dgm:spPr/>
      <dgm:t>
        <a:bodyPr/>
        <a:lstStyle/>
        <a:p>
          <a:endParaRPr lang="en-US"/>
        </a:p>
      </dgm:t>
    </dgm:pt>
    <dgm:pt modelId="{122AE94A-A873-4D3A-AF72-C86D59C87BAB}" type="pres">
      <dgm:prSet presAssocID="{3570686F-EEC5-4752-8533-F408A7CECD8F}" presName="connectorText" presStyleLbl="sibTrans2D1" presStyleIdx="2" presStyleCnt="3"/>
      <dgm:spPr/>
      <dgm:t>
        <a:bodyPr/>
        <a:lstStyle/>
        <a:p>
          <a:endParaRPr lang="en-US"/>
        </a:p>
      </dgm:t>
    </dgm:pt>
    <dgm:pt modelId="{CA432CE6-C3EB-44B5-AF2D-434679420B7C}" type="pres">
      <dgm:prSet presAssocID="{202F2B05-471C-496E-9C77-6E624BDF198F}" presName="node" presStyleLbl="node1" presStyleIdx="3" presStyleCnt="4" custScaleX="368279" custLinFactNeighborY="-43120">
        <dgm:presLayoutVars>
          <dgm:bulletEnabled val="1"/>
        </dgm:presLayoutVars>
      </dgm:prSet>
      <dgm:spPr/>
      <dgm:t>
        <a:bodyPr/>
        <a:lstStyle/>
        <a:p>
          <a:endParaRPr lang="en-US"/>
        </a:p>
      </dgm:t>
    </dgm:pt>
  </dgm:ptLst>
  <dgm:cxnLst>
    <dgm:cxn modelId="{9778B96C-94A1-46DD-886E-F566F7C578F9}" type="presOf" srcId="{0B15A1A4-E8F6-493E-9E7B-95B8A3798657}" destId="{52DF7A27-8BBA-4C94-8CB1-A0C4B5A8C864}" srcOrd="0" destOrd="0" presId="urn:microsoft.com/office/officeart/2005/8/layout/process2"/>
    <dgm:cxn modelId="{9ED7A139-8417-455A-AC0B-C676A4FB275B}" type="presOf" srcId="{480C6DE4-1B90-40AC-8188-BB57B74932FA}" destId="{1785B6E1-25D3-477B-A0A2-ACD1875D889B}" srcOrd="0" destOrd="0" presId="urn:microsoft.com/office/officeart/2005/8/layout/process2"/>
    <dgm:cxn modelId="{09DD5CC7-168E-4209-8706-9B3E6A131458}" type="presOf" srcId="{BB92E93A-67D0-4326-B712-D08E0F126FFF}" destId="{F0332498-3935-4794-82FE-F120AE485B0C}" srcOrd="0" destOrd="0" presId="urn:microsoft.com/office/officeart/2005/8/layout/process2"/>
    <dgm:cxn modelId="{DD2CFE94-9E78-46E5-AA31-4B8C38B7772D}" type="presOf" srcId="{35257403-465A-4887-9354-B1BE1B25039A}" destId="{9A5EE1F7-F11A-4E32-A22C-31C4CD7A76A3}" srcOrd="0" destOrd="0" presId="urn:microsoft.com/office/officeart/2005/8/layout/process2"/>
    <dgm:cxn modelId="{1E7504F8-132C-4A66-9C0C-1B28C26B92DB}" type="presOf" srcId="{7C4C9662-8069-4757-9117-518B18AFA73E}" destId="{7EE6442F-1417-4BCC-8072-2A342056021F}" srcOrd="0" destOrd="0" presId="urn:microsoft.com/office/officeart/2005/8/layout/process2"/>
    <dgm:cxn modelId="{F26B5986-1355-4E2C-89E5-4DE7CAADAAD0}" srcId="{0B15A1A4-E8F6-493E-9E7B-95B8A3798657}" destId="{35257403-465A-4887-9354-B1BE1B25039A}" srcOrd="1" destOrd="0" parTransId="{3BEC5099-5C61-455F-8246-63A73E7A8700}" sibTransId="{E71B13E0-7524-4D25-82A9-E0B5218BA959}"/>
    <dgm:cxn modelId="{18728381-7301-49EE-BCF8-F76E5A068E5E}" type="presOf" srcId="{3570686F-EEC5-4752-8533-F408A7CECD8F}" destId="{122AE94A-A873-4D3A-AF72-C86D59C87BAB}" srcOrd="1" destOrd="0" presId="urn:microsoft.com/office/officeart/2005/8/layout/process2"/>
    <dgm:cxn modelId="{91EC58DB-8D2D-43B8-8581-69F0D9C82B63}" type="presOf" srcId="{3570686F-EEC5-4752-8533-F408A7CECD8F}" destId="{5C292004-FAD2-4763-AA8A-9E7B088D7D5A}" srcOrd="0" destOrd="0" presId="urn:microsoft.com/office/officeart/2005/8/layout/process2"/>
    <dgm:cxn modelId="{138CC57A-8CF9-4407-B10E-410EC9D9B9A3}" type="presOf" srcId="{202F2B05-471C-496E-9C77-6E624BDF198F}" destId="{CA432CE6-C3EB-44B5-AF2D-434679420B7C}" srcOrd="0" destOrd="0" presId="urn:microsoft.com/office/officeart/2005/8/layout/process2"/>
    <dgm:cxn modelId="{3AA43AF1-0B56-4111-B73B-894971523206}" srcId="{0B15A1A4-E8F6-493E-9E7B-95B8A3798657}" destId="{202F2B05-471C-496E-9C77-6E624BDF198F}" srcOrd="3" destOrd="0" parTransId="{9564ED20-75D8-4054-9E92-5AF0EFFD7CB3}" sibTransId="{DD8BD7FC-5533-438D-A9B6-542BE7567033}"/>
    <dgm:cxn modelId="{36BD3837-E048-45A9-AE46-0D5082490258}" type="presOf" srcId="{E71B13E0-7524-4D25-82A9-E0B5218BA959}" destId="{7AA81327-3440-480D-9591-C3BEB223779C}" srcOrd="1" destOrd="0" presId="urn:microsoft.com/office/officeart/2005/8/layout/process2"/>
    <dgm:cxn modelId="{A3588CD3-CA8A-4AD7-8D72-E18259F6487C}" type="presOf" srcId="{E71B13E0-7524-4D25-82A9-E0B5218BA959}" destId="{B610A71F-6624-4F83-913B-C9E6A56D497A}" srcOrd="0" destOrd="0" presId="urn:microsoft.com/office/officeart/2005/8/layout/process2"/>
    <dgm:cxn modelId="{8968BFC0-2DE5-4153-9B9D-BBAEE8EC1807}" type="presOf" srcId="{7C4C9662-8069-4757-9117-518B18AFA73E}" destId="{48C0EB58-8223-403A-95D5-77806B8E26B8}" srcOrd="1" destOrd="0" presId="urn:microsoft.com/office/officeart/2005/8/layout/process2"/>
    <dgm:cxn modelId="{199F182B-B3C5-4E23-826E-B8470EF93618}" srcId="{0B15A1A4-E8F6-493E-9E7B-95B8A3798657}" destId="{480C6DE4-1B90-40AC-8188-BB57B74932FA}" srcOrd="2" destOrd="0" parTransId="{8F5EDAA2-6B3F-4366-9EA8-4DA250AF1345}" sibTransId="{3570686F-EEC5-4752-8533-F408A7CECD8F}"/>
    <dgm:cxn modelId="{3FC505AB-D026-40EC-A0FE-A14BD482A316}" srcId="{0B15A1A4-E8F6-493E-9E7B-95B8A3798657}" destId="{BB92E93A-67D0-4326-B712-D08E0F126FFF}" srcOrd="0" destOrd="0" parTransId="{6B72ED3A-E985-4A12-99DF-8971E7739EE2}" sibTransId="{7C4C9662-8069-4757-9117-518B18AFA73E}"/>
    <dgm:cxn modelId="{EA06EA91-DB84-4E0A-914F-01F92B48012F}" type="presParOf" srcId="{52DF7A27-8BBA-4C94-8CB1-A0C4B5A8C864}" destId="{F0332498-3935-4794-82FE-F120AE485B0C}" srcOrd="0" destOrd="0" presId="urn:microsoft.com/office/officeart/2005/8/layout/process2"/>
    <dgm:cxn modelId="{D59C4030-3C1D-4C70-B4FE-26437C941702}" type="presParOf" srcId="{52DF7A27-8BBA-4C94-8CB1-A0C4B5A8C864}" destId="{7EE6442F-1417-4BCC-8072-2A342056021F}" srcOrd="1" destOrd="0" presId="urn:microsoft.com/office/officeart/2005/8/layout/process2"/>
    <dgm:cxn modelId="{3D83960D-3308-4703-AA39-92F6DDB87253}" type="presParOf" srcId="{7EE6442F-1417-4BCC-8072-2A342056021F}" destId="{48C0EB58-8223-403A-95D5-77806B8E26B8}" srcOrd="0" destOrd="0" presId="urn:microsoft.com/office/officeart/2005/8/layout/process2"/>
    <dgm:cxn modelId="{704DBF59-7C39-40EE-BD0F-67620DD30F4C}" type="presParOf" srcId="{52DF7A27-8BBA-4C94-8CB1-A0C4B5A8C864}" destId="{9A5EE1F7-F11A-4E32-A22C-31C4CD7A76A3}" srcOrd="2" destOrd="0" presId="urn:microsoft.com/office/officeart/2005/8/layout/process2"/>
    <dgm:cxn modelId="{BD7FD145-D690-48FB-B8B6-513B2CF210B8}" type="presParOf" srcId="{52DF7A27-8BBA-4C94-8CB1-A0C4B5A8C864}" destId="{B610A71F-6624-4F83-913B-C9E6A56D497A}" srcOrd="3" destOrd="0" presId="urn:microsoft.com/office/officeart/2005/8/layout/process2"/>
    <dgm:cxn modelId="{BF955B8F-092C-4FB0-8F62-99734DC4CCC9}" type="presParOf" srcId="{B610A71F-6624-4F83-913B-C9E6A56D497A}" destId="{7AA81327-3440-480D-9591-C3BEB223779C}" srcOrd="0" destOrd="0" presId="urn:microsoft.com/office/officeart/2005/8/layout/process2"/>
    <dgm:cxn modelId="{C5744A7D-3EAA-42F8-8D5B-8135E8BC4756}" type="presParOf" srcId="{52DF7A27-8BBA-4C94-8CB1-A0C4B5A8C864}" destId="{1785B6E1-25D3-477B-A0A2-ACD1875D889B}" srcOrd="4" destOrd="0" presId="urn:microsoft.com/office/officeart/2005/8/layout/process2"/>
    <dgm:cxn modelId="{FBF983C5-678C-45CD-843D-09A4D32F7FB3}" type="presParOf" srcId="{52DF7A27-8BBA-4C94-8CB1-A0C4B5A8C864}" destId="{5C292004-FAD2-4763-AA8A-9E7B088D7D5A}" srcOrd="5" destOrd="0" presId="urn:microsoft.com/office/officeart/2005/8/layout/process2"/>
    <dgm:cxn modelId="{513C298A-982C-40D9-A35B-68893E2C5CE1}" type="presParOf" srcId="{5C292004-FAD2-4763-AA8A-9E7B088D7D5A}" destId="{122AE94A-A873-4D3A-AF72-C86D59C87BAB}" srcOrd="0" destOrd="0" presId="urn:microsoft.com/office/officeart/2005/8/layout/process2"/>
    <dgm:cxn modelId="{5A96FF2D-B3C7-4201-8DF1-DBB6E32586C6}" type="presParOf" srcId="{52DF7A27-8BBA-4C94-8CB1-A0C4B5A8C864}" destId="{CA432CE6-C3EB-44B5-AF2D-434679420B7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2498-3935-4794-82FE-F120AE485B0C}">
      <dsp:nvSpPr>
        <dsp:cNvPr id="0" name=""/>
        <dsp:cNvSpPr/>
      </dsp:nvSpPr>
      <dsp:spPr>
        <a:xfrm>
          <a:off x="169816" y="3786"/>
          <a:ext cx="10369930" cy="703945"/>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SutonnyMJ" pitchFamily="2" charset="0"/>
              <a:cs typeface="SutonnyMJ" pitchFamily="2" charset="0"/>
            </a:rPr>
            <a:t>1. </a:t>
          </a:r>
          <a:r>
            <a:rPr lang="en-US" sz="3600" kern="1200" dirty="0" err="1" smtClean="0">
              <a:latin typeface="Times New Roman" panose="02020603050405020304" pitchFamily="18" charset="0"/>
              <a:cs typeface="Times New Roman" panose="02020603050405020304" pitchFamily="18" charset="0"/>
            </a:rPr>
            <a:t>Parsonal</a:t>
          </a:r>
          <a:r>
            <a:rPr lang="en-US" sz="3600" kern="1200" dirty="0" smtClean="0">
              <a:latin typeface="Times New Roman" panose="02020603050405020304" pitchFamily="18" charset="0"/>
              <a:cs typeface="Times New Roman" panose="02020603050405020304" pitchFamily="18" charset="0"/>
            </a:rPr>
            <a:t> Area Network (PAN)</a:t>
          </a:r>
          <a:endParaRPr lang="en-US" sz="3600" kern="1200" dirty="0"/>
        </a:p>
      </dsp:txBody>
      <dsp:txXfrm>
        <a:off x="190434" y="24404"/>
        <a:ext cx="10328694" cy="662709"/>
      </dsp:txXfrm>
    </dsp:sp>
    <dsp:sp modelId="{7EE6442F-1417-4BCC-8072-2A342056021F}">
      <dsp:nvSpPr>
        <dsp:cNvPr id="0" name=""/>
        <dsp:cNvSpPr/>
      </dsp:nvSpPr>
      <dsp:spPr>
        <a:xfrm rot="5400000">
          <a:off x="5247183" y="692808"/>
          <a:ext cx="215196" cy="31677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259749" y="743598"/>
        <a:ext cx="190065" cy="150637"/>
      </dsp:txXfrm>
    </dsp:sp>
    <dsp:sp modelId="{9A5EE1F7-F11A-4E32-A22C-31C4CD7A76A3}">
      <dsp:nvSpPr>
        <dsp:cNvPr id="0" name=""/>
        <dsp:cNvSpPr/>
      </dsp:nvSpPr>
      <dsp:spPr>
        <a:xfrm>
          <a:off x="196904" y="994659"/>
          <a:ext cx="10315754" cy="70394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SutonnyMJ" pitchFamily="2" charset="0"/>
              <a:cs typeface="SutonnyMJ" pitchFamily="2" charset="0"/>
            </a:rPr>
            <a:t>2. </a:t>
          </a:r>
          <a:r>
            <a:rPr lang="en-US" sz="3600" kern="1200" dirty="0" smtClean="0">
              <a:latin typeface="Times New Roman" panose="02020603050405020304" pitchFamily="18" charset="0"/>
              <a:cs typeface="Times New Roman" panose="02020603050405020304" pitchFamily="18" charset="0"/>
            </a:rPr>
            <a:t>Local Area Network (LAN)</a:t>
          </a:r>
          <a:endParaRPr lang="en-US" sz="3600" kern="1200" dirty="0"/>
        </a:p>
      </dsp:txBody>
      <dsp:txXfrm>
        <a:off x="217522" y="1015277"/>
        <a:ext cx="10274518" cy="662709"/>
      </dsp:txXfrm>
    </dsp:sp>
    <dsp:sp modelId="{B610A71F-6624-4F83-913B-C9E6A56D497A}">
      <dsp:nvSpPr>
        <dsp:cNvPr id="0" name=""/>
        <dsp:cNvSpPr/>
      </dsp:nvSpPr>
      <dsp:spPr>
        <a:xfrm rot="5400000">
          <a:off x="5259379" y="1667420"/>
          <a:ext cx="190804" cy="31677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259749" y="1730406"/>
        <a:ext cx="190065" cy="133563"/>
      </dsp:txXfrm>
    </dsp:sp>
    <dsp:sp modelId="{1785B6E1-25D3-477B-A0A2-ACD1875D889B}">
      <dsp:nvSpPr>
        <dsp:cNvPr id="0" name=""/>
        <dsp:cNvSpPr/>
      </dsp:nvSpPr>
      <dsp:spPr>
        <a:xfrm>
          <a:off x="174884" y="1953010"/>
          <a:ext cx="10359793" cy="70394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SutonnyMJ" pitchFamily="2" charset="0"/>
              <a:cs typeface="SutonnyMJ" pitchFamily="2" charset="0"/>
            </a:rPr>
            <a:t>3. </a:t>
          </a:r>
          <a:r>
            <a:rPr lang="en-US" sz="3600" kern="1200" dirty="0" smtClean="0">
              <a:latin typeface="Times New Roman" panose="02020603050405020304" pitchFamily="18" charset="0"/>
              <a:cs typeface="Times New Roman" panose="02020603050405020304" pitchFamily="18" charset="0"/>
            </a:rPr>
            <a:t>Metropolitan Area Network (MAN)</a:t>
          </a:r>
          <a:endParaRPr lang="en-US" sz="3600" kern="1200" dirty="0"/>
        </a:p>
      </dsp:txBody>
      <dsp:txXfrm>
        <a:off x="195502" y="1973628"/>
        <a:ext cx="10318557" cy="662709"/>
      </dsp:txXfrm>
    </dsp:sp>
    <dsp:sp modelId="{5C292004-FAD2-4763-AA8A-9E7B088D7D5A}">
      <dsp:nvSpPr>
        <dsp:cNvPr id="0" name=""/>
        <dsp:cNvSpPr/>
      </dsp:nvSpPr>
      <dsp:spPr>
        <a:xfrm rot="5400000">
          <a:off x="5218726" y="2679975"/>
          <a:ext cx="272110" cy="31677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5259749" y="2702308"/>
        <a:ext cx="190065" cy="190477"/>
      </dsp:txXfrm>
    </dsp:sp>
    <dsp:sp modelId="{CA432CE6-C3EB-44B5-AF2D-434679420B7C}">
      <dsp:nvSpPr>
        <dsp:cNvPr id="0" name=""/>
        <dsp:cNvSpPr/>
      </dsp:nvSpPr>
      <dsp:spPr>
        <a:xfrm>
          <a:off x="169816" y="3019769"/>
          <a:ext cx="10369930" cy="70394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SutonnyMJ" pitchFamily="2" charset="0"/>
              <a:cs typeface="Times New Roman" panose="02020603050405020304" pitchFamily="18" charset="0"/>
            </a:rPr>
            <a:t>4</a:t>
          </a:r>
          <a:r>
            <a:rPr lang="en-US" sz="3600" kern="1200" dirty="0" smtClean="0">
              <a:latin typeface="Times New Roman" panose="02020603050405020304" pitchFamily="18" charset="0"/>
              <a:cs typeface="Times New Roman" panose="02020603050405020304" pitchFamily="18" charset="0"/>
            </a:rPr>
            <a:t>. Wide Area Network</a:t>
          </a:r>
          <a:r>
            <a:rPr lang="en-US" sz="3600" kern="1200" dirty="0" smtClean="0"/>
            <a:t> </a:t>
          </a:r>
          <a:r>
            <a:rPr lang="en-US" sz="3600" kern="1200" dirty="0" smtClean="0">
              <a:latin typeface="Times New Roman" panose="02020603050405020304" pitchFamily="18" charset="0"/>
              <a:cs typeface="Times New Roman" panose="02020603050405020304" pitchFamily="18" charset="0"/>
            </a:rPr>
            <a:t>(WAN)</a:t>
          </a:r>
          <a:endParaRPr lang="en-US" sz="3600" kern="1200" dirty="0"/>
        </a:p>
      </dsp:txBody>
      <dsp:txXfrm>
        <a:off x="190434" y="3040387"/>
        <a:ext cx="10328694" cy="6627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30654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28853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7688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99911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40931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42391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75834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84485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962526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663682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34828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775092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280849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97590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52793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1112069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1286211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21311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40486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578590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828379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34042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63208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784798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512709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880081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724473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0620591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1367076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605845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91420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624661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24672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407030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7207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4246395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080196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391027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B66930-6B39-446B-B29B-EEC75CFD395D}" type="datetimeFigureOut">
              <a:rPr lang="en-US" smtClean="0"/>
              <a:t>3/26/2020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571061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2227" y="1800147"/>
            <a:ext cx="8347872" cy="1832460"/>
          </a:xfrm>
          <a:noFill/>
          <a:effectLst>
            <a:outerShdw blurRad="50800" dist="38100" dir="2700000" algn="tl" rotWithShape="0">
              <a:prstClr val="black">
                <a:alpha val="40000"/>
              </a:prstClr>
            </a:outerShdw>
          </a:effectLst>
        </p:spPr>
        <p:txBody>
          <a:bodyPr>
            <a:normAutofit/>
          </a:bodyPr>
          <a:lstStyle>
            <a:lvl1pPr algn="l">
              <a:defRPr sz="48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2227" y="3632608"/>
            <a:ext cx="8347872" cy="1425245"/>
          </a:xfrm>
        </p:spPr>
        <p:txBody>
          <a:bodyPr>
            <a:normAutofit/>
          </a:bodyPr>
          <a:lstStyle>
            <a:lvl1pPr marL="0" indent="0" algn="l">
              <a:buNone/>
              <a:defRPr sz="3733" b="0" i="0">
                <a:solidFill>
                  <a:srgbClr val="5EEC3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1784398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0"/>
            <a:ext cx="10994760" cy="814427"/>
          </a:xfrm>
        </p:spPr>
        <p:txBody>
          <a:bodyPr>
            <a:normAutofit/>
          </a:bodyPr>
          <a:lstStyle>
            <a:lvl1pPr algn="l">
              <a:defRPr sz="4800" baseline="0">
                <a:solidFill>
                  <a:srgbClr val="FFC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2003754"/>
            <a:ext cx="10994760" cy="4275733"/>
          </a:xfrm>
        </p:spPr>
        <p:txBody>
          <a:bodyPr/>
          <a:lstStyle>
            <a:lvl1pPr algn="l">
              <a:defRPr sz="3733">
                <a:solidFill>
                  <a:srgbClr val="333300"/>
                </a:solidFill>
              </a:defRPr>
            </a:lvl1pPr>
            <a:lvl2pPr algn="l">
              <a:defRPr>
                <a:solidFill>
                  <a:srgbClr val="333300"/>
                </a:solidFill>
              </a:defRPr>
            </a:lvl2pPr>
            <a:lvl3pPr algn="l">
              <a:defRPr>
                <a:solidFill>
                  <a:srgbClr val="333300"/>
                </a:solidFill>
              </a:defRPr>
            </a:lvl3pPr>
            <a:lvl4pPr algn="l">
              <a:defRPr>
                <a:solidFill>
                  <a:srgbClr val="333300"/>
                </a:solidFill>
              </a:defRPr>
            </a:lvl4pPr>
            <a:lvl5pPr algn="l">
              <a:defRPr>
                <a:solidFill>
                  <a:srgbClr val="3333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4195685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621" y="578507"/>
            <a:ext cx="8347873" cy="763525"/>
          </a:xfrm>
        </p:spPr>
        <p:txBody>
          <a:bodyPr>
            <a:normAutofit/>
          </a:bodyPr>
          <a:lstStyle>
            <a:lvl1pPr algn="l">
              <a:defRPr sz="4800">
                <a:solidFill>
                  <a:srgbClr val="FFC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596541"/>
            <a:ext cx="8347873" cy="4477808"/>
          </a:xfrm>
        </p:spPr>
        <p:txBody>
          <a:bodyPr/>
          <a:lstStyle>
            <a:lvl1pPr>
              <a:defRPr sz="3733">
                <a:solidFill>
                  <a:srgbClr val="333300"/>
                </a:solidFill>
              </a:defRPr>
            </a:lvl1pPr>
            <a:lvl2pPr>
              <a:defRPr>
                <a:solidFill>
                  <a:srgbClr val="333300"/>
                </a:solidFill>
              </a:defRPr>
            </a:lvl2pPr>
            <a:lvl3pPr>
              <a:defRPr>
                <a:solidFill>
                  <a:srgbClr val="333300"/>
                </a:solidFill>
              </a:defRPr>
            </a:lvl3pPr>
            <a:lvl4pPr>
              <a:defRPr>
                <a:solidFill>
                  <a:srgbClr val="333300"/>
                </a:solidFill>
              </a:defRPr>
            </a:lvl4pPr>
            <a:lvl5pPr>
              <a:defRPr>
                <a:solidFill>
                  <a:srgbClr val="3333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2058861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3156911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319369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285288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0"/>
            <a:ext cx="10994761" cy="814427"/>
          </a:xfrm>
        </p:spPr>
        <p:txBody>
          <a:bodyPr>
            <a:normAutofit/>
          </a:bodyPr>
          <a:lstStyle>
            <a:lvl1pPr algn="l">
              <a:defRPr sz="4800" baseline="0">
                <a:solidFill>
                  <a:srgbClr val="FFC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39" y="2446427"/>
            <a:ext cx="5386917" cy="639763"/>
          </a:xfrm>
        </p:spPr>
        <p:txBody>
          <a:bodyPr anchor="b"/>
          <a:lstStyle>
            <a:lvl1pPr marL="0" indent="0" algn="ctr">
              <a:buNone/>
              <a:defRPr sz="3200" b="1">
                <a:solidFill>
                  <a:srgbClr val="3333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715839" y="3021787"/>
            <a:ext cx="5386917" cy="2850495"/>
          </a:xfrm>
        </p:spPr>
        <p:txBody>
          <a:bodyPr/>
          <a:lstStyle>
            <a:lvl1pPr algn="ctr">
              <a:defRPr sz="3200">
                <a:solidFill>
                  <a:srgbClr val="333300"/>
                </a:solidFill>
              </a:defRPr>
            </a:lvl1pPr>
            <a:lvl2pPr algn="ctr">
              <a:defRPr sz="2667">
                <a:solidFill>
                  <a:srgbClr val="333300"/>
                </a:solidFill>
              </a:defRPr>
            </a:lvl2pPr>
            <a:lvl3pPr algn="ctr">
              <a:defRPr sz="2400">
                <a:solidFill>
                  <a:srgbClr val="333300"/>
                </a:solidFill>
              </a:defRPr>
            </a:lvl3pPr>
            <a:lvl4pPr algn="ctr">
              <a:defRPr sz="2133">
                <a:solidFill>
                  <a:srgbClr val="333300"/>
                </a:solidFill>
              </a:defRPr>
            </a:lvl4pPr>
            <a:lvl5pPr algn="ctr">
              <a:defRPr sz="2133">
                <a:solidFill>
                  <a:srgbClr val="333300"/>
                </a:solidFill>
              </a:defRPr>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1" y="2446427"/>
            <a:ext cx="5389033" cy="639763"/>
          </a:xfrm>
        </p:spPr>
        <p:txBody>
          <a:bodyPr anchor="b"/>
          <a:lstStyle>
            <a:lvl1pPr marL="0" indent="0" algn="ctr">
              <a:buNone/>
              <a:defRPr sz="3200" b="1">
                <a:solidFill>
                  <a:srgbClr val="3333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096001" y="3021787"/>
            <a:ext cx="5389033" cy="2850495"/>
          </a:xfrm>
        </p:spPr>
        <p:txBody>
          <a:bodyPr/>
          <a:lstStyle>
            <a:lvl1pPr algn="ctr">
              <a:defRPr sz="3200">
                <a:solidFill>
                  <a:srgbClr val="333300"/>
                </a:solidFill>
              </a:defRPr>
            </a:lvl1pPr>
            <a:lvl2pPr algn="ctr">
              <a:defRPr sz="2667">
                <a:solidFill>
                  <a:srgbClr val="333300"/>
                </a:solidFill>
              </a:defRPr>
            </a:lvl2pPr>
            <a:lvl3pPr algn="ctr">
              <a:defRPr sz="2400">
                <a:solidFill>
                  <a:srgbClr val="333300"/>
                </a:solidFill>
              </a:defRPr>
            </a:lvl3pPr>
            <a:lvl4pPr algn="ctr">
              <a:defRPr sz="2133">
                <a:solidFill>
                  <a:srgbClr val="333300"/>
                </a:solidFill>
              </a:defRPr>
            </a:lvl4pPr>
            <a:lvl5pPr algn="ctr">
              <a:defRPr sz="2133">
                <a:solidFill>
                  <a:srgbClr val="333300"/>
                </a:solidFill>
              </a:defRPr>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B66930-6B39-446B-B29B-EEC75CFD395D}"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4049392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66930-6B39-446B-B29B-EEC75CFD395D}"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2563754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6930-6B39-446B-B29B-EEC75CFD395D}"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997900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2098636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3540225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77D7-9F8C-48A0-9EC1-9B44B00A8078}" type="slidenum">
              <a:rPr lang="en-US" smtClean="0"/>
              <a:t>‹#›</a:t>
            </a:fld>
            <a:endParaRPr lang="en-US"/>
          </a:p>
        </p:txBody>
      </p:sp>
    </p:spTree>
    <p:extLst>
      <p:ext uri="{BB962C8B-B14F-4D97-AF65-F5344CB8AC3E}">
        <p14:creationId xmlns:p14="http://schemas.microsoft.com/office/powerpoint/2010/main" val="2256864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66930-6B39-446B-B29B-EEC75CFD395D}"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877D7-9F8C-48A0-9EC1-9B44B00A8078}" type="slidenum">
              <a:rPr lang="en-US" smtClean="0"/>
              <a:t>‹#›</a:t>
            </a:fld>
            <a:endParaRPr lang="en-US"/>
          </a:p>
        </p:txBody>
      </p:sp>
      <p:pic>
        <p:nvPicPr>
          <p:cNvPr id="7" name="Picture 6" descr="E:\websites\free-power-point-templates\2012\logos.png">
            <a:extLst>
              <a:ext uri="{FF2B5EF4-FFF2-40B4-BE49-F238E27FC236}">
                <a16:creationId xmlns:a16="http://schemas.microsoft.com/office/drawing/2014/main" id="{C3C5AA0A-20A1-4EE8-9421-11FE212A98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408024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396518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06581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7FB66930-6B39-446B-B29B-EEC75CFD395D}" type="datetimeFigureOut">
              <a:rPr lang="en-US" smtClean="0"/>
              <a:t>3/26/2020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61034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FB66930-6B39-446B-B29B-EEC75CFD395D}" type="datetimeFigureOut">
              <a:rPr lang="en-US" smtClean="0"/>
              <a:t>3/26/2020</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C2877D7-9F8C-48A0-9EC1-9B44B00A8078}" type="slidenum">
              <a:rPr lang="en-US" smtClean="0"/>
              <a:t>‹#›</a:t>
            </a:fld>
            <a:endParaRPr lang="en-US"/>
          </a:p>
        </p:txBody>
      </p:sp>
    </p:spTree>
    <p:extLst>
      <p:ext uri="{BB962C8B-B14F-4D97-AF65-F5344CB8AC3E}">
        <p14:creationId xmlns:p14="http://schemas.microsoft.com/office/powerpoint/2010/main" val="100453130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FB66930-6B39-446B-B29B-EEC75CFD395D}" type="datetimeFigureOut">
              <a:rPr lang="en-US" smtClean="0"/>
              <a:t>3/26/2020</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C2877D7-9F8C-48A0-9EC1-9B44B00A8078}" type="slidenum">
              <a:rPr lang="en-US" smtClean="0"/>
              <a:t>‹#›</a:t>
            </a:fld>
            <a:endParaRPr lang="en-US"/>
          </a:p>
        </p:txBody>
      </p:sp>
    </p:spTree>
    <p:extLst>
      <p:ext uri="{BB962C8B-B14F-4D97-AF65-F5344CB8AC3E}">
        <p14:creationId xmlns:p14="http://schemas.microsoft.com/office/powerpoint/2010/main" val="14191502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12192000" cy="6862829"/>
            <a:chOff x="0" y="0"/>
            <a:chExt cx="9144000" cy="6862829"/>
          </a:xfrm>
        </p:grpSpPr>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a:off x="0" y="1"/>
              <a:ext cx="2051345" cy="2438400"/>
            </a:xfrm>
            <a:prstGeom prst="rect">
              <a:avLst/>
            </a:prstGeom>
          </p:spPr>
        </p:pic>
        <p:pic>
          <p:nvPicPr>
            <p:cNvPr id="16" name="Picture 15"/>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rot="16200000">
              <a:off x="193527" y="4617957"/>
              <a:ext cx="2051345" cy="2438400"/>
            </a:xfrm>
            <a:prstGeom prst="rect">
              <a:avLst/>
            </a:prstGeom>
          </p:spPr>
        </p:pic>
        <p:pic>
          <p:nvPicPr>
            <p:cNvPr id="17" name="Picture 16"/>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rot="10800000">
              <a:off x="7092655" y="4419599"/>
              <a:ext cx="2051345" cy="2438400"/>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rot="5400000">
              <a:off x="6899127" y="-193527"/>
              <a:ext cx="2051345" cy="2438400"/>
            </a:xfrm>
            <a:prstGeom prst="rect">
              <a:avLst/>
            </a:prstGeom>
          </p:spPr>
        </p:pic>
      </p:grpSp>
      <p:sp>
        <p:nvSpPr>
          <p:cNvPr id="102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0" y="6553200"/>
            <a:ext cx="1625600" cy="304801"/>
          </a:xfrm>
          <a:prstGeom prst="rect">
            <a:avLst/>
          </a:prstGeom>
          <a:ln/>
          <a:extLst/>
        </p:spPr>
        <p:style>
          <a:lnRef idx="2">
            <a:schemeClr val="accent2"/>
          </a:lnRef>
          <a:fillRef idx="1">
            <a:schemeClr val="lt1"/>
          </a:fillRef>
          <a:effectRef idx="0">
            <a:schemeClr val="accent2"/>
          </a:effectRef>
          <a:fontRef idx="none"/>
        </p:style>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atin typeface="+mn-lt"/>
                <a:cs typeface="+mn-cs"/>
              </a:defRPr>
            </a:lvl1pPr>
          </a:lstStyle>
          <a:p>
            <a:fld id="{7FB66930-6B39-446B-B29B-EEC75CFD395D}" type="datetimeFigureOut">
              <a:rPr lang="en-US" smtClean="0"/>
              <a:t>3/26/2020</a:t>
            </a:fld>
            <a:endParaRPr lang="en-US"/>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atin typeface="+mn-lt"/>
                <a:cs typeface="+mn-cs"/>
              </a:defRPr>
            </a:lvl1pPr>
          </a:lstStyle>
          <a:p>
            <a:endParaRPr lang="en-US"/>
          </a:p>
        </p:txBody>
      </p:sp>
      <p:sp>
        <p:nvSpPr>
          <p:cNvPr id="1030" name="Rectangle 6"/>
          <p:cNvSpPr>
            <a:spLocks noGrp="1" noChangeArrowheads="1"/>
          </p:cNvSpPr>
          <p:nvPr>
            <p:ph type="sldNum" sz="quarter" idx="4"/>
          </p:nvPr>
        </p:nvSpPr>
        <p:spPr bwMode="auto">
          <a:xfrm>
            <a:off x="11576957" y="6567488"/>
            <a:ext cx="609600" cy="307974"/>
          </a:xfrm>
          <a:prstGeom prst="rect">
            <a:avLst/>
          </a:prstGeom>
          <a:ln/>
          <a:extLst/>
        </p:spPr>
        <p:style>
          <a:lnRef idx="2">
            <a:schemeClr val="accent2"/>
          </a:lnRef>
          <a:fillRef idx="1">
            <a:schemeClr val="lt1"/>
          </a:fillRef>
          <a:effectRef idx="0">
            <a:schemeClr val="accent2"/>
          </a:effectRef>
          <a:fontRef idx="none"/>
        </p:style>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atin typeface="+mn-lt"/>
                <a:cs typeface="+mn-cs"/>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82286512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12192000" cy="6862829"/>
            <a:chOff x="0" y="0"/>
            <a:chExt cx="9144000" cy="6862829"/>
          </a:xfrm>
        </p:grpSpPr>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a:off x="0" y="1"/>
              <a:ext cx="2051345" cy="2438400"/>
            </a:xfrm>
            <a:prstGeom prst="rect">
              <a:avLst/>
            </a:prstGeom>
          </p:spPr>
        </p:pic>
        <p:pic>
          <p:nvPicPr>
            <p:cNvPr id="16" name="Picture 15"/>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rot="16200000">
              <a:off x="193527" y="4617957"/>
              <a:ext cx="2051345" cy="2438400"/>
            </a:xfrm>
            <a:prstGeom prst="rect">
              <a:avLst/>
            </a:prstGeom>
          </p:spPr>
        </p:pic>
        <p:pic>
          <p:nvPicPr>
            <p:cNvPr id="17" name="Picture 16"/>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rot="10800000">
              <a:off x="7092655" y="4419599"/>
              <a:ext cx="2051345" cy="2438400"/>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1" r="3560" b="3369"/>
            <a:stretch/>
          </p:blipFill>
          <p:spPr>
            <a:xfrm rot="5400000">
              <a:off x="6899127" y="-193527"/>
              <a:ext cx="2051345" cy="2438400"/>
            </a:xfrm>
            <a:prstGeom prst="rect">
              <a:avLst/>
            </a:prstGeom>
          </p:spPr>
        </p:pic>
      </p:grpSp>
      <p:sp>
        <p:nvSpPr>
          <p:cNvPr id="102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0" y="6553200"/>
            <a:ext cx="1625600" cy="304801"/>
          </a:xfrm>
          <a:prstGeom prst="rect">
            <a:avLst/>
          </a:prstGeom>
          <a:ln/>
          <a:extLst/>
        </p:spPr>
        <p:style>
          <a:lnRef idx="2">
            <a:schemeClr val="accent2"/>
          </a:lnRef>
          <a:fillRef idx="1">
            <a:schemeClr val="lt1"/>
          </a:fillRef>
          <a:effectRef idx="0">
            <a:schemeClr val="accent2"/>
          </a:effectRef>
          <a:fontRef idx="none"/>
        </p:style>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atin typeface="+mn-lt"/>
                <a:cs typeface="+mn-cs"/>
              </a:defRPr>
            </a:lvl1pPr>
          </a:lstStyle>
          <a:p>
            <a:fld id="{7FB66930-6B39-446B-B29B-EEC75CFD395D}" type="datetimeFigureOut">
              <a:rPr lang="en-US" smtClean="0"/>
              <a:t>3/26/2020</a:t>
            </a:fld>
            <a:endParaRPr lang="en-US"/>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atin typeface="+mn-lt"/>
                <a:cs typeface="+mn-cs"/>
              </a:defRPr>
            </a:lvl1pPr>
          </a:lstStyle>
          <a:p>
            <a:endParaRPr lang="en-US"/>
          </a:p>
        </p:txBody>
      </p:sp>
      <p:sp>
        <p:nvSpPr>
          <p:cNvPr id="1030" name="Rectangle 6"/>
          <p:cNvSpPr>
            <a:spLocks noGrp="1" noChangeArrowheads="1"/>
          </p:cNvSpPr>
          <p:nvPr>
            <p:ph type="sldNum" sz="quarter" idx="4"/>
          </p:nvPr>
        </p:nvSpPr>
        <p:spPr bwMode="auto">
          <a:xfrm>
            <a:off x="11576957" y="6567488"/>
            <a:ext cx="609600" cy="307974"/>
          </a:xfrm>
          <a:prstGeom prst="rect">
            <a:avLst/>
          </a:prstGeom>
          <a:ln/>
          <a:extLst/>
        </p:spPr>
        <p:style>
          <a:lnRef idx="2">
            <a:schemeClr val="accent2"/>
          </a:lnRef>
          <a:fillRef idx="1">
            <a:schemeClr val="lt1"/>
          </a:fillRef>
          <a:effectRef idx="0">
            <a:schemeClr val="accent2"/>
          </a:effectRef>
          <a:fontRef idx="none"/>
        </p:style>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atin typeface="+mn-lt"/>
                <a:cs typeface="+mn-cs"/>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29712657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FB66930-6B39-446B-B29B-EEC75CFD395D}" type="datetimeFigureOut">
              <a:rPr lang="en-US" smtClean="0"/>
              <a:t>3/26/2020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C2877D7-9F8C-48A0-9EC1-9B44B00A8078}" type="slidenum">
              <a:rPr lang="en-US" smtClean="0"/>
              <a:t>‹#›</a:t>
            </a:fld>
            <a:endParaRPr lang="en-US"/>
          </a:p>
        </p:txBody>
      </p:sp>
    </p:spTree>
    <p:extLst>
      <p:ext uri="{BB962C8B-B14F-4D97-AF65-F5344CB8AC3E}">
        <p14:creationId xmlns:p14="http://schemas.microsoft.com/office/powerpoint/2010/main" val="11231175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g"/><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3.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094509"/>
            <a:ext cx="10972800" cy="1143000"/>
          </a:xfrm>
          <a:prstGeom prst="rect">
            <a:avLst/>
          </a:prstGeom>
          <a:noFill/>
          <a:effectLst>
            <a:outerShdw blurRad="50800" dist="38100" dir="2700000" algn="tl" rotWithShape="0">
              <a:prstClr val="black">
                <a:alpha val="40000"/>
              </a:prstClr>
            </a:outerShdw>
          </a:effectLst>
          <a:scene3d>
            <a:camera prst="perspectiveContrastingRightFacing"/>
            <a:lightRig rig="threePt" dir="t"/>
          </a:scene3d>
          <a:sp3d>
            <a:bevelT/>
          </a:sp3d>
        </p:spPr>
        <p:txBody>
          <a:bodyPr vert="horz" lIns="91440" tIns="45720" rIns="91440" bIns="45720" rtlCol="0" anchor="ctr">
            <a:normAutofit/>
          </a:bodyPr>
          <a:lstStyle>
            <a:lvl1pPr algn="l" defTabSz="1219170" rtl="0" eaLnBrk="1" latinLnBrk="0" hangingPunct="1">
              <a:spcBef>
                <a:spcPct val="0"/>
              </a:spcBef>
              <a:buNone/>
              <a:defRPr sz="4800" kern="1200">
                <a:solidFill>
                  <a:srgbClr val="FFC000"/>
                </a:solidFill>
                <a:latin typeface="+mj-lt"/>
                <a:ea typeface="+mj-ea"/>
                <a:cs typeface="+mj-cs"/>
              </a:defRPr>
            </a:lvl1pPr>
          </a:lstStyle>
          <a:p>
            <a:r>
              <a:rPr lang="en-US" sz="6000" b="1" dirty="0" err="1" smtClean="0">
                <a:ln w="19050">
                  <a:solidFill>
                    <a:schemeClr val="bg1"/>
                  </a:solidFill>
                  <a:prstDash val="solid"/>
                </a:ln>
                <a:solidFill>
                  <a:srgbClr val="FF000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মাল্টিমিডিয়া</a:t>
            </a:r>
            <a:r>
              <a:rPr lang="en-US" sz="6000" b="1" dirty="0" smtClean="0">
                <a:ln w="19050">
                  <a:solidFill>
                    <a:schemeClr val="bg1"/>
                  </a:solidFill>
                  <a:prstDash val="solid"/>
                </a:ln>
                <a:solidFill>
                  <a:srgbClr val="00B0F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19050">
                  <a:solidFill>
                    <a:schemeClr val="bg1"/>
                  </a:solidFill>
                  <a:prstDash val="solid"/>
                </a:ln>
                <a:solidFill>
                  <a:srgbClr val="00B0F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ক্লাশে</a:t>
            </a:r>
            <a:r>
              <a:rPr lang="en-US" sz="6000" b="1" dirty="0" smtClean="0">
                <a:ln w="19050">
                  <a:solidFill>
                    <a:schemeClr val="bg1"/>
                  </a:solidFill>
                  <a:prstDash val="solid"/>
                </a:ln>
                <a:solidFill>
                  <a:srgbClr val="00B0F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smtClean="0">
                <a:ln w="19050">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সবাইকে</a:t>
            </a:r>
            <a:r>
              <a:rPr lang="en-US" sz="6000" b="1" dirty="0">
                <a:ln w="19050">
                  <a:solidFill>
                    <a:schemeClr val="bg1"/>
                  </a:solidFill>
                  <a:prstDash val="solid"/>
                </a:ln>
                <a:solidFill>
                  <a:schemeClr val="accent6">
                    <a:lumMod val="75000"/>
                  </a:schemeClr>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0" y="3501737"/>
            <a:ext cx="7767205" cy="3106882"/>
          </a:xfrm>
          <a:prstGeom prst="rect">
            <a:avLst/>
          </a:prstGeom>
        </p:spPr>
      </p:pic>
    </p:spTree>
    <p:extLst>
      <p:ext uri="{BB962C8B-B14F-4D97-AF65-F5344CB8AC3E}">
        <p14:creationId xmlns:p14="http://schemas.microsoft.com/office/powerpoint/2010/main" val="57289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129144" y="651235"/>
            <a:ext cx="9836729" cy="623455"/>
          </a:xfrm>
          <a:prstGeom prst="horizontalScroll">
            <a:avLst/>
          </a:prstGeom>
          <a:solidFill>
            <a:srgbClr val="0070C0"/>
          </a:solidFill>
          <a:ln w="38100">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3200" b="1" dirty="0" smtClean="0">
                <a:solidFill>
                  <a:schemeClr val="bg1"/>
                </a:solidFill>
                <a:latin typeface="Times New Roman" panose="02020603050405020304" pitchFamily="18" charset="0"/>
                <a:cs typeface="Times New Roman" panose="02020603050405020304" pitchFamily="18" charset="0"/>
              </a:rPr>
              <a:t>Metropolitan </a:t>
            </a:r>
            <a:r>
              <a:rPr lang="en-US" sz="3200" b="1" dirty="0">
                <a:solidFill>
                  <a:schemeClr val="bg1"/>
                </a:solidFill>
                <a:latin typeface="Times New Roman" panose="02020603050405020304" pitchFamily="18" charset="0"/>
                <a:cs typeface="Times New Roman" panose="02020603050405020304" pitchFamily="18" charset="0"/>
              </a:rPr>
              <a:t>Area Network (MAN)</a:t>
            </a:r>
            <a:endParaRPr lang="en-US" sz="3200" b="1" dirty="0">
              <a:solidFill>
                <a:schemeClr val="bg1"/>
              </a:solidFill>
            </a:endParaRPr>
          </a:p>
        </p:txBody>
      </p:sp>
      <p:sp>
        <p:nvSpPr>
          <p:cNvPr id="4" name="Title 3"/>
          <p:cNvSpPr>
            <a:spLocks noGrp="1"/>
          </p:cNvSpPr>
          <p:nvPr>
            <p:ph type="ctrTitle"/>
          </p:nvPr>
        </p:nvSpPr>
        <p:spPr>
          <a:xfrm>
            <a:off x="602672" y="4941455"/>
            <a:ext cx="10979727" cy="1625600"/>
          </a:xfrm>
        </p:spPr>
        <p:txBody>
          <a:bodyPr/>
          <a:lstStyle/>
          <a:p>
            <a:pPr algn="l" fontAlgn="auto">
              <a:spcBef>
                <a:spcPts val="0"/>
              </a:spcBef>
              <a:spcAft>
                <a:spcPts val="0"/>
              </a:spcAft>
              <a:defRPr/>
            </a:pPr>
            <a:r>
              <a:rPr lang="bn-BD" sz="2800" b="1" dirty="0">
                <a:solidFill>
                  <a:schemeClr val="bg2">
                    <a:lumMod val="25000"/>
                  </a:schemeClr>
                </a:solidFill>
                <a:latin typeface="NikoshBAN" pitchFamily="2" charset="0"/>
                <a:cs typeface="NikoshBAN" pitchFamily="2" charset="0"/>
              </a:rPr>
              <a:t>একটি বড় শহর বা পাশাপাশি অবস্থিত কয়েকটি ছোট শহরেরবিভিন্ন প্রতিষ্ঠানের কম্পিউটারসমূহের মধ্যে যে নেটওয়ার্ক গড়ে তোলা হয়, তাকে </a:t>
            </a:r>
            <a:r>
              <a:rPr lang="en-US" sz="2800" b="1" dirty="0">
                <a:solidFill>
                  <a:schemeClr val="accent6">
                    <a:lumMod val="60000"/>
                    <a:lumOff val="40000"/>
                  </a:schemeClr>
                </a:solidFill>
                <a:latin typeface="Times New Roman" panose="02020603050405020304" pitchFamily="18" charset="0"/>
                <a:cs typeface="Times New Roman" panose="02020603050405020304" pitchFamily="18" charset="0"/>
              </a:rPr>
              <a:t>Metropolitan Area Network </a:t>
            </a:r>
            <a:r>
              <a:rPr lang="en-US" sz="2800" b="1" dirty="0" smtClean="0">
                <a:solidFill>
                  <a:schemeClr val="bg2">
                    <a:lumMod val="25000"/>
                  </a:schemeClr>
                </a:solidFill>
                <a:cs typeface="NikoshBAN" pitchFamily="2" charset="0"/>
              </a:rPr>
              <a:t>(</a:t>
            </a:r>
            <a:r>
              <a:rPr lang="en-US" sz="2800" b="1" dirty="0">
                <a:solidFill>
                  <a:schemeClr val="bg2">
                    <a:lumMod val="25000"/>
                  </a:schemeClr>
                </a:solidFill>
                <a:cs typeface="NikoshBAN" pitchFamily="2" charset="0"/>
              </a:rPr>
              <a:t>MAN) </a:t>
            </a:r>
            <a:r>
              <a:rPr lang="bn-BD" sz="2800" b="1" dirty="0">
                <a:solidFill>
                  <a:schemeClr val="bg2">
                    <a:lumMod val="25000"/>
                  </a:schemeClr>
                </a:solidFill>
                <a:latin typeface="NikoshBAN" pitchFamily="2" charset="0"/>
                <a:cs typeface="NikoshBAN" pitchFamily="2" charset="0"/>
              </a:rPr>
              <a:t>বলে।</a:t>
            </a:r>
            <a:r>
              <a:rPr lang="en-US" sz="2800" b="1" dirty="0">
                <a:solidFill>
                  <a:schemeClr val="bg2">
                    <a:lumMod val="25000"/>
                  </a:schemeClr>
                </a:solidFill>
                <a:latin typeface="NikoshBAN" pitchFamily="2" charset="0"/>
                <a:cs typeface="NikoshBAN" pitchFamily="2" charset="0"/>
              </a:rPr>
              <a:t/>
            </a:r>
            <a:br>
              <a:rPr lang="en-US" sz="2800" b="1" dirty="0">
                <a:solidFill>
                  <a:schemeClr val="bg2">
                    <a:lumMod val="25000"/>
                  </a:schemeClr>
                </a:solidFill>
                <a:latin typeface="NikoshBAN" pitchFamily="2" charset="0"/>
                <a:cs typeface="NikoshBAN" pitchFamily="2" charset="0"/>
              </a:rPr>
            </a:br>
            <a:r>
              <a:rPr lang="en-US" sz="2800" dirty="0">
                <a:solidFill>
                  <a:schemeClr val="tx1">
                    <a:lumMod val="85000"/>
                    <a:lumOff val="15000"/>
                  </a:schemeClr>
                </a:solidFill>
                <a:latin typeface="NikoshBAN" pitchFamily="2" charset="0"/>
                <a:cs typeface="NikoshBAN" pitchFamily="2" charset="0"/>
              </a:rPr>
              <a:t/>
            </a:r>
            <a:br>
              <a:rPr lang="en-US" sz="2800" dirty="0">
                <a:solidFill>
                  <a:schemeClr val="tx1">
                    <a:lumMod val="85000"/>
                    <a:lumOff val="15000"/>
                  </a:schemeClr>
                </a:solidFill>
                <a:latin typeface="NikoshBAN" pitchFamily="2" charset="0"/>
                <a:cs typeface="NikoshBAN" pitchFamily="2" charset="0"/>
              </a:rPr>
            </a:br>
            <a:endParaRPr lang="en-US" sz="2800" dirty="0">
              <a:solidFill>
                <a:schemeClr val="tx1"/>
              </a:solidFill>
              <a:latin typeface="NikoshBAN" panose="02000000000000000000" pitchFamily="2" charset="0"/>
              <a:cs typeface="NikoshBAN" panose="02000000000000000000" pitchFamily="2" charset="0"/>
            </a:endParaRPr>
          </a:p>
        </p:txBody>
      </p:sp>
      <p:grpSp>
        <p:nvGrpSpPr>
          <p:cNvPr id="10" name="Group 9"/>
          <p:cNvGrpSpPr/>
          <p:nvPr/>
        </p:nvGrpSpPr>
        <p:grpSpPr>
          <a:xfrm>
            <a:off x="1001189" y="1339705"/>
            <a:ext cx="9195754" cy="3105150"/>
            <a:chOff x="1001189" y="1339705"/>
            <a:chExt cx="9195754" cy="310515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143" y="1515918"/>
              <a:ext cx="4114800" cy="27527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89" y="1339705"/>
              <a:ext cx="4476750" cy="3105150"/>
            </a:xfrm>
            <a:prstGeom prst="rect">
              <a:avLst/>
            </a:prstGeom>
          </p:spPr>
        </p:pic>
      </p:grpSp>
    </p:spTree>
    <p:extLst>
      <p:ext uri="{BB962C8B-B14F-4D97-AF65-F5344CB8AC3E}">
        <p14:creationId xmlns:p14="http://schemas.microsoft.com/office/powerpoint/2010/main" val="19670508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129144" y="374073"/>
            <a:ext cx="9836729" cy="900617"/>
          </a:xfrm>
          <a:prstGeom prst="horizontalScroll">
            <a:avLst/>
          </a:prstGeom>
          <a:solidFill>
            <a:srgbClr val="0070C0"/>
          </a:solidFill>
          <a:ln w="38100">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3200" b="1" dirty="0">
                <a:solidFill>
                  <a:schemeClr val="bg1"/>
                </a:solidFill>
                <a:latin typeface="Times New Roman" panose="02020603050405020304" pitchFamily="18" charset="0"/>
                <a:cs typeface="Times New Roman" panose="02020603050405020304" pitchFamily="18" charset="0"/>
              </a:rPr>
              <a:t>Wide Area Network</a:t>
            </a:r>
            <a:r>
              <a:rPr lang="en-US" sz="3200" b="1" dirty="0">
                <a:solidFill>
                  <a:schemeClr val="bg1"/>
                </a:solidFill>
              </a:rPr>
              <a:t> </a:t>
            </a:r>
            <a:r>
              <a:rPr lang="en-US" sz="3200" b="1" dirty="0">
                <a:solidFill>
                  <a:schemeClr val="bg1"/>
                </a:solidFill>
                <a:latin typeface="Times New Roman" panose="02020603050405020304" pitchFamily="18" charset="0"/>
                <a:cs typeface="Times New Roman" panose="02020603050405020304" pitchFamily="18" charset="0"/>
              </a:rPr>
              <a:t>(WAN)</a:t>
            </a:r>
            <a:endParaRPr lang="en-US" sz="3200" b="1" dirty="0">
              <a:solidFill>
                <a:schemeClr val="bg1"/>
              </a:solidFill>
            </a:endParaRPr>
          </a:p>
        </p:txBody>
      </p:sp>
      <p:sp>
        <p:nvSpPr>
          <p:cNvPr id="4" name="Title 3"/>
          <p:cNvSpPr>
            <a:spLocks noGrp="1"/>
          </p:cNvSpPr>
          <p:nvPr>
            <p:ph type="ctrTitle"/>
          </p:nvPr>
        </p:nvSpPr>
        <p:spPr>
          <a:xfrm>
            <a:off x="557644" y="5971309"/>
            <a:ext cx="10979727" cy="2442271"/>
          </a:xfrm>
        </p:spPr>
        <p:txBody>
          <a:bodyPr/>
          <a:lstStyle/>
          <a:p>
            <a:pPr lvl="0" algn="l" fontAlgn="auto">
              <a:spcBef>
                <a:spcPts val="0"/>
              </a:spcBef>
              <a:spcAft>
                <a:spcPts val="0"/>
              </a:spcAft>
              <a:defRPr/>
            </a:pPr>
            <a:r>
              <a:rPr lang="en-US" sz="2800" b="1" dirty="0">
                <a:solidFill>
                  <a:schemeClr val="tx2">
                    <a:lumMod val="50000"/>
                  </a:schemeClr>
                </a:solidFill>
                <a:latin typeface="NikoshBAN" pitchFamily="2" charset="0"/>
                <a:cs typeface="NikoshBAN" pitchFamily="2" charset="0"/>
              </a:rPr>
              <a:t/>
            </a:r>
            <a:br>
              <a:rPr lang="en-US" sz="2800" b="1" dirty="0">
                <a:solidFill>
                  <a:schemeClr val="tx2">
                    <a:lumMod val="50000"/>
                  </a:schemeClr>
                </a:solidFill>
                <a:latin typeface="NikoshBAN" pitchFamily="2" charset="0"/>
                <a:cs typeface="NikoshBAN" pitchFamily="2" charset="0"/>
              </a:rPr>
            </a:br>
            <a:r>
              <a:rPr lang="en-US" sz="2800" b="1" dirty="0">
                <a:solidFill>
                  <a:schemeClr val="bg2">
                    <a:lumMod val="25000"/>
                  </a:schemeClr>
                </a:solidFill>
                <a:latin typeface="NikoshBAN" pitchFamily="2" charset="0"/>
                <a:cs typeface="NikoshBAN" pitchFamily="2" charset="0"/>
              </a:rPr>
              <a:t/>
            </a:r>
            <a:br>
              <a:rPr lang="en-US" sz="2800" b="1" dirty="0">
                <a:solidFill>
                  <a:schemeClr val="bg2">
                    <a:lumMod val="25000"/>
                  </a:schemeClr>
                </a:solidFill>
                <a:latin typeface="NikoshBAN" pitchFamily="2" charset="0"/>
                <a:cs typeface="NikoshBAN" pitchFamily="2" charset="0"/>
              </a:rPr>
            </a:br>
            <a:r>
              <a:rPr lang="en-US" sz="2800" dirty="0">
                <a:solidFill>
                  <a:schemeClr val="tx1">
                    <a:lumMod val="85000"/>
                    <a:lumOff val="15000"/>
                  </a:schemeClr>
                </a:solidFill>
                <a:latin typeface="NikoshBAN" pitchFamily="2" charset="0"/>
                <a:cs typeface="NikoshBAN" pitchFamily="2" charset="0"/>
              </a:rPr>
              <a:t/>
            </a:r>
            <a:br>
              <a:rPr lang="en-US" sz="2800" dirty="0">
                <a:solidFill>
                  <a:schemeClr val="tx1">
                    <a:lumMod val="85000"/>
                    <a:lumOff val="15000"/>
                  </a:schemeClr>
                </a:solidFill>
                <a:latin typeface="NikoshBAN" pitchFamily="2" charset="0"/>
                <a:cs typeface="NikoshBAN" pitchFamily="2" charset="0"/>
              </a:rPr>
            </a:br>
            <a:endParaRPr lang="en-US" sz="28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461293" y="1283855"/>
            <a:ext cx="10732573" cy="3657600"/>
            <a:chOff x="461293" y="1283855"/>
            <a:chExt cx="10732573" cy="36576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341" y="1652409"/>
              <a:ext cx="5605525" cy="32890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93" y="1283855"/>
              <a:ext cx="4790281" cy="3464158"/>
            </a:xfrm>
            <a:prstGeom prst="rect">
              <a:avLst/>
            </a:prstGeom>
          </p:spPr>
        </p:pic>
      </p:grpSp>
      <p:sp>
        <p:nvSpPr>
          <p:cNvPr id="8" name="Rectangle 7"/>
          <p:cNvSpPr/>
          <p:nvPr/>
        </p:nvSpPr>
        <p:spPr>
          <a:xfrm>
            <a:off x="1330036" y="4808371"/>
            <a:ext cx="9635837" cy="1569660"/>
          </a:xfrm>
          <a:prstGeom prst="rect">
            <a:avLst/>
          </a:prstGeom>
        </p:spPr>
        <p:txBody>
          <a:bodyPr wrap="square">
            <a:spAutoFit/>
          </a:bodyPr>
          <a:lstStyle/>
          <a:p>
            <a:r>
              <a:rPr lang="bn-BD" sz="2400" dirty="0">
                <a:solidFill>
                  <a:srgbClr val="00B050"/>
                </a:solidFill>
                <a:latin typeface="NikoshBAN" pitchFamily="2" charset="0"/>
                <a:cs typeface="NikoshBAN" pitchFamily="2" charset="0"/>
              </a:rPr>
              <a:t>বিশাল এলাকা</a:t>
            </a:r>
            <a:r>
              <a:rPr lang="en-US" sz="2400" dirty="0">
                <a:solidFill>
                  <a:srgbClr val="00B050"/>
                </a:solidFill>
                <a:latin typeface="NikoshBAN" pitchFamily="2" charset="0"/>
                <a:cs typeface="NikoshBAN" pitchFamily="2" charset="0"/>
              </a:rPr>
              <a:t> </a:t>
            </a:r>
            <a:r>
              <a:rPr lang="bn-BD" sz="2400" dirty="0">
                <a:solidFill>
                  <a:srgbClr val="00B050"/>
                </a:solidFill>
                <a:latin typeface="NikoshBAN" pitchFamily="2" charset="0"/>
                <a:cs typeface="NikoshBAN" pitchFamily="2" charset="0"/>
              </a:rPr>
              <a:t>জুড়ে বিস্তৃত</a:t>
            </a:r>
            <a:r>
              <a:rPr lang="en-US" sz="2400" dirty="0">
                <a:solidFill>
                  <a:srgbClr val="00B050"/>
                </a:solidFill>
                <a:latin typeface="NikoshBAN" pitchFamily="2" charset="0"/>
                <a:cs typeface="NikoshBAN" pitchFamily="2" charset="0"/>
              </a:rPr>
              <a:t> </a:t>
            </a:r>
            <a:r>
              <a:rPr lang="bn-BD" sz="2400" dirty="0">
                <a:solidFill>
                  <a:srgbClr val="00B050"/>
                </a:solidFill>
                <a:latin typeface="NikoshBAN" pitchFamily="2" charset="0"/>
                <a:cs typeface="NikoshBAN" pitchFamily="2" charset="0"/>
              </a:rPr>
              <a:t>( যেমন - অঞ্চল, দেশ, মহাদেশ বা বিশ্ব ) কম্পিউটার নেটওয়ার্ককে </a:t>
            </a:r>
            <a:r>
              <a:rPr lang="en-US" sz="2400" dirty="0">
                <a:solidFill>
                  <a:schemeClr val="accent6">
                    <a:lumMod val="60000"/>
                    <a:lumOff val="40000"/>
                  </a:schemeClr>
                </a:solidFill>
                <a:latin typeface="Times New Roman" panose="02020603050405020304" pitchFamily="18" charset="0"/>
                <a:cs typeface="Times New Roman" panose="02020603050405020304" pitchFamily="18" charset="0"/>
              </a:rPr>
              <a:t>Wide Area Network</a:t>
            </a:r>
            <a:r>
              <a:rPr lang="en-US" sz="2400" dirty="0">
                <a:solidFill>
                  <a:schemeClr val="accent6">
                    <a:lumMod val="60000"/>
                    <a:lumOff val="40000"/>
                  </a:schemeClr>
                </a:solidFill>
              </a:rPr>
              <a:t> </a:t>
            </a:r>
            <a:r>
              <a:rPr lang="en-US" sz="2400" dirty="0">
                <a:solidFill>
                  <a:schemeClr val="accent6">
                    <a:lumMod val="60000"/>
                    <a:lumOff val="40000"/>
                  </a:schemeClr>
                </a:solidFill>
                <a:latin typeface="Times New Roman" panose="02020603050405020304" pitchFamily="18" charset="0"/>
                <a:cs typeface="Times New Roman" panose="02020603050405020304" pitchFamily="18" charset="0"/>
              </a:rPr>
              <a:t>(WAN</a:t>
            </a:r>
            <a:r>
              <a:rPr lang="en-US"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bn-BD" sz="2400" b="1" dirty="0">
                <a:solidFill>
                  <a:schemeClr val="bg2">
                    <a:lumMod val="25000"/>
                  </a:schemeClr>
                </a:solidFill>
                <a:latin typeface="NikoshBAN" pitchFamily="2" charset="0"/>
                <a:cs typeface="NikoshBAN" pitchFamily="2" charset="0"/>
              </a:rPr>
              <a:t> </a:t>
            </a:r>
            <a:r>
              <a:rPr lang="bn-BD" sz="2400" b="1" dirty="0" smtClean="0">
                <a:solidFill>
                  <a:schemeClr val="bg2">
                    <a:lumMod val="25000"/>
                  </a:schemeClr>
                </a:solidFill>
                <a:latin typeface="NikoshBAN" pitchFamily="2" charset="0"/>
                <a:cs typeface="NikoshBAN" pitchFamily="2" charset="0"/>
              </a:rPr>
              <a:t>বলে</a:t>
            </a:r>
            <a:r>
              <a:rPr lang="en-US" sz="2400" b="1" dirty="0" smtClean="0">
                <a:solidFill>
                  <a:schemeClr val="bg2">
                    <a:lumMod val="25000"/>
                  </a:schemeClr>
                </a:solidFill>
                <a:latin typeface="NikoshBAN" pitchFamily="2" charset="0"/>
                <a:cs typeface="NikoshBAN" pitchFamily="2" charset="0"/>
              </a:rPr>
              <a:t>।</a:t>
            </a:r>
            <a:r>
              <a:rPr lang="en-US" sz="2400" dirty="0">
                <a:solidFill>
                  <a:schemeClr val="accent6">
                    <a:lumMod val="60000"/>
                    <a:lumOff val="40000"/>
                  </a:schemeClr>
                </a:solidFill>
              </a:rPr>
              <a:t/>
            </a:r>
            <a:br>
              <a:rPr lang="en-US" sz="2400" dirty="0">
                <a:solidFill>
                  <a:schemeClr val="accent6">
                    <a:lumMod val="60000"/>
                    <a:lumOff val="40000"/>
                  </a:schemeClr>
                </a:solidFill>
              </a:rPr>
            </a:br>
            <a:r>
              <a:rPr lang="en-US" sz="2400" dirty="0" smtClean="0">
                <a:solidFill>
                  <a:schemeClr val="tx2">
                    <a:lumMod val="50000"/>
                  </a:schemeClr>
                </a:solidFill>
                <a:latin typeface="NikoshBAN" pitchFamily="2" charset="0"/>
                <a:cs typeface="NikoshBAN" pitchFamily="2" charset="0"/>
              </a:rPr>
              <a:t>১</a:t>
            </a:r>
            <a:r>
              <a:rPr lang="bn-BD" sz="2400" dirty="0" smtClean="0">
                <a:solidFill>
                  <a:schemeClr val="tx2">
                    <a:lumMod val="50000"/>
                  </a:schemeClr>
                </a:solidFill>
                <a:latin typeface="NikoshBAN" pitchFamily="2" charset="0"/>
                <a:cs typeface="NikoshBAN" pitchFamily="2" charset="0"/>
              </a:rPr>
              <a:t>। </a:t>
            </a:r>
            <a:r>
              <a:rPr lang="bn-BD" sz="2400" dirty="0">
                <a:solidFill>
                  <a:schemeClr val="tx2">
                    <a:lumMod val="50000"/>
                  </a:schemeClr>
                </a:solidFill>
                <a:latin typeface="NikoshBAN" pitchFamily="2" charset="0"/>
                <a:cs typeface="NikoshBAN" pitchFamily="2" charset="0"/>
              </a:rPr>
              <a:t>অসংখ্য </a:t>
            </a:r>
            <a:r>
              <a:rPr lang="en-US" sz="2400" dirty="0">
                <a:solidFill>
                  <a:schemeClr val="tx2">
                    <a:lumMod val="50000"/>
                  </a:schemeClr>
                </a:solidFill>
                <a:latin typeface="NikoshBAN" pitchFamily="2" charset="0"/>
                <a:cs typeface="NikoshBAN" pitchFamily="2" charset="0"/>
              </a:rPr>
              <a:t>LAN, MAN </a:t>
            </a:r>
            <a:r>
              <a:rPr lang="bn-BD" sz="2400" dirty="0">
                <a:solidFill>
                  <a:schemeClr val="tx2">
                    <a:lumMod val="50000"/>
                  </a:schemeClr>
                </a:solidFill>
                <a:latin typeface="NikoshBAN" pitchFamily="2" charset="0"/>
                <a:cs typeface="NikoshBAN" pitchFamily="2" charset="0"/>
              </a:rPr>
              <a:t> এর সম্বন্বয়ে গঠিত।</a:t>
            </a:r>
            <a:br>
              <a:rPr lang="bn-BD" sz="2400" dirty="0">
                <a:solidFill>
                  <a:schemeClr val="tx2">
                    <a:lumMod val="50000"/>
                  </a:schemeClr>
                </a:solidFill>
                <a:latin typeface="NikoshBAN" pitchFamily="2" charset="0"/>
                <a:cs typeface="NikoshBAN" pitchFamily="2" charset="0"/>
              </a:rPr>
            </a:br>
            <a:r>
              <a:rPr lang="en-US" sz="2400" dirty="0" smtClean="0">
                <a:solidFill>
                  <a:schemeClr val="tx2">
                    <a:lumMod val="50000"/>
                  </a:schemeClr>
                </a:solidFill>
                <a:latin typeface="NikoshBAN" pitchFamily="2" charset="0"/>
                <a:cs typeface="NikoshBAN" pitchFamily="2" charset="0"/>
              </a:rPr>
              <a:t>২</a:t>
            </a:r>
            <a:r>
              <a:rPr lang="bn-BD" sz="2400" dirty="0" smtClean="0">
                <a:solidFill>
                  <a:schemeClr val="tx2">
                    <a:lumMod val="50000"/>
                  </a:schemeClr>
                </a:solidFill>
                <a:latin typeface="NikoshBAN" pitchFamily="2" charset="0"/>
                <a:cs typeface="NikoshBAN" pitchFamily="2" charset="0"/>
              </a:rPr>
              <a:t>। </a:t>
            </a:r>
            <a:r>
              <a:rPr lang="bn-BD" sz="2400" dirty="0">
                <a:solidFill>
                  <a:schemeClr val="tx2">
                    <a:lumMod val="50000"/>
                  </a:schemeClr>
                </a:solidFill>
                <a:latin typeface="NikoshBAN" pitchFamily="2" charset="0"/>
                <a:cs typeface="NikoshBAN" pitchFamily="2" charset="0"/>
              </a:rPr>
              <a:t>ইন্টারনেট  এক ধরনের ওয়াইড এরিয়া নেটওয়ার্ক ।</a:t>
            </a:r>
            <a:endParaRPr lang="en-US" sz="2400" dirty="0"/>
          </a:p>
        </p:txBody>
      </p:sp>
    </p:spTree>
    <p:extLst>
      <p:ext uri="{BB962C8B-B14F-4D97-AF65-F5344CB8AC3E}">
        <p14:creationId xmlns:p14="http://schemas.microsoft.com/office/powerpoint/2010/main" val="8389204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004453" y="304872"/>
            <a:ext cx="9836729" cy="955892"/>
          </a:xfrm>
          <a:prstGeom prst="horizontalScroll">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bn-BD"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নেটওয়ার্ক টপোলজি </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extBox 6"/>
          <p:cNvSpPr txBox="1">
            <a:spLocks noChangeArrowheads="1"/>
          </p:cNvSpPr>
          <p:nvPr/>
        </p:nvSpPr>
        <p:spPr bwMode="auto">
          <a:xfrm>
            <a:off x="914399" y="4410345"/>
            <a:ext cx="10557165"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bn-BD" sz="4000" dirty="0" smtClean="0">
                <a:solidFill>
                  <a:srgbClr val="002060"/>
                </a:solidFill>
                <a:latin typeface="NikoshBAN" pitchFamily="2" charset="0"/>
                <a:cs typeface="NikoshBAN" pitchFamily="2" charset="0"/>
              </a:rPr>
              <a:t>নেটওয়ার্কভুক্ত কম্পিউটারগুলোর অবস্থানগত ও সংযোগ বিন্যাসের কাঠামোকে নেটওয়ার্ক </a:t>
            </a:r>
            <a:r>
              <a:rPr lang="bn-BD" sz="4000" dirty="0">
                <a:solidFill>
                  <a:srgbClr val="002060"/>
                </a:solidFill>
                <a:latin typeface="NikoshBAN" pitchFamily="2" charset="0"/>
                <a:cs typeface="NikoshBAN" pitchFamily="2" charset="0"/>
              </a:rPr>
              <a:t>সংগঠন বা টপোলজি </a:t>
            </a:r>
            <a:r>
              <a:rPr lang="bn-BD" sz="4000" dirty="0" smtClean="0">
                <a:solidFill>
                  <a:srgbClr val="002060"/>
                </a:solidFill>
                <a:latin typeface="NikoshBAN" pitchFamily="2" charset="0"/>
                <a:cs typeface="NikoshBAN" pitchFamily="2" charset="0"/>
              </a:rPr>
              <a:t>বলে । নেটওয়ার্ক </a:t>
            </a:r>
            <a:r>
              <a:rPr lang="bn-BD" sz="4000" dirty="0">
                <a:solidFill>
                  <a:srgbClr val="002060"/>
                </a:solidFill>
                <a:latin typeface="NikoshBAN" pitchFamily="2" charset="0"/>
                <a:cs typeface="NikoshBAN" pitchFamily="2" charset="0"/>
              </a:rPr>
              <a:t>টপোলজি মূলত নেটওয়ার্কের বাহ্যিক কাঠামো বর্ণনা করে থাকে।</a:t>
            </a:r>
            <a:endParaRPr lang="en-US" sz="2800" dirty="0">
              <a:solidFill>
                <a:srgbClr val="002060"/>
              </a:solidFill>
              <a:latin typeface="NikoshBAN" pitchFamily="2" charset="0"/>
              <a:cs typeface="NikoshBAN" pitchFamily="2" charset="0"/>
            </a:endParaRPr>
          </a:p>
        </p:txBody>
      </p:sp>
      <p:grpSp>
        <p:nvGrpSpPr>
          <p:cNvPr id="11" name="Group 10"/>
          <p:cNvGrpSpPr/>
          <p:nvPr/>
        </p:nvGrpSpPr>
        <p:grpSpPr>
          <a:xfrm>
            <a:off x="1004453" y="1282296"/>
            <a:ext cx="10377955" cy="3128049"/>
            <a:chOff x="1004453" y="1282296"/>
            <a:chExt cx="10377955" cy="312804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141" y="1531678"/>
              <a:ext cx="2980267" cy="28786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746" y="1282296"/>
              <a:ext cx="3219512" cy="31280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53" y="1810640"/>
              <a:ext cx="2790701" cy="2565070"/>
            </a:xfrm>
            <a:prstGeom prst="rect">
              <a:avLst/>
            </a:prstGeom>
          </p:spPr>
        </p:pic>
      </p:grpSp>
    </p:spTree>
    <p:extLst>
      <p:ext uri="{BB962C8B-B14F-4D97-AF65-F5344CB8AC3E}">
        <p14:creationId xmlns:p14="http://schemas.microsoft.com/office/powerpoint/2010/main" val="27130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004451" y="956036"/>
            <a:ext cx="9836729" cy="955892"/>
          </a:xfrm>
          <a:prstGeom prst="horizontalScroll">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একক</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কাজ</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extBox 6"/>
          <p:cNvSpPr txBox="1">
            <a:spLocks noChangeArrowheads="1"/>
          </p:cNvSpPr>
          <p:nvPr/>
        </p:nvSpPr>
        <p:spPr bwMode="auto">
          <a:xfrm>
            <a:off x="644234" y="2761654"/>
            <a:ext cx="10557165"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6000" dirty="0" err="1" smtClean="0">
                <a:solidFill>
                  <a:srgbClr val="002060"/>
                </a:solidFill>
                <a:latin typeface="NikoshBAN" pitchFamily="2" charset="0"/>
                <a:cs typeface="NikoshBAN" pitchFamily="2" charset="0"/>
              </a:rPr>
              <a:t>নেটওয়ার্ক</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টপোলজি</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কাকে</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বলে</a:t>
            </a:r>
            <a:r>
              <a:rPr lang="en-US" sz="6000" dirty="0" smtClean="0">
                <a:solidFill>
                  <a:srgbClr val="002060"/>
                </a:solidFill>
                <a:latin typeface="NikoshBAN" pitchFamily="2" charset="0"/>
                <a:cs typeface="NikoshBAN" pitchFamily="2" charset="0"/>
              </a:rPr>
              <a:t>?</a:t>
            </a:r>
            <a:endParaRPr lang="en-US" sz="44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0915303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004451" y="956036"/>
            <a:ext cx="9836729" cy="955892"/>
          </a:xfrm>
          <a:prstGeom prst="horizontalScroll">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চলো</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একটি</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ভিডিও</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দেখি</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906938811"/>
              </p:ext>
            </p:extLst>
          </p:nvPr>
        </p:nvGraphicFramePr>
        <p:xfrm>
          <a:off x="290025" y="2895951"/>
          <a:ext cx="12373030" cy="1214891"/>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3" imgW="4995360" imgH="491040" progId="Package">
                  <p:embed/>
                </p:oleObj>
              </mc:Choice>
              <mc:Fallback>
                <p:oleObj name="Packager Shell Object" showAsIcon="1" r:id="rId3" imgW="4995360" imgH="491040" progId="Package">
                  <p:embed/>
                  <p:pic>
                    <p:nvPicPr>
                      <p:cNvPr id="0" name=""/>
                      <p:cNvPicPr/>
                      <p:nvPr/>
                    </p:nvPicPr>
                    <p:blipFill>
                      <a:blip r:embed="rId4"/>
                      <a:stretch>
                        <a:fillRect/>
                      </a:stretch>
                    </p:blipFill>
                    <p:spPr>
                      <a:xfrm>
                        <a:off x="290025" y="2895951"/>
                        <a:ext cx="12373030" cy="1214891"/>
                      </a:xfrm>
                      <a:prstGeom prst="rect">
                        <a:avLst/>
                      </a:prstGeom>
                    </p:spPr>
                  </p:pic>
                </p:oleObj>
              </mc:Fallback>
            </mc:AlternateContent>
          </a:graphicData>
        </a:graphic>
      </p:graphicFrame>
    </p:spTree>
    <p:extLst>
      <p:ext uri="{BB962C8B-B14F-4D97-AF65-F5344CB8AC3E}">
        <p14:creationId xmlns:p14="http://schemas.microsoft.com/office/powerpoint/2010/main" val="16660647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177635" y="623455"/>
            <a:ext cx="9836729" cy="789781"/>
          </a:xfrm>
          <a:prstGeom prst="horizontalScroll">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bg1"/>
                </a:solidFill>
                <a:latin typeface="NikoshBAN" pitchFamily="2" charset="0"/>
                <a:cs typeface="NikoshBAN" pitchFamily="2" charset="0"/>
              </a:rPr>
              <a:t>বিভিন্ন প্রকার নেটওয়ার্ক টপোলজি</a:t>
            </a:r>
            <a:r>
              <a:rPr lang="bn-BD" sz="3200" b="1" dirty="0">
                <a:solidFill>
                  <a:schemeClr val="bg2">
                    <a:lumMod val="25000"/>
                  </a:schemeClr>
                </a:solidFill>
                <a:latin typeface="NikoshBAN" pitchFamily="2" charset="0"/>
                <a:cs typeface="NikoshBAN" pitchFamily="2" charset="0"/>
              </a:rPr>
              <a:t> </a:t>
            </a:r>
            <a:endParaRPr lang="en-US" sz="3200" dirty="0">
              <a:solidFill>
                <a:schemeClr val="bg1"/>
              </a:solidFill>
            </a:endParaRPr>
          </a:p>
        </p:txBody>
      </p:sp>
      <p:sp>
        <p:nvSpPr>
          <p:cNvPr id="8" name="Title 7"/>
          <p:cNvSpPr>
            <a:spLocks noGrp="1"/>
          </p:cNvSpPr>
          <p:nvPr>
            <p:ph type="ctrTitle"/>
          </p:nvPr>
        </p:nvSpPr>
        <p:spPr/>
        <p:txBody>
          <a:bodyPr/>
          <a:lstStyle/>
          <a:p>
            <a:endParaRPr lang="en-US"/>
          </a:p>
        </p:txBody>
      </p:sp>
      <p:grpSp>
        <p:nvGrpSpPr>
          <p:cNvPr id="11" name="Group 10"/>
          <p:cNvGrpSpPr/>
          <p:nvPr/>
        </p:nvGrpSpPr>
        <p:grpSpPr>
          <a:xfrm>
            <a:off x="1676398" y="1413236"/>
            <a:ext cx="9144001" cy="4566114"/>
            <a:chOff x="1676398" y="1413236"/>
            <a:chExt cx="9144001" cy="4566114"/>
          </a:xfrm>
        </p:grpSpPr>
        <p:pic>
          <p:nvPicPr>
            <p:cNvPr id="6" name="Picture 2" descr="C:\Documents and Settings\Administrator\Desktop\nt\network-topology.jpg"/>
            <p:cNvPicPr>
              <a:picLocks noChangeAspect="1" noChangeArrowheads="1"/>
            </p:cNvPicPr>
            <p:nvPr/>
          </p:nvPicPr>
          <p:blipFill rotWithShape="1">
            <a:blip r:embed="rId2"/>
            <a:srcRect b="48803"/>
            <a:stretch/>
          </p:blipFill>
          <p:spPr bwMode="auto">
            <a:xfrm>
              <a:off x="1676398" y="1413236"/>
              <a:ext cx="9144001" cy="236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Documents and Settings\Administrator\Desktop\nt\network-topology.jpg"/>
            <p:cNvPicPr>
              <a:picLocks noChangeAspect="1" noChangeArrowheads="1"/>
            </p:cNvPicPr>
            <p:nvPr/>
          </p:nvPicPr>
          <p:blipFill rotWithShape="1">
            <a:blip r:embed="rId2"/>
            <a:srcRect l="30911" t="44572" r="2257" b="11757"/>
            <a:stretch/>
          </p:blipFill>
          <p:spPr bwMode="auto">
            <a:xfrm>
              <a:off x="3042556" y="3483551"/>
              <a:ext cx="5907480" cy="2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ubtitle 8"/>
          <p:cNvSpPr>
            <a:spLocks noGrp="1"/>
          </p:cNvSpPr>
          <p:nvPr>
            <p:ph type="subTitle" idx="1"/>
          </p:nvPr>
        </p:nvSpPr>
        <p:spPr>
          <a:xfrm>
            <a:off x="3449781" y="5736030"/>
            <a:ext cx="2424546" cy="609600"/>
          </a:xfrm>
        </p:spPr>
        <p:txBody>
          <a:bodyPr/>
          <a:lstStyle/>
          <a:p>
            <a:r>
              <a:rPr lang="en-US" sz="2400" b="1" dirty="0" smtClean="0"/>
              <a:t>Tree </a:t>
            </a:r>
            <a:r>
              <a:rPr lang="en-US" sz="2400" b="1" dirty="0"/>
              <a:t>Topology</a:t>
            </a:r>
          </a:p>
        </p:txBody>
      </p:sp>
      <p:sp>
        <p:nvSpPr>
          <p:cNvPr id="10" name="Subtitle 8"/>
          <p:cNvSpPr txBox="1">
            <a:spLocks/>
          </p:cNvSpPr>
          <p:nvPr/>
        </p:nvSpPr>
        <p:spPr bwMode="auto">
          <a:xfrm>
            <a:off x="6511637" y="5736030"/>
            <a:ext cx="242454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r>
              <a:rPr lang="en-US" sz="2400" b="1" kern="0" dirty="0" smtClean="0"/>
              <a:t>Mesh Topology</a:t>
            </a:r>
            <a:endParaRPr lang="en-US" sz="2400" b="1" kern="0" dirty="0"/>
          </a:p>
        </p:txBody>
      </p:sp>
    </p:spTree>
    <p:extLst>
      <p:ext uri="{BB962C8B-B14F-4D97-AF65-F5344CB8AC3E}">
        <p14:creationId xmlns:p14="http://schemas.microsoft.com/office/powerpoint/2010/main" val="11120346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3879272" y="180110"/>
            <a:ext cx="3810001" cy="512618"/>
          </a:xfrm>
          <a:prstGeom prst="snip2SameRect">
            <a:avLst/>
          </a:prstGeom>
          <a:solidFill>
            <a:schemeClr val="accent6">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bn-BD" sz="3600" b="1" dirty="0">
                <a:ln w="11430"/>
                <a:solidFill>
                  <a:srgbClr val="FFFF00"/>
                </a:solidFill>
                <a:effectLst>
                  <a:glow rad="139700">
                    <a:schemeClr val="accent1">
                      <a:satMod val="175000"/>
                      <a:alpha val="40000"/>
                    </a:schemeClr>
                  </a:glow>
                </a:effectLst>
                <a:latin typeface="NikoshBAN" pitchFamily="2" charset="0"/>
                <a:cs typeface="NikoshBAN" pitchFamily="2" charset="0"/>
              </a:rPr>
              <a:t>বাস টপোলজি</a:t>
            </a:r>
            <a:endParaRPr lang="en-US" sz="3600" b="1" dirty="0">
              <a:ln w="11430"/>
              <a:solidFill>
                <a:srgbClr val="FFFF00"/>
              </a:solidFill>
              <a:effectLst>
                <a:glow rad="139700">
                  <a:schemeClr val="accent1">
                    <a:satMod val="175000"/>
                    <a:alpha val="40000"/>
                  </a:schemeClr>
                </a:glow>
              </a:effectLst>
              <a:latin typeface="NikoshBAN" pitchFamily="2" charset="0"/>
              <a:cs typeface="NikoshBAN" pitchFamily="2" charset="0"/>
            </a:endParaRPr>
          </a:p>
        </p:txBody>
      </p:sp>
      <p:sp>
        <p:nvSpPr>
          <p:cNvPr id="6" name="Content Placeholder 5"/>
          <p:cNvSpPr txBox="1">
            <a:spLocks noGrp="1" noChangeArrowheads="1"/>
          </p:cNvSpPr>
          <p:nvPr>
            <p:ph idx="1"/>
          </p:nvPr>
        </p:nvSpPr>
        <p:spPr bwMode="auto">
          <a:xfrm>
            <a:off x="734291" y="3006430"/>
            <a:ext cx="11097491" cy="34901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buNone/>
            </a:pPr>
            <a:r>
              <a:rPr lang="bn-BD" sz="2400" dirty="0">
                <a:latin typeface="NikoshBAN" pitchFamily="2" charset="0"/>
                <a:cs typeface="NikoshBAN" pitchFamily="2" charset="0"/>
              </a:rPr>
              <a:t>বাস সংগঠনঃ এই সংগঠনে সকল কম্পিউটার একটি বাস বা ডাটা চলাচল পথের সংগে সংযুক্ত থাকে। যে কম্পিউটারের উদ্দেশ্যে ডাটা প্রেরণ করা হয় কেবলমাত্র সেই কম্পিউটার ডাটা গ্রহণ করতে পারে।</a:t>
            </a:r>
            <a:endParaRPr lang="en-US" sz="2400" b="1" u="sng" dirty="0" smtClean="0">
              <a:latin typeface="NikoshBAN" pitchFamily="2" charset="0"/>
              <a:cs typeface="NikoshBAN" pitchFamily="2" charset="0"/>
            </a:endParaRPr>
          </a:p>
          <a:p>
            <a:pPr marL="0" indent="0">
              <a:buNone/>
            </a:pPr>
            <a:r>
              <a:rPr lang="bn-BD" sz="2400" u="sng" dirty="0" smtClean="0">
                <a:latin typeface="NikoshBAN" pitchFamily="2" charset="0"/>
                <a:cs typeface="NikoshBAN" pitchFamily="2" charset="0"/>
              </a:rPr>
              <a:t> সুবিধাঃ</a:t>
            </a:r>
          </a:p>
          <a:p>
            <a:pPr marL="0" indent="0">
              <a:buNone/>
            </a:pPr>
            <a:r>
              <a:rPr lang="bn-BD" sz="2400" dirty="0" smtClean="0">
                <a:latin typeface="NikoshBAN" pitchFamily="2" charset="0"/>
                <a:cs typeface="NikoshBAN" pitchFamily="2" charset="0"/>
              </a:rPr>
              <a:t>১। কেন্দ্রীয় </a:t>
            </a:r>
            <a:r>
              <a:rPr lang="bn-BD" sz="2400" dirty="0" smtClean="0">
                <a:solidFill>
                  <a:schemeClr val="tx2">
                    <a:lumMod val="50000"/>
                  </a:schemeClr>
                </a:solidFill>
                <a:latin typeface="NikoshBAN" pitchFamily="2" charset="0"/>
                <a:cs typeface="NikoshBAN" pitchFamily="2" charset="0"/>
              </a:rPr>
              <a:t>কম্পিউটার বা  হোস্ট কম্পিউটার থাকে না।</a:t>
            </a:r>
          </a:p>
          <a:p>
            <a:pPr marL="0" indent="0">
              <a:buNone/>
            </a:pPr>
            <a:r>
              <a:rPr lang="bn-BD" sz="2400" dirty="0" smtClean="0">
                <a:solidFill>
                  <a:schemeClr val="tx2">
                    <a:lumMod val="50000"/>
                  </a:schemeClr>
                </a:solidFill>
                <a:latin typeface="NikoshBAN" pitchFamily="2" charset="0"/>
                <a:cs typeface="NikoshBAN" pitchFamily="2" charset="0"/>
              </a:rPr>
              <a:t>২। কোন কম্পিউটার বা ডিভাইস খুলে নিলে নেটওয়ার্কের কাজে ব্যঘাত ঘটে না।</a:t>
            </a:r>
          </a:p>
          <a:p>
            <a:pPr marL="0" indent="0">
              <a:buNone/>
            </a:pPr>
            <a:r>
              <a:rPr lang="bn-BD" sz="2400" dirty="0" smtClean="0">
                <a:latin typeface="NikoshBAN" pitchFamily="2" charset="0"/>
                <a:cs typeface="NikoshBAN" pitchFamily="2" charset="0"/>
              </a:rPr>
              <a:t> </a:t>
            </a:r>
            <a:r>
              <a:rPr lang="bn-BD" sz="2400" u="sng" dirty="0" smtClean="0">
                <a:latin typeface="NikoshBAN" pitchFamily="2" charset="0"/>
                <a:cs typeface="NikoshBAN" pitchFamily="2" charset="0"/>
              </a:rPr>
              <a:t>অসুবিধাঃ</a:t>
            </a:r>
          </a:p>
          <a:p>
            <a:pPr marL="0" indent="0">
              <a:buNone/>
            </a:pPr>
            <a:r>
              <a:rPr lang="bn-BD" sz="2400" dirty="0" smtClean="0">
                <a:latin typeface="NikoshBAN" pitchFamily="2" charset="0"/>
                <a:cs typeface="NikoshBAN" pitchFamily="2" charset="0"/>
              </a:rPr>
              <a:t>১। প্রত্যেকটি </a:t>
            </a:r>
            <a:r>
              <a:rPr lang="bn-BD" sz="2400" dirty="0" smtClean="0">
                <a:solidFill>
                  <a:schemeClr val="tx2">
                    <a:lumMod val="50000"/>
                  </a:schemeClr>
                </a:solidFill>
                <a:latin typeface="NikoshBAN" pitchFamily="2" charset="0"/>
                <a:cs typeface="NikoshBAN" pitchFamily="2" charset="0"/>
              </a:rPr>
              <a:t>কম্পিউটারকে স্বয়ংসম্পূর্ণ হতে হয় ।</a:t>
            </a:r>
          </a:p>
          <a:p>
            <a:pPr marL="0" indent="0">
              <a:buNone/>
            </a:pPr>
            <a:r>
              <a:rPr lang="bn-BD" sz="2400" dirty="0" smtClean="0">
                <a:solidFill>
                  <a:schemeClr val="tx2">
                    <a:lumMod val="50000"/>
                  </a:schemeClr>
                </a:solidFill>
                <a:latin typeface="NikoshBAN" pitchFamily="2" charset="0"/>
                <a:cs typeface="NikoshBAN" pitchFamily="2" charset="0"/>
              </a:rPr>
              <a:t>২। ডাটা চলাচলের পথ অভিন্ন বিধায় ডাটা ট্রাফিক জ্যামের সৃষ্টি হয়।</a:t>
            </a:r>
            <a:endParaRPr lang="bn-BD" sz="2400" dirty="0">
              <a:solidFill>
                <a:schemeClr val="tx2">
                  <a:lumMod val="50000"/>
                </a:schemeClr>
              </a:solidFill>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614" r="59741" b="51358"/>
          <a:stretch/>
        </p:blipFill>
        <p:spPr>
          <a:xfrm>
            <a:off x="2881745" y="983666"/>
            <a:ext cx="4461165" cy="2022764"/>
          </a:xfrm>
          <a:prstGeom prst="rect">
            <a:avLst/>
          </a:prstGeom>
        </p:spPr>
      </p:pic>
    </p:spTree>
    <p:extLst>
      <p:ext uri="{BB962C8B-B14F-4D97-AF65-F5344CB8AC3E}">
        <p14:creationId xmlns:p14="http://schemas.microsoft.com/office/powerpoint/2010/main" val="3089804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arn(inVertical)">
                                      <p:cBhvr>
                                        <p:cTn id="26" dur="500"/>
                                        <p:tgtEl>
                                          <p:spTgt spid="6">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500"/>
                                        <p:tgtEl>
                                          <p:spTgt spid="6">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3726872" y="180110"/>
            <a:ext cx="3810001" cy="512618"/>
          </a:xfrm>
          <a:prstGeom prst="snip2SameRect">
            <a:avLst/>
          </a:prstGeom>
          <a:solidFill>
            <a:schemeClr val="accent6">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bn-BD" sz="3600" b="1" dirty="0">
                <a:ln w="11430"/>
                <a:solidFill>
                  <a:schemeClr val="bg1"/>
                </a:solidFill>
                <a:latin typeface="NikoshBAN" pitchFamily="2" charset="0"/>
                <a:cs typeface="NikoshBAN" pitchFamily="2" charset="0"/>
              </a:rPr>
              <a:t>রিং টপোলজি</a:t>
            </a:r>
            <a:endParaRPr lang="en-US" sz="3600" b="1" dirty="0">
              <a:ln w="11430"/>
              <a:solidFill>
                <a:schemeClr val="bg1"/>
              </a:solidFill>
              <a:latin typeface="NikoshBAN" pitchFamily="2" charset="0"/>
              <a:cs typeface="NikoshBAN" pitchFamily="2" charset="0"/>
            </a:endParaRPr>
          </a:p>
        </p:txBody>
      </p:sp>
      <p:sp>
        <p:nvSpPr>
          <p:cNvPr id="6" name="Content Placeholder 5"/>
          <p:cNvSpPr txBox="1">
            <a:spLocks noGrp="1" noChangeArrowheads="1"/>
          </p:cNvSpPr>
          <p:nvPr>
            <p:ph idx="1"/>
          </p:nvPr>
        </p:nvSpPr>
        <p:spPr bwMode="auto">
          <a:xfrm>
            <a:off x="734291" y="3006430"/>
            <a:ext cx="11097491" cy="38595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buNone/>
            </a:pPr>
            <a:r>
              <a:rPr lang="bn-BD" sz="2400" dirty="0" smtClean="0">
                <a:latin typeface="NikoshBAN" pitchFamily="2" charset="0"/>
                <a:cs typeface="NikoshBAN" pitchFamily="2" charset="0"/>
              </a:rPr>
              <a:t>রিং </a:t>
            </a:r>
            <a:r>
              <a:rPr lang="bn-BD" sz="2400" dirty="0">
                <a:latin typeface="NikoshBAN" pitchFamily="2" charset="0"/>
                <a:cs typeface="NikoshBAN" pitchFamily="2" charset="0"/>
              </a:rPr>
              <a:t>সংগঠনঃ রিং সংগঠনটি দেখতে একটি গোলাকার বৃত্তের মতো। এই সংগঠনে প্রতিটি কম্পিউটার তার দুই দিকের কম্পিউটারের সাথে যুক্ত থাকে। যে কোন কম্পিউটার থেকে প্রেরিত ডাটা পরিভ্রমন করতে থাকে। যার উদ্দেশ্যে ডাটা প্রেরণ করা হয়েছে তা পরিক্ষা করার পর গ্রহণ করা হয়।</a:t>
            </a:r>
            <a:endParaRPr lang="en-US" sz="2400" dirty="0"/>
          </a:p>
          <a:p>
            <a:pPr marL="0" indent="0">
              <a:buNone/>
            </a:pPr>
            <a:r>
              <a:rPr lang="bn-BD" sz="2400" u="sng" dirty="0">
                <a:latin typeface="NikoshBAN" pitchFamily="2" charset="0"/>
                <a:cs typeface="NikoshBAN" pitchFamily="2" charset="0"/>
              </a:rPr>
              <a:t>সুবিধাঃ</a:t>
            </a:r>
          </a:p>
          <a:p>
            <a:pPr marL="0" indent="0">
              <a:buNone/>
            </a:pPr>
            <a:r>
              <a:rPr lang="bn-BD" sz="2400" dirty="0">
                <a:latin typeface="NikoshBAN" pitchFamily="2" charset="0"/>
                <a:cs typeface="NikoshBAN" pitchFamily="2" charset="0"/>
              </a:rPr>
              <a:t>১। কেন্দ্রীয় </a:t>
            </a:r>
            <a:r>
              <a:rPr lang="bn-BD" sz="2400" dirty="0">
                <a:solidFill>
                  <a:schemeClr val="tx2">
                    <a:lumMod val="50000"/>
                  </a:schemeClr>
                </a:solidFill>
                <a:latin typeface="NikoshBAN" pitchFamily="2" charset="0"/>
                <a:cs typeface="NikoshBAN" pitchFamily="2" charset="0"/>
              </a:rPr>
              <a:t>কম্পিউটার বা  হোস্ট কম্পিউটার থাকে না।</a:t>
            </a:r>
          </a:p>
          <a:p>
            <a:pPr marL="0" indent="0">
              <a:buNone/>
            </a:pPr>
            <a:r>
              <a:rPr lang="bn-BD" sz="2400" dirty="0">
                <a:solidFill>
                  <a:schemeClr val="tx2">
                    <a:lumMod val="50000"/>
                  </a:schemeClr>
                </a:solidFill>
                <a:latin typeface="NikoshBAN" pitchFamily="2" charset="0"/>
                <a:cs typeface="NikoshBAN" pitchFamily="2" charset="0"/>
              </a:rPr>
              <a:t>২। </a:t>
            </a:r>
            <a:r>
              <a:rPr lang="bn-BD" sz="2400" dirty="0">
                <a:latin typeface="NikoshBAN" pitchFamily="2" charset="0"/>
                <a:cs typeface="NikoshBAN" pitchFamily="2" charset="0"/>
              </a:rPr>
              <a:t>প্রত্যেকটি </a:t>
            </a:r>
            <a:r>
              <a:rPr lang="bn-BD" sz="2400" dirty="0">
                <a:solidFill>
                  <a:schemeClr val="tx2">
                    <a:lumMod val="50000"/>
                  </a:schemeClr>
                </a:solidFill>
                <a:latin typeface="NikoshBAN" pitchFamily="2" charset="0"/>
                <a:cs typeface="NikoshBAN" pitchFamily="2" charset="0"/>
              </a:rPr>
              <a:t>কম্পিউটারকে স্বয়ংসম্পূর্ণ  হয়ে থাকে ।</a:t>
            </a:r>
          </a:p>
          <a:p>
            <a:pPr marL="0" indent="0">
              <a:buNone/>
            </a:pPr>
            <a:r>
              <a:rPr lang="bn-BD" sz="2400" dirty="0">
                <a:latin typeface="NikoshBAN" pitchFamily="2" charset="0"/>
                <a:cs typeface="NikoshBAN" pitchFamily="2" charset="0"/>
              </a:rPr>
              <a:t> </a:t>
            </a:r>
            <a:r>
              <a:rPr lang="bn-BD" sz="2400" u="sng" dirty="0">
                <a:latin typeface="NikoshBAN" pitchFamily="2" charset="0"/>
                <a:cs typeface="NikoshBAN" pitchFamily="2" charset="0"/>
              </a:rPr>
              <a:t>অসুবিধাঃ</a:t>
            </a:r>
          </a:p>
          <a:p>
            <a:pPr marL="0" indent="0">
              <a:buNone/>
            </a:pPr>
            <a:r>
              <a:rPr lang="bn-BD" sz="2400" dirty="0">
                <a:latin typeface="NikoshBAN" pitchFamily="2" charset="0"/>
                <a:cs typeface="NikoshBAN" pitchFamily="2" charset="0"/>
              </a:rPr>
              <a:t>১। নেটওয়ার্ক যত বড় , গতি তত কম।</a:t>
            </a:r>
            <a:endParaRPr lang="bn-BD" sz="2400" dirty="0">
              <a:solidFill>
                <a:schemeClr val="tx2">
                  <a:lumMod val="50000"/>
                </a:schemeClr>
              </a:solidFill>
              <a:latin typeface="NikoshBAN" pitchFamily="2" charset="0"/>
              <a:cs typeface="NikoshBAN" pitchFamily="2" charset="0"/>
            </a:endParaRPr>
          </a:p>
          <a:p>
            <a:pPr marL="0" indent="0">
              <a:buNone/>
            </a:pPr>
            <a:r>
              <a:rPr lang="bn-BD" sz="2400" dirty="0">
                <a:solidFill>
                  <a:schemeClr val="tx2">
                    <a:lumMod val="50000"/>
                  </a:schemeClr>
                </a:solidFill>
                <a:latin typeface="NikoshBAN" pitchFamily="2" charset="0"/>
                <a:cs typeface="NikoshBAN" pitchFamily="2" charset="0"/>
              </a:rPr>
              <a:t>২। কোন কম্পিউটার বা ডিভাইস যুক্ত করলে বা খুলে নিলে নেটওয়ার্কের কাজে ব্যঘাত ঘটে </a:t>
            </a:r>
            <a:r>
              <a:rPr lang="bn-BD" sz="2400" dirty="0" smtClean="0">
                <a:solidFill>
                  <a:schemeClr val="tx2">
                    <a:lumMod val="50000"/>
                  </a:schemeClr>
                </a:solidFill>
                <a:latin typeface="NikoshBAN" pitchFamily="2" charset="0"/>
                <a:cs typeface="NikoshBAN" pitchFamily="2" charset="0"/>
              </a:rPr>
              <a:t>।</a:t>
            </a:r>
            <a:endParaRPr lang="bn-BD" sz="2400" dirty="0">
              <a:solidFill>
                <a:schemeClr val="tx2">
                  <a:lumMod val="50000"/>
                </a:schemeClr>
              </a:solidFill>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54" t="53471" r="62176"/>
          <a:stretch/>
        </p:blipFill>
        <p:spPr>
          <a:xfrm>
            <a:off x="4073237" y="781480"/>
            <a:ext cx="2327564" cy="2136198"/>
          </a:xfrm>
          <a:prstGeom prst="rect">
            <a:avLst/>
          </a:prstGeom>
        </p:spPr>
      </p:pic>
    </p:spTree>
    <p:extLst>
      <p:ext uri="{BB962C8B-B14F-4D97-AF65-F5344CB8AC3E}">
        <p14:creationId xmlns:p14="http://schemas.microsoft.com/office/powerpoint/2010/main" val="3593992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arn(inVertical)">
                                      <p:cBhvr>
                                        <p:cTn id="26" dur="500"/>
                                        <p:tgtEl>
                                          <p:spTgt spid="6">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500"/>
                                        <p:tgtEl>
                                          <p:spTgt spid="6">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3726872" y="180110"/>
            <a:ext cx="3810001" cy="512618"/>
          </a:xfrm>
          <a:prstGeom prst="snip2SameRect">
            <a:avLst/>
          </a:prstGeom>
          <a:solidFill>
            <a:schemeClr val="accent6">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600" b="1" dirty="0" err="1" smtClean="0">
                <a:ln w="11430"/>
                <a:solidFill>
                  <a:schemeClr val="bg1"/>
                </a:solidFill>
                <a:latin typeface="NikoshBAN" pitchFamily="2" charset="0"/>
                <a:cs typeface="NikoshBAN" pitchFamily="2" charset="0"/>
              </a:rPr>
              <a:t>স্টার</a:t>
            </a:r>
            <a:r>
              <a:rPr lang="en-US" sz="3600" b="1" dirty="0" smtClean="0">
                <a:ln w="11430"/>
                <a:solidFill>
                  <a:schemeClr val="bg1"/>
                </a:solidFill>
                <a:latin typeface="NikoshBAN" pitchFamily="2" charset="0"/>
                <a:cs typeface="NikoshBAN" pitchFamily="2" charset="0"/>
              </a:rPr>
              <a:t> </a:t>
            </a:r>
            <a:r>
              <a:rPr lang="bn-BD" sz="3600" b="1" dirty="0" smtClean="0">
                <a:ln w="11430"/>
                <a:solidFill>
                  <a:schemeClr val="bg1"/>
                </a:solidFill>
                <a:latin typeface="NikoshBAN" pitchFamily="2" charset="0"/>
                <a:cs typeface="NikoshBAN" pitchFamily="2" charset="0"/>
              </a:rPr>
              <a:t>টপোলজি</a:t>
            </a:r>
            <a:endParaRPr lang="en-US" sz="3600" b="1" dirty="0">
              <a:ln w="11430"/>
              <a:solidFill>
                <a:schemeClr val="bg1"/>
              </a:solidFill>
              <a:latin typeface="NikoshBAN" pitchFamily="2" charset="0"/>
              <a:cs typeface="NikoshBAN" pitchFamily="2" charset="0"/>
            </a:endParaRPr>
          </a:p>
        </p:txBody>
      </p:sp>
      <p:sp>
        <p:nvSpPr>
          <p:cNvPr id="6" name="Content Placeholder 5"/>
          <p:cNvSpPr txBox="1">
            <a:spLocks noGrp="1" noChangeArrowheads="1"/>
          </p:cNvSpPr>
          <p:nvPr>
            <p:ph idx="1"/>
          </p:nvPr>
        </p:nvSpPr>
        <p:spPr bwMode="auto">
          <a:xfrm>
            <a:off x="748146" y="2716781"/>
            <a:ext cx="11097491" cy="429040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buNone/>
            </a:pPr>
            <a:r>
              <a:rPr lang="bn-BD" sz="2400" dirty="0">
                <a:latin typeface="NikoshBAN" pitchFamily="2" charset="0"/>
                <a:cs typeface="NikoshBAN" pitchFamily="2" charset="0"/>
              </a:rPr>
              <a:t>স্টার সংগঠনঃ স্টার সংগঠনটি দেখতে তারকার মতো। এই সংগঠনে প্রতিটি কম্পিউটার অন্য কম্পিউটারের সাথে যুক্ত থাকে না বলে একে অপরের সাথে ডাটা প্রেরণ করতে পারে না। স্টার সংগঠনে সকল কম্পিউটারকে নিয়ন্ত্রনের জন্য হোস্ট বা কেন্দ্রীয় কম্পিউটার থাকে।</a:t>
            </a:r>
            <a:r>
              <a:rPr lang="bn-BD" sz="2800" b="1" u="sng" dirty="0" smtClean="0">
                <a:solidFill>
                  <a:schemeClr val="bg2">
                    <a:lumMod val="25000"/>
                  </a:schemeClr>
                </a:solidFill>
                <a:latin typeface="NikoshBAN" pitchFamily="2" charset="0"/>
                <a:cs typeface="NikoshBAN" pitchFamily="2" charset="0"/>
              </a:rPr>
              <a:t> </a:t>
            </a:r>
            <a:endParaRPr lang="en-US" sz="2800" b="1" u="sng" dirty="0">
              <a:solidFill>
                <a:schemeClr val="bg2">
                  <a:lumMod val="25000"/>
                </a:schemeClr>
              </a:solidFill>
              <a:latin typeface="NikoshBAN" pitchFamily="2" charset="0"/>
              <a:cs typeface="NikoshBAN" pitchFamily="2" charset="0"/>
            </a:endParaRPr>
          </a:p>
          <a:p>
            <a:pPr marL="0" indent="0">
              <a:buNone/>
            </a:pPr>
            <a:r>
              <a:rPr lang="bn-BD" sz="2400" b="1" u="sng" dirty="0" smtClean="0">
                <a:solidFill>
                  <a:schemeClr val="bg2">
                    <a:lumMod val="25000"/>
                  </a:schemeClr>
                </a:solidFill>
                <a:latin typeface="NikoshBAN" pitchFamily="2" charset="0"/>
                <a:cs typeface="NikoshBAN" pitchFamily="2" charset="0"/>
              </a:rPr>
              <a:t>সুবিধাঃ</a:t>
            </a:r>
            <a:endParaRPr lang="bn-BD" sz="2400" b="1" u="sng" dirty="0">
              <a:solidFill>
                <a:schemeClr val="bg2">
                  <a:lumMod val="25000"/>
                </a:schemeClr>
              </a:solidFill>
              <a:latin typeface="NikoshBAN" pitchFamily="2" charset="0"/>
              <a:cs typeface="NikoshBAN" pitchFamily="2" charset="0"/>
            </a:endParaRPr>
          </a:p>
          <a:p>
            <a:pPr marL="0" indent="0">
              <a:buNone/>
            </a:pPr>
            <a:r>
              <a:rPr lang="bn-BD" sz="2400" b="1" dirty="0">
                <a:solidFill>
                  <a:schemeClr val="bg2">
                    <a:lumMod val="25000"/>
                  </a:schemeClr>
                </a:solidFill>
                <a:latin typeface="NikoshBAN" pitchFamily="2" charset="0"/>
                <a:cs typeface="NikoshBAN" pitchFamily="2" charset="0"/>
              </a:rPr>
              <a:t>১। কেন্দ্রীয় কম্পিউটার বা  হোস্ট কম্পিউটার থাকে যার মাধ্যমে নেটওয়ার্কে সংযুক্ত কম্পিউটারগুলো সরাসরি সংযুক্ত থাকে। </a:t>
            </a:r>
          </a:p>
          <a:p>
            <a:pPr marL="0" indent="0">
              <a:buNone/>
            </a:pPr>
            <a:r>
              <a:rPr lang="bn-BD" sz="2400" b="1" dirty="0">
                <a:solidFill>
                  <a:schemeClr val="bg2">
                    <a:lumMod val="25000"/>
                  </a:schemeClr>
                </a:solidFill>
                <a:latin typeface="NikoshBAN" pitchFamily="2" charset="0"/>
                <a:cs typeface="NikoshBAN" pitchFamily="2" charset="0"/>
              </a:rPr>
              <a:t>২। কোন কম্পিউটার বা ডিভাইস যুক্ত করলে বা খুলে নিলে নেটওয়ার্কের কাজে ব্যঘাত ঘটে না ।</a:t>
            </a:r>
          </a:p>
          <a:p>
            <a:pPr marL="0" indent="0">
              <a:buNone/>
            </a:pPr>
            <a:r>
              <a:rPr lang="bn-BD" sz="2400" b="1" dirty="0">
                <a:solidFill>
                  <a:schemeClr val="bg2">
                    <a:lumMod val="25000"/>
                  </a:schemeClr>
                </a:solidFill>
                <a:latin typeface="NikoshBAN" pitchFamily="2" charset="0"/>
                <a:cs typeface="NikoshBAN" pitchFamily="2" charset="0"/>
              </a:rPr>
              <a:t> </a:t>
            </a:r>
            <a:r>
              <a:rPr lang="bn-BD" sz="2400" b="1" u="sng" dirty="0">
                <a:solidFill>
                  <a:schemeClr val="bg2">
                    <a:lumMod val="25000"/>
                  </a:schemeClr>
                </a:solidFill>
                <a:latin typeface="NikoshBAN" pitchFamily="2" charset="0"/>
                <a:cs typeface="NikoshBAN" pitchFamily="2" charset="0"/>
              </a:rPr>
              <a:t>অসুবিধাঃ</a:t>
            </a:r>
          </a:p>
          <a:p>
            <a:pPr marL="0" indent="0">
              <a:buNone/>
            </a:pPr>
            <a:r>
              <a:rPr lang="bn-BD" sz="2400" b="1" dirty="0">
                <a:solidFill>
                  <a:schemeClr val="bg2">
                    <a:lumMod val="25000"/>
                  </a:schemeClr>
                </a:solidFill>
                <a:latin typeface="NikoshBAN" pitchFamily="2" charset="0"/>
                <a:cs typeface="NikoshBAN" pitchFamily="2" charset="0"/>
              </a:rPr>
              <a:t>১। কেন্দ্রীয় কম্পিউটার বা  হোস্ট কম্পিউটার নষ্ট হয়ে গেলে পুরো নেটওয়ার্ক অচল হয়ে পড়ে ।</a:t>
            </a:r>
          </a:p>
          <a:p>
            <a:pPr marL="0" indent="0">
              <a:buNone/>
            </a:pPr>
            <a:r>
              <a:rPr lang="bn-BD" sz="2400" b="1" dirty="0">
                <a:solidFill>
                  <a:schemeClr val="bg2">
                    <a:lumMod val="25000"/>
                  </a:schemeClr>
                </a:solidFill>
                <a:latin typeface="NikoshBAN" pitchFamily="2" charset="0"/>
                <a:cs typeface="NikoshBAN" pitchFamily="2" charset="0"/>
              </a:rPr>
              <a:t>২। তার খরচ বেশি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928" b="63429"/>
          <a:stretch/>
        </p:blipFill>
        <p:spPr>
          <a:xfrm>
            <a:off x="4149962" y="1010080"/>
            <a:ext cx="2963820" cy="1678998"/>
          </a:xfrm>
          <a:prstGeom prst="rect">
            <a:avLst/>
          </a:prstGeom>
        </p:spPr>
      </p:pic>
    </p:spTree>
    <p:extLst>
      <p:ext uri="{BB962C8B-B14F-4D97-AF65-F5344CB8AC3E}">
        <p14:creationId xmlns:p14="http://schemas.microsoft.com/office/powerpoint/2010/main" val="1723594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arn(inVertical)">
                                      <p:cBhvr>
                                        <p:cTn id="26" dur="500"/>
                                        <p:tgtEl>
                                          <p:spTgt spid="6">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500"/>
                                        <p:tgtEl>
                                          <p:spTgt spid="6">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3726872" y="180110"/>
            <a:ext cx="4965892" cy="512618"/>
          </a:xfrm>
          <a:prstGeom prst="snip2SameRect">
            <a:avLst/>
          </a:prstGeom>
          <a:solidFill>
            <a:schemeClr val="accent6">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4000" b="1" dirty="0" err="1" smtClean="0">
                <a:ln w="11430"/>
                <a:solidFill>
                  <a:schemeClr val="bg1"/>
                </a:solidFill>
                <a:latin typeface="NikoshBAN" pitchFamily="2" charset="0"/>
                <a:cs typeface="NikoshBAN" pitchFamily="2" charset="0"/>
              </a:rPr>
              <a:t>ট্রি</a:t>
            </a:r>
            <a:r>
              <a:rPr lang="en-US" sz="4000" b="1" dirty="0" smtClean="0">
                <a:ln w="11430"/>
                <a:solidFill>
                  <a:schemeClr val="bg1"/>
                </a:solidFill>
                <a:latin typeface="NikoshBAN" pitchFamily="2" charset="0"/>
                <a:cs typeface="NikoshBAN" pitchFamily="2" charset="0"/>
              </a:rPr>
              <a:t> </a:t>
            </a:r>
            <a:r>
              <a:rPr lang="en-US" sz="4000" b="1" dirty="0" err="1" smtClean="0">
                <a:ln w="11430"/>
                <a:solidFill>
                  <a:schemeClr val="bg1"/>
                </a:solidFill>
                <a:latin typeface="NikoshBAN" pitchFamily="2" charset="0"/>
                <a:cs typeface="NikoshBAN" pitchFamily="2" charset="0"/>
              </a:rPr>
              <a:t>বা</a:t>
            </a:r>
            <a:r>
              <a:rPr lang="en-US" sz="4000" b="1" dirty="0" smtClean="0">
                <a:ln w="11430"/>
                <a:solidFill>
                  <a:schemeClr val="bg1"/>
                </a:solidFill>
                <a:latin typeface="NikoshBAN" pitchFamily="2" charset="0"/>
                <a:cs typeface="NikoshBAN" pitchFamily="2" charset="0"/>
              </a:rPr>
              <a:t> </a:t>
            </a:r>
            <a:r>
              <a:rPr lang="en-US" sz="4000" b="1" dirty="0" err="1" smtClean="0">
                <a:ln w="11430"/>
                <a:solidFill>
                  <a:schemeClr val="bg1"/>
                </a:solidFill>
                <a:latin typeface="NikoshBAN" pitchFamily="2" charset="0"/>
                <a:cs typeface="NikoshBAN" pitchFamily="2" charset="0"/>
              </a:rPr>
              <a:t>শাখা</a:t>
            </a:r>
            <a:r>
              <a:rPr lang="en-US" sz="4000" b="1" dirty="0" smtClean="0">
                <a:ln w="11430"/>
                <a:solidFill>
                  <a:schemeClr val="bg1"/>
                </a:solidFill>
                <a:latin typeface="NikoshBAN" pitchFamily="2" charset="0"/>
                <a:cs typeface="NikoshBAN" pitchFamily="2" charset="0"/>
              </a:rPr>
              <a:t> </a:t>
            </a:r>
            <a:r>
              <a:rPr lang="en-US" sz="4000" b="1" dirty="0" err="1" smtClean="0">
                <a:ln w="11430"/>
                <a:solidFill>
                  <a:schemeClr val="bg1"/>
                </a:solidFill>
                <a:latin typeface="NikoshBAN" pitchFamily="2" charset="0"/>
                <a:cs typeface="NikoshBAN" pitchFamily="2" charset="0"/>
              </a:rPr>
              <a:t>প্রশাখা</a:t>
            </a:r>
            <a:r>
              <a:rPr lang="en-US" sz="4000" b="1" dirty="0" smtClean="0">
                <a:ln w="11430"/>
                <a:solidFill>
                  <a:schemeClr val="bg1"/>
                </a:solidFill>
                <a:latin typeface="NikoshBAN" pitchFamily="2" charset="0"/>
                <a:cs typeface="NikoshBAN" pitchFamily="2" charset="0"/>
              </a:rPr>
              <a:t> </a:t>
            </a:r>
            <a:r>
              <a:rPr lang="bn-BD" sz="4000" b="1" dirty="0" smtClean="0">
                <a:ln w="11430"/>
                <a:solidFill>
                  <a:schemeClr val="bg1"/>
                </a:solidFill>
                <a:latin typeface="NikoshBAN" pitchFamily="2" charset="0"/>
                <a:cs typeface="NikoshBAN" pitchFamily="2" charset="0"/>
              </a:rPr>
              <a:t>টপোলজি</a:t>
            </a:r>
            <a:endParaRPr lang="en-US" sz="4000" b="1" dirty="0">
              <a:ln w="11430"/>
              <a:solidFill>
                <a:schemeClr val="bg1"/>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576" y="986982"/>
            <a:ext cx="3329753" cy="3305908"/>
          </a:xfrm>
          <a:prstGeom prst="rect">
            <a:avLst/>
          </a:prstGeom>
        </p:spPr>
      </p:pic>
      <p:sp>
        <p:nvSpPr>
          <p:cNvPr id="9" name="Text Placeholder 8"/>
          <p:cNvSpPr>
            <a:spLocks noGrp="1"/>
          </p:cNvSpPr>
          <p:nvPr>
            <p:ph type="body" sz="half" idx="2"/>
          </p:nvPr>
        </p:nvSpPr>
        <p:spPr>
          <a:xfrm>
            <a:off x="484907" y="4716173"/>
            <a:ext cx="11319165" cy="1670771"/>
          </a:xfrm>
        </p:spPr>
        <p:txBody>
          <a:bodyPr/>
          <a:lstStyle/>
          <a:p>
            <a:r>
              <a:rPr lang="en-US" sz="2400" dirty="0" err="1">
                <a:latin typeface="NikoshBAN" pitchFamily="2" charset="0"/>
                <a:cs typeface="NikoshBAN" pitchFamily="2" charset="0"/>
              </a:rPr>
              <a:t>ট্রি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বা</a:t>
            </a:r>
            <a:r>
              <a:rPr lang="en-US" sz="2400" dirty="0">
                <a:latin typeface="NikoshBAN" pitchFamily="2" charset="0"/>
                <a:cs typeface="NikoshBAN" pitchFamily="2" charset="0"/>
              </a:rPr>
              <a:t> </a:t>
            </a:r>
            <a:r>
              <a:rPr lang="bn-BD" sz="2400" dirty="0">
                <a:latin typeface="NikoshBAN" pitchFamily="2" charset="0"/>
                <a:cs typeface="NikoshBAN" pitchFamily="2" charset="0"/>
              </a:rPr>
              <a:t>শাখা-প্রশাখা সংগঠনঃ শাখা-প্রশাখা সংগঠনটি আসলে স্টার সংগঠনেরই সম্প্রসারিত রুপ। এই সংগঠনে এক বা একাধিক স্তরের কম্পিউটার হোস্ট কম্পিউটারের সাথে যুক্ত থাকে। দ্বিতীয় স্তরের কম্পিউটার আবার তৃতীয় স্তরের কম্পিউটারের সাথে যুক্ত থাকে। এতে দ্বিতীয় স্তরের কম্পিউটার গুলো তৃতীয় স্তরের হোস্ট হিসেবে কাজ করে।</a:t>
            </a:r>
            <a:endParaRPr lang="en-US" sz="2400" dirty="0"/>
          </a:p>
          <a:p>
            <a:endParaRPr lang="en-US" sz="1800" dirty="0"/>
          </a:p>
        </p:txBody>
      </p:sp>
    </p:spTree>
    <p:extLst>
      <p:ext uri="{BB962C8B-B14F-4D97-AF65-F5344CB8AC3E}">
        <p14:creationId xmlns:p14="http://schemas.microsoft.com/office/powerpoint/2010/main" val="19308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6810" y="639597"/>
            <a:ext cx="5681864" cy="1225300"/>
          </a:xfrm>
        </p:spPr>
        <p:txBody>
          <a:bodyPr>
            <a:normAutofit fontScale="90000"/>
          </a:bodyPr>
          <a:lstStyle/>
          <a:p>
            <a:r>
              <a:rPr lang="en-US" sz="8800" b="1" dirty="0" err="1" smtClean="0">
                <a:ln w="22225">
                  <a:solidFill>
                    <a:schemeClr val="accent2"/>
                  </a:solidFill>
                  <a:prstDash val="solid"/>
                </a:ln>
                <a:solidFill>
                  <a:srgbClr val="FF0000"/>
                </a:solidFill>
                <a:latin typeface="NikoshBAN" panose="02000000000000000000" pitchFamily="2" charset="0"/>
                <a:cs typeface="NikoshBAN" panose="02000000000000000000" pitchFamily="2" charset="0"/>
              </a:rPr>
              <a:t>পরিচিতি</a:t>
            </a:r>
            <a:endParaRPr lang="en-US" sz="8800" b="1" dirty="0">
              <a:ln w="22225">
                <a:solidFill>
                  <a:schemeClr val="accent2"/>
                </a:solidFill>
                <a:prstDash val="solid"/>
              </a:ln>
              <a:solidFill>
                <a:srgbClr val="FF0000"/>
              </a:solidFill>
              <a:latin typeface="NikoshBAN" panose="02000000000000000000" pitchFamily="2" charset="0"/>
              <a:cs typeface="NikoshBAN" panose="02000000000000000000" pitchFamily="2" charset="0"/>
            </a:endParaRPr>
          </a:p>
        </p:txBody>
      </p:sp>
      <p:sp>
        <p:nvSpPr>
          <p:cNvPr id="5" name="Content Placeholder 4"/>
          <p:cNvSpPr>
            <a:spLocks noGrp="1"/>
          </p:cNvSpPr>
          <p:nvPr>
            <p:ph idx="1"/>
          </p:nvPr>
        </p:nvSpPr>
        <p:spPr>
          <a:xfrm>
            <a:off x="481824" y="3285636"/>
            <a:ext cx="5315918" cy="3456122"/>
          </a:xfrm>
        </p:spPr>
        <p:txBody>
          <a:bodyPr/>
          <a:lstStyle/>
          <a:p>
            <a:pPr marL="0" indent="0" algn="ctr">
              <a:spcBef>
                <a:spcPts val="0"/>
              </a:spcBef>
              <a:buNone/>
            </a:pPr>
            <a:r>
              <a:rPr lang="en-US" dirty="0" err="1" smtClean="0">
                <a:latin typeface="NikoshBAN" panose="02000000000000000000" pitchFamily="2" charset="0"/>
                <a:cs typeface="NikoshBAN" panose="02000000000000000000" pitchFamily="2" charset="0"/>
              </a:rPr>
              <a:t>আরিফুল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ইসলাম</a:t>
            </a:r>
            <a:endParaRPr lang="en-US" dirty="0" smtClean="0">
              <a:latin typeface="NikoshBAN" panose="02000000000000000000" pitchFamily="2" charset="0"/>
              <a:cs typeface="NikoshBAN" panose="02000000000000000000" pitchFamily="2" charset="0"/>
            </a:endParaRPr>
          </a:p>
          <a:p>
            <a:pPr marL="0" indent="0" algn="ctr">
              <a:spcBef>
                <a:spcPts val="0"/>
              </a:spcBef>
              <a:buNone/>
            </a:pPr>
            <a:r>
              <a:rPr lang="en-US" dirty="0" err="1" smtClean="0">
                <a:latin typeface="NikoshBAN" panose="02000000000000000000" pitchFamily="2" charset="0"/>
                <a:cs typeface="NikoshBAN" panose="02000000000000000000" pitchFamily="2" charset="0"/>
              </a:rPr>
              <a:t>সিনিয়র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শিক্ষক</a:t>
            </a:r>
            <a:r>
              <a:rPr lang="en-US" dirty="0" err="1">
                <a:latin typeface="NikoshBAN" panose="02000000000000000000" pitchFamily="2" charset="0"/>
                <a:cs typeface="NikoshBAN" panose="02000000000000000000" pitchFamily="2" charset="0"/>
              </a:rPr>
              <a:t>,</a:t>
            </a:r>
            <a:r>
              <a:rPr lang="en-US" dirty="0" err="1" smtClean="0">
                <a:latin typeface="NikoshBAN" panose="02000000000000000000" pitchFamily="2" charset="0"/>
                <a:cs typeface="NikoshBAN" panose="02000000000000000000" pitchFamily="2" charset="0"/>
              </a:rPr>
              <a:t>বীরগাঁও</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স্কুল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এন্ড</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কলেজ</a:t>
            </a:r>
            <a:endParaRPr lang="en-US" dirty="0" smtClean="0">
              <a:latin typeface="NikoshBAN" panose="02000000000000000000" pitchFamily="2" charset="0"/>
              <a:cs typeface="NikoshBAN" panose="02000000000000000000" pitchFamily="2" charset="0"/>
            </a:endParaRPr>
          </a:p>
          <a:p>
            <a:pPr marL="0" indent="0" algn="ctr">
              <a:spcBef>
                <a:spcPts val="0"/>
              </a:spcBef>
              <a:buNone/>
            </a:pPr>
            <a:r>
              <a:rPr lang="en-US" dirty="0" err="1" smtClean="0">
                <a:latin typeface="NikoshBAN" panose="02000000000000000000" pitchFamily="2" charset="0"/>
                <a:cs typeface="NikoshBAN" panose="02000000000000000000" pitchFamily="2" charset="0"/>
              </a:rPr>
              <a:t>নবীনগর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ব্রাক্ষণবাড়িয়া</a:t>
            </a:r>
            <a:endParaRPr lang="en-US" dirty="0" smtClean="0">
              <a:latin typeface="NikoshBAN" panose="02000000000000000000" pitchFamily="2" charset="0"/>
              <a:cs typeface="NikoshBAN" panose="02000000000000000000" pitchFamily="2" charset="0"/>
            </a:endParaRPr>
          </a:p>
          <a:p>
            <a:pPr marL="0" indent="0" algn="ctr">
              <a:spcBef>
                <a:spcPts val="0"/>
              </a:spcBef>
              <a:buNone/>
            </a:pPr>
            <a:r>
              <a:rPr lang="en-US" dirty="0" err="1" smtClean="0">
                <a:latin typeface="NikoshBAN" panose="02000000000000000000" pitchFamily="2" charset="0"/>
                <a:cs typeface="NikoshBAN" panose="02000000000000000000" pitchFamily="2" charset="0"/>
              </a:rPr>
              <a:t>মোবাইলঃ</a:t>
            </a:r>
            <a:r>
              <a:rPr lang="en-US" dirty="0" smtClean="0">
                <a:latin typeface="NikoshBAN" panose="02000000000000000000" pitchFamily="2" charset="0"/>
                <a:cs typeface="NikoshBAN" panose="02000000000000000000" pitchFamily="2" charset="0"/>
              </a:rPr>
              <a:t> ০১৬৭৩১৯৭৯০০</a:t>
            </a:r>
          </a:p>
          <a:p>
            <a:pPr marL="0" indent="0" algn="ctr">
              <a:spcBef>
                <a:spcPts val="0"/>
              </a:spcBef>
              <a:buNone/>
            </a:pPr>
            <a:r>
              <a:rPr lang="en-US" dirty="0" smtClean="0">
                <a:latin typeface="NikoshBAN" panose="02000000000000000000" pitchFamily="2" charset="0"/>
                <a:cs typeface="NikoshBAN" panose="02000000000000000000" pitchFamily="2" charset="0"/>
              </a:rPr>
              <a:t>ICT</a:t>
            </a:r>
            <a:r>
              <a:rPr lang="en-US" dirty="0" smtClean="0">
                <a:latin typeface="MS UI Gothic" panose="020B0600070205080204" pitchFamily="34" charset="-128"/>
                <a:ea typeface="MS UI Gothic" panose="020B0600070205080204" pitchFamily="34" charset="-128"/>
                <a:cs typeface="NikoshBAN" panose="02000000000000000000" pitchFamily="2" charset="0"/>
              </a:rPr>
              <a:t>4</a:t>
            </a:r>
            <a:r>
              <a:rPr lang="en-US" dirty="0" smtClean="0">
                <a:latin typeface="NikoshBAN" panose="02000000000000000000" pitchFamily="2" charset="0"/>
                <a:cs typeface="NikoshBAN" panose="02000000000000000000" pitchFamily="2" charset="0"/>
              </a:rPr>
              <a:t>Eজেলা </a:t>
            </a:r>
            <a:r>
              <a:rPr lang="en-US" dirty="0" err="1" smtClean="0">
                <a:latin typeface="NikoshBAN" panose="02000000000000000000" pitchFamily="2" charset="0"/>
                <a:cs typeface="NikoshBAN" panose="02000000000000000000" pitchFamily="2" charset="0"/>
              </a:rPr>
              <a:t>অ্যাম্বাসেডর,ব্রাহ্মণবাড়িয়া</a:t>
            </a:r>
            <a:endParaRPr lang="en-US" dirty="0" smtClean="0">
              <a:latin typeface="NikoshBAN" panose="02000000000000000000" pitchFamily="2" charset="0"/>
              <a:cs typeface="NikoshBAN" panose="02000000000000000000" pitchFamily="2" charset="0"/>
            </a:endParaRPr>
          </a:p>
          <a:p>
            <a:pPr marL="0" indent="0" algn="ctr">
              <a:spcBef>
                <a:spcPts val="0"/>
              </a:spcBef>
              <a:buNone/>
            </a:pPr>
            <a:r>
              <a:rPr lang="en-US" dirty="0" smtClean="0">
                <a:latin typeface="Times New Roman" panose="02020603050405020304" pitchFamily="18" charset="0"/>
                <a:cs typeface="Times New Roman" panose="02020603050405020304" pitchFamily="18" charset="0"/>
              </a:rPr>
              <a:t>arifislam775@gmail.com</a:t>
            </a:r>
            <a:endParaRPr lang="en-US" dirty="0">
              <a:latin typeface="Times New Roman" panose="02020603050405020304" pitchFamily="18" charset="0"/>
              <a:cs typeface="Times New Roman" panose="02020603050405020304" pitchFamily="18" charset="0"/>
            </a:endParaRPr>
          </a:p>
        </p:txBody>
      </p:sp>
      <p:sp>
        <p:nvSpPr>
          <p:cNvPr id="6" name="Content Placeholder 4"/>
          <p:cNvSpPr txBox="1">
            <a:spLocks/>
          </p:cNvSpPr>
          <p:nvPr/>
        </p:nvSpPr>
        <p:spPr bwMode="auto">
          <a:xfrm>
            <a:off x="6345382" y="3285636"/>
            <a:ext cx="5333270" cy="246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err="1" smtClean="0">
                <a:latin typeface="NikoshBAN" panose="02000000000000000000" pitchFamily="2" charset="0"/>
                <a:cs typeface="NikoshBAN" panose="02000000000000000000" pitchFamily="2" charset="0"/>
              </a:rPr>
              <a:t>শ্রেণিঃ</a:t>
            </a:r>
            <a:r>
              <a:rPr lang="en-US" dirty="0" smtClean="0">
                <a:latin typeface="NikoshBAN" panose="02000000000000000000" pitchFamily="2" charset="0"/>
                <a:cs typeface="NikoshBAN" panose="02000000000000000000" pitchFamily="2" charset="0"/>
              </a:rPr>
              <a:t> ৮ম</a:t>
            </a:r>
          </a:p>
          <a:p>
            <a:pPr marL="0" indent="0">
              <a:buFontTx/>
              <a:buNone/>
            </a:pPr>
            <a:r>
              <a:rPr lang="en-US" dirty="0" err="1" smtClean="0">
                <a:latin typeface="NikoshBAN" panose="02000000000000000000" pitchFamily="2" charset="0"/>
                <a:cs typeface="NikoshBAN" panose="02000000000000000000" pitchFamily="2" charset="0"/>
              </a:rPr>
              <a:t>বিষয়ঃ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তথ্য</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যোগাযোগ</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প্রযুক্তি</a:t>
            </a:r>
            <a:endParaRPr lang="en-US" dirty="0" smtClean="0">
              <a:latin typeface="NikoshBAN" panose="02000000000000000000" pitchFamily="2" charset="0"/>
              <a:cs typeface="NikoshBAN" panose="02000000000000000000" pitchFamily="2" charset="0"/>
            </a:endParaRPr>
          </a:p>
          <a:p>
            <a:pPr marL="0" indent="0">
              <a:buFontTx/>
              <a:buNone/>
            </a:pPr>
            <a:r>
              <a:rPr lang="en-US" dirty="0" err="1" smtClean="0">
                <a:latin typeface="NikoshBAN" panose="02000000000000000000" pitchFamily="2" charset="0"/>
                <a:cs typeface="NikoshBAN" panose="02000000000000000000" pitchFamily="2" charset="0"/>
              </a:rPr>
              <a:t>অধ্যায়ঃ</a:t>
            </a:r>
            <a:r>
              <a:rPr lang="en-US" dirty="0" smtClean="0">
                <a:latin typeface="NikoshBAN" panose="02000000000000000000" pitchFamily="2" charset="0"/>
                <a:cs typeface="NikoshBAN" panose="02000000000000000000" pitchFamily="2" charset="0"/>
              </a:rPr>
              <a:t> ২য়, পাঠ-9</a:t>
            </a:r>
          </a:p>
          <a:p>
            <a:pPr marL="0" indent="0">
              <a:buFontTx/>
              <a:buNone/>
            </a:pPr>
            <a:r>
              <a:rPr lang="en-US" dirty="0" err="1" smtClean="0">
                <a:latin typeface="NikoshBAN" panose="02000000000000000000" pitchFamily="2" charset="0"/>
                <a:cs typeface="NikoshBAN" panose="02000000000000000000" pitchFamily="2" charset="0"/>
              </a:rPr>
              <a:t>সময়ঃ</a:t>
            </a:r>
            <a:r>
              <a:rPr lang="en-US" dirty="0" smtClean="0">
                <a:latin typeface="NikoshBAN" panose="02000000000000000000" pitchFamily="2" charset="0"/>
                <a:cs typeface="NikoshBAN" panose="02000000000000000000" pitchFamily="2" charset="0"/>
              </a:rPr>
              <a:t> ৫০মিনিট</a:t>
            </a:r>
          </a:p>
          <a:p>
            <a:pPr marL="0" indent="0">
              <a:buFontTx/>
              <a:buNone/>
            </a:pPr>
            <a:r>
              <a:rPr lang="en-US" dirty="0" err="1" smtClean="0">
                <a:latin typeface="NikoshBAN" panose="02000000000000000000" pitchFamily="2" charset="0"/>
                <a:cs typeface="NikoshBAN" panose="02000000000000000000" pitchFamily="2" charset="0"/>
              </a:rPr>
              <a:t>তাঁরিখঃ</a:t>
            </a:r>
            <a:r>
              <a:rPr lang="en-US" dirty="0" smtClean="0">
                <a:latin typeface="NikoshBAN" panose="02000000000000000000" pitchFamily="2" charset="0"/>
                <a:cs typeface="NikoshBAN" panose="02000000000000000000" pitchFamily="2" charset="0"/>
              </a:rPr>
              <a:t> ০৫-০1-২০20</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420" y="1252247"/>
            <a:ext cx="2017776" cy="20055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984" y="1252247"/>
            <a:ext cx="1866659" cy="2347757"/>
          </a:xfrm>
          <a:prstGeom prst="rect">
            <a:avLst/>
          </a:prstGeom>
        </p:spPr>
      </p:pic>
    </p:spTree>
    <p:extLst>
      <p:ext uri="{BB962C8B-B14F-4D97-AF65-F5344CB8AC3E}">
        <p14:creationId xmlns:p14="http://schemas.microsoft.com/office/powerpoint/2010/main" val="34997923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ame Side Corner Rectangle 4"/>
          <p:cNvSpPr/>
          <p:nvPr/>
        </p:nvSpPr>
        <p:spPr>
          <a:xfrm>
            <a:off x="3726871" y="180110"/>
            <a:ext cx="5902038" cy="512618"/>
          </a:xfrm>
          <a:prstGeom prst="snip2SameRect">
            <a:avLst/>
          </a:prstGeom>
          <a:solidFill>
            <a:schemeClr val="accent6">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4000" b="1" dirty="0" err="1" smtClean="0">
                <a:ln w="11430"/>
                <a:solidFill>
                  <a:schemeClr val="bg1"/>
                </a:solidFill>
                <a:latin typeface="NikoshBAN" pitchFamily="2" charset="0"/>
                <a:cs typeface="NikoshBAN" pitchFamily="2" charset="0"/>
              </a:rPr>
              <a:t>মেশ</a:t>
            </a:r>
            <a:r>
              <a:rPr lang="en-US" sz="4000" b="1" dirty="0" smtClean="0">
                <a:ln w="11430"/>
                <a:solidFill>
                  <a:schemeClr val="bg1"/>
                </a:solidFill>
                <a:latin typeface="NikoshBAN" pitchFamily="2" charset="0"/>
                <a:cs typeface="NikoshBAN" pitchFamily="2" charset="0"/>
              </a:rPr>
              <a:t> </a:t>
            </a:r>
            <a:r>
              <a:rPr lang="en-US" sz="4000" b="1" dirty="0" err="1" smtClean="0">
                <a:ln w="11430"/>
                <a:solidFill>
                  <a:schemeClr val="bg1"/>
                </a:solidFill>
                <a:latin typeface="NikoshBAN" pitchFamily="2" charset="0"/>
                <a:cs typeface="NikoshBAN" pitchFamily="2" charset="0"/>
              </a:rPr>
              <a:t>বা</a:t>
            </a:r>
            <a:r>
              <a:rPr lang="en-US" sz="4000" b="1" dirty="0" smtClean="0">
                <a:ln w="11430"/>
                <a:solidFill>
                  <a:schemeClr val="bg1"/>
                </a:solidFill>
                <a:latin typeface="NikoshBAN" pitchFamily="2" charset="0"/>
                <a:cs typeface="NikoshBAN" pitchFamily="2" charset="0"/>
              </a:rPr>
              <a:t> </a:t>
            </a:r>
            <a:r>
              <a:rPr lang="en-US" sz="4000" b="1" dirty="0" err="1" smtClean="0">
                <a:ln w="11430"/>
                <a:solidFill>
                  <a:schemeClr val="bg1"/>
                </a:solidFill>
                <a:latin typeface="NikoshBAN" pitchFamily="2" charset="0"/>
                <a:cs typeface="NikoshBAN" pitchFamily="2" charset="0"/>
              </a:rPr>
              <a:t>পরস্পর</a:t>
            </a:r>
            <a:r>
              <a:rPr lang="en-US" sz="4000" b="1" dirty="0" smtClean="0">
                <a:ln w="11430"/>
                <a:solidFill>
                  <a:schemeClr val="bg1"/>
                </a:solidFill>
                <a:latin typeface="NikoshBAN" pitchFamily="2" charset="0"/>
                <a:cs typeface="NikoshBAN" pitchFamily="2" charset="0"/>
              </a:rPr>
              <a:t> </a:t>
            </a:r>
            <a:r>
              <a:rPr lang="en-US" sz="4000" b="1" dirty="0" err="1" smtClean="0">
                <a:ln w="11430"/>
                <a:solidFill>
                  <a:schemeClr val="bg1"/>
                </a:solidFill>
                <a:latin typeface="NikoshBAN" pitchFamily="2" charset="0"/>
                <a:cs typeface="NikoshBAN" pitchFamily="2" charset="0"/>
              </a:rPr>
              <a:t>সংযোক্ত</a:t>
            </a:r>
            <a:r>
              <a:rPr lang="en-US" sz="4000" b="1" dirty="0" smtClean="0">
                <a:ln w="11430"/>
                <a:solidFill>
                  <a:schemeClr val="bg1"/>
                </a:solidFill>
                <a:latin typeface="NikoshBAN" pitchFamily="2" charset="0"/>
                <a:cs typeface="NikoshBAN" pitchFamily="2" charset="0"/>
              </a:rPr>
              <a:t> </a:t>
            </a:r>
            <a:r>
              <a:rPr lang="bn-BD" sz="4000" b="1" dirty="0" smtClean="0">
                <a:ln w="11430"/>
                <a:solidFill>
                  <a:schemeClr val="bg1"/>
                </a:solidFill>
                <a:latin typeface="NikoshBAN" pitchFamily="2" charset="0"/>
                <a:cs typeface="NikoshBAN" pitchFamily="2" charset="0"/>
              </a:rPr>
              <a:t>টপোলজি</a:t>
            </a:r>
            <a:endParaRPr lang="en-US" sz="4000" b="1" dirty="0">
              <a:ln w="11430"/>
              <a:solidFill>
                <a:schemeClr val="bg1"/>
              </a:solidFill>
              <a:latin typeface="NikoshBAN" pitchFamily="2" charset="0"/>
              <a:cs typeface="NikoshBAN" pitchFamily="2" charset="0"/>
            </a:endParaRPr>
          </a:p>
        </p:txBody>
      </p:sp>
      <p:sp>
        <p:nvSpPr>
          <p:cNvPr id="9" name="Text Placeholder 8"/>
          <p:cNvSpPr>
            <a:spLocks noGrp="1"/>
          </p:cNvSpPr>
          <p:nvPr>
            <p:ph type="body" sz="half" idx="2"/>
          </p:nvPr>
        </p:nvSpPr>
        <p:spPr>
          <a:xfrm>
            <a:off x="554180" y="4549922"/>
            <a:ext cx="11319165" cy="1670771"/>
          </a:xfrm>
        </p:spPr>
        <p:txBody>
          <a:bodyPr/>
          <a:lstStyle/>
          <a:p>
            <a:pPr algn="just"/>
            <a:r>
              <a:rPr lang="bn-BD" sz="2400" dirty="0">
                <a:latin typeface="NikoshBAN" pitchFamily="2" charset="0"/>
                <a:cs typeface="NikoshBAN" pitchFamily="2" charset="0"/>
              </a:rPr>
              <a:t>পরস্পর সংযুক্ত সংগঠনঃ পরস্পর সংযুক্ত সংগঠনে প্রতিটি কম্পিউটার পারস্পারিক ভাবে সংযুক্ত থাকে। এই সংগঠনে কোনো কেন্দ্রীয় নিয়ন্ত্রণকারী বা হোস্ট কম্পিউটার থাকেনা। এ ধরণের নেটওয়ার্কে প্রতিটি কম্পিউটার যে কোনো কম্পিউটারের সাথে সরাসরি সম্পর্ক স্থাপন করতে পারে। পারস্পারিক সংযোগকে পয়েন্ট-টু-পয়েন্ট লিঙ্ক বলা হয়।</a:t>
            </a:r>
            <a:endParaRPr lang="en-US" sz="2400" dirty="0"/>
          </a:p>
          <a:p>
            <a:endParaRPr lang="en-US" sz="1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095"/>
          <a:stretch/>
        </p:blipFill>
        <p:spPr>
          <a:xfrm>
            <a:off x="3576450" y="1155560"/>
            <a:ext cx="4249387" cy="3394362"/>
          </a:xfrm>
          <a:prstGeom prst="rect">
            <a:avLst/>
          </a:prstGeom>
        </p:spPr>
      </p:pic>
    </p:spTree>
    <p:extLst>
      <p:ext uri="{BB962C8B-B14F-4D97-AF65-F5344CB8AC3E}">
        <p14:creationId xmlns:p14="http://schemas.microsoft.com/office/powerpoint/2010/main" val="2405421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538" y="343353"/>
            <a:ext cx="4513118" cy="943120"/>
          </a:xfrm>
        </p:spPr>
        <p:txBody>
          <a:bodyPr>
            <a:noAutofit/>
          </a:bodyPr>
          <a:lstStyle/>
          <a:p>
            <a:r>
              <a:rPr lang="bn-BD" sz="5400" b="1" dirty="0">
                <a:solidFill>
                  <a:srgbClr val="7030A0"/>
                </a:solidFill>
                <a:latin typeface="NikoshBAN" pitchFamily="2" charset="0"/>
                <a:cs typeface="NikoshBAN" pitchFamily="2" charset="0"/>
              </a:rPr>
              <a:t>দলীয় কাজ</a:t>
            </a:r>
            <a:endParaRPr lang="en-US" sz="5400" b="1" dirty="0">
              <a:solidFill>
                <a:srgbClr val="7030A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418" y="1081670"/>
            <a:ext cx="4419600" cy="2555048"/>
          </a:xfrm>
          <a:prstGeom prst="rect">
            <a:avLst/>
          </a:prstGeom>
        </p:spPr>
      </p:pic>
      <p:sp>
        <p:nvSpPr>
          <p:cNvPr id="7" name="Content Placeholder 6"/>
          <p:cNvSpPr>
            <a:spLocks noGrp="1"/>
          </p:cNvSpPr>
          <p:nvPr>
            <p:ph idx="1"/>
          </p:nvPr>
        </p:nvSpPr>
        <p:spPr>
          <a:xfrm>
            <a:off x="387927" y="4135482"/>
            <a:ext cx="11194473" cy="1641865"/>
          </a:xfrm>
        </p:spPr>
        <p:txBody>
          <a:bodyPr/>
          <a:lstStyle/>
          <a:p>
            <a:pPr marL="0" indent="0">
              <a:buNone/>
            </a:pPr>
            <a:r>
              <a:rPr lang="en-US" dirty="0" smtClean="0">
                <a:solidFill>
                  <a:srgbClr val="0070C0"/>
                </a:solidFill>
                <a:latin typeface="NikoshBAN" pitchFamily="2" charset="0"/>
                <a:cs typeface="NikoshBAN" pitchFamily="2" charset="0"/>
              </a:rPr>
              <a:t>১। </a:t>
            </a:r>
            <a:r>
              <a:rPr lang="bn-BD" dirty="0" smtClean="0">
                <a:solidFill>
                  <a:srgbClr val="0070C0"/>
                </a:solidFill>
                <a:latin typeface="NikoshBAN" pitchFamily="2" charset="0"/>
                <a:cs typeface="NikoshBAN" pitchFamily="2" charset="0"/>
              </a:rPr>
              <a:t>কম্পিউটার </a:t>
            </a:r>
            <a:r>
              <a:rPr lang="bn-BD" dirty="0">
                <a:solidFill>
                  <a:srgbClr val="0070C0"/>
                </a:solidFill>
                <a:latin typeface="NikoshBAN" pitchFamily="2" charset="0"/>
                <a:cs typeface="NikoshBAN" pitchFamily="2" charset="0"/>
              </a:rPr>
              <a:t>নেটওয়ার্ক এর প্রকারভেদ এবং প্রত্যেক প্রকারের ২ টি করে বৈশিষ্ট্য </a:t>
            </a:r>
            <a:r>
              <a:rPr lang="bn-BD" dirty="0" smtClean="0">
                <a:solidFill>
                  <a:srgbClr val="0070C0"/>
                </a:solidFill>
                <a:latin typeface="NikoshBAN" pitchFamily="2" charset="0"/>
                <a:cs typeface="NikoshBAN" pitchFamily="2" charset="0"/>
              </a:rPr>
              <a:t>লিখ ।</a:t>
            </a:r>
            <a:endParaRPr lang="en-US" dirty="0" smtClean="0">
              <a:solidFill>
                <a:srgbClr val="0070C0"/>
              </a:solidFill>
              <a:latin typeface="NikoshBAN" pitchFamily="2" charset="0"/>
              <a:cs typeface="NikoshBAN" pitchFamily="2" charset="0"/>
            </a:endParaRPr>
          </a:p>
          <a:p>
            <a:pPr marL="0" indent="0">
              <a:buNone/>
            </a:pPr>
            <a:r>
              <a:rPr lang="en-US" dirty="0" smtClean="0">
                <a:solidFill>
                  <a:srgbClr val="0070C0"/>
                </a:solidFill>
                <a:latin typeface="NikoshBAN" pitchFamily="2" charset="0"/>
                <a:cs typeface="NikoshBAN" pitchFamily="2" charset="0"/>
              </a:rPr>
              <a:t>২। </a:t>
            </a:r>
            <a:r>
              <a:rPr lang="bn-BD" dirty="0" smtClean="0">
                <a:solidFill>
                  <a:srgbClr val="0070C0"/>
                </a:solidFill>
                <a:latin typeface="NikoshBAN" pitchFamily="2" charset="0"/>
                <a:cs typeface="NikoshBAN" pitchFamily="2" charset="0"/>
              </a:rPr>
              <a:t>বাস, রিং ও স্টার টপোলজির সুবিধা-অসুবিধাগুলো (২ টি করে ) লিখ ।</a:t>
            </a:r>
          </a:p>
          <a:p>
            <a:pPr marL="0" indent="0">
              <a:buNone/>
            </a:pPr>
            <a:endParaRPr lang="en-US" dirty="0"/>
          </a:p>
        </p:txBody>
      </p:sp>
    </p:spTree>
    <p:extLst>
      <p:ext uri="{BB962C8B-B14F-4D97-AF65-F5344CB8AC3E}">
        <p14:creationId xmlns:p14="http://schemas.microsoft.com/office/powerpoint/2010/main" val="230378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1044" y="3595253"/>
            <a:ext cx="9594273" cy="1569660"/>
          </a:xfrm>
          <a:prstGeom prst="rect">
            <a:avLst/>
          </a:prstGeom>
        </p:spPr>
        <p:txBody>
          <a:bodyPr wrap="square">
            <a:spAutoFit/>
          </a:bodyPr>
          <a:lstStyle/>
          <a:p>
            <a:r>
              <a:rPr lang="en-US" sz="3200" b="1" dirty="0" smtClean="0">
                <a:latin typeface="NikoshBAN" pitchFamily="2" charset="0"/>
                <a:cs typeface="NikoshBAN" pitchFamily="2" charset="0"/>
              </a:rPr>
              <a:t>১। </a:t>
            </a:r>
            <a:r>
              <a:rPr lang="bn-BD" sz="3200" b="1" dirty="0" smtClean="0">
                <a:latin typeface="NikoshBAN" pitchFamily="2" charset="0"/>
                <a:cs typeface="NikoshBAN" pitchFamily="2" charset="0"/>
              </a:rPr>
              <a:t>কম্পিউটার </a:t>
            </a:r>
            <a:r>
              <a:rPr lang="bn-BD" sz="3200" b="1" dirty="0">
                <a:latin typeface="NikoshBAN" pitchFamily="2" charset="0"/>
                <a:cs typeface="NikoshBAN" pitchFamily="2" charset="0"/>
              </a:rPr>
              <a:t>নেটওয়ার্ক কাকে বলে</a:t>
            </a:r>
            <a:r>
              <a:rPr lang="en-US" sz="3200" b="1" dirty="0">
                <a:latin typeface="NikoshBAN" pitchFamily="2" charset="0"/>
                <a:cs typeface="NikoshBAN" pitchFamily="2" charset="0"/>
              </a:rPr>
              <a:t>?</a:t>
            </a:r>
            <a:endParaRPr lang="bn-BD" sz="3200" b="1" dirty="0">
              <a:latin typeface="NikoshBAN" pitchFamily="2" charset="0"/>
              <a:cs typeface="NikoshBAN" pitchFamily="2" charset="0"/>
            </a:endParaRPr>
          </a:p>
          <a:p>
            <a:r>
              <a:rPr lang="en-US" sz="3200" b="1" dirty="0" smtClean="0">
                <a:latin typeface="NikoshBAN" pitchFamily="2" charset="0"/>
                <a:cs typeface="NikoshBAN" pitchFamily="2" charset="0"/>
              </a:rPr>
              <a:t>২। </a:t>
            </a:r>
            <a:r>
              <a:rPr lang="bn-BD" sz="3200" b="1" dirty="0" smtClean="0">
                <a:latin typeface="NikoshBAN" pitchFamily="2" charset="0"/>
                <a:cs typeface="NikoshBAN" pitchFamily="2" charset="0"/>
              </a:rPr>
              <a:t>কম্পিউটার </a:t>
            </a:r>
            <a:r>
              <a:rPr lang="bn-BD" sz="3200" b="1" dirty="0">
                <a:latin typeface="NikoshBAN" pitchFamily="2" charset="0"/>
                <a:cs typeface="NikoshBAN" pitchFamily="2" charset="0"/>
              </a:rPr>
              <a:t>নেটওয়ার্ক প্রধানত কত প্রকার ও কি কি ?</a:t>
            </a:r>
          </a:p>
          <a:p>
            <a:r>
              <a:rPr lang="en-US" sz="3200" b="1" dirty="0" smtClean="0">
                <a:latin typeface="NikoshBAN" pitchFamily="2" charset="0"/>
                <a:cs typeface="NikoshBAN" pitchFamily="2" charset="0"/>
              </a:rPr>
              <a:t>৩। </a:t>
            </a:r>
            <a:r>
              <a:rPr lang="bn-BD" sz="3200" b="1" dirty="0" smtClean="0">
                <a:latin typeface="NikoshBAN" pitchFamily="2" charset="0"/>
                <a:cs typeface="NikoshBAN" pitchFamily="2" charset="0"/>
              </a:rPr>
              <a:t>টপোলজি </a:t>
            </a:r>
            <a:r>
              <a:rPr lang="bn-BD" sz="3200" b="1" dirty="0">
                <a:latin typeface="NikoshBAN" pitchFamily="2" charset="0"/>
                <a:cs typeface="NikoshBAN" pitchFamily="2" charset="0"/>
              </a:rPr>
              <a:t>কাকে বলে?</a:t>
            </a:r>
          </a:p>
        </p:txBody>
      </p:sp>
      <p:sp>
        <p:nvSpPr>
          <p:cNvPr id="3" name="Rounded Rectangle 2"/>
          <p:cNvSpPr/>
          <p:nvPr/>
        </p:nvSpPr>
        <p:spPr bwMode="auto">
          <a:xfrm>
            <a:off x="2840181" y="1347352"/>
            <a:ext cx="3048000" cy="1032163"/>
          </a:xfrm>
          <a:prstGeom prst="roundRect">
            <a:avLst/>
          </a:prstGeom>
          <a:solidFill>
            <a:srgbClr val="00B050"/>
          </a:solidFill>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60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   </a:t>
            </a:r>
            <a:r>
              <a:rPr lang="en-US" sz="6000" b="1" kern="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মূল্যায়ন</a:t>
            </a:r>
            <a:endParaRPr lang="en-US" sz="6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455" y="805293"/>
            <a:ext cx="3148445" cy="3148445"/>
          </a:xfrm>
          <a:prstGeom prst="rect">
            <a:avLst/>
          </a:prstGeom>
        </p:spPr>
      </p:pic>
    </p:spTree>
    <p:extLst>
      <p:ext uri="{BB962C8B-B14F-4D97-AF65-F5344CB8AC3E}">
        <p14:creationId xmlns:p14="http://schemas.microsoft.com/office/powerpoint/2010/main" val="3562079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250" autoRev="1" fill="hold">
                                          <p:stCondLst>
                                            <p:cond delay="0"/>
                                          </p:stCondLst>
                                        </p:cTn>
                                        <p:tgtEl>
                                          <p:spTgt spid="6"/>
                                        </p:tgtEl>
                                        <p:attrNameLst>
                                          <p:attrName>ppt_w</p:attrName>
                                        </p:attrNameLst>
                                      </p:cBhvr>
                                    </p:anim>
                                    <p:anim by="(#ppt_w*0.50)" calcmode="lin" valueType="num">
                                      <p:cBhvr>
                                        <p:cTn id="13" dur="250" decel="50000" autoRev="1" fill="hold">
                                          <p:stCondLst>
                                            <p:cond delay="0"/>
                                          </p:stCondLst>
                                        </p:cTn>
                                        <p:tgtEl>
                                          <p:spTgt spid="6"/>
                                        </p:tgtEl>
                                        <p:attrNameLst>
                                          <p:attrName>ppt_x</p:attrName>
                                        </p:attrNameLst>
                                      </p:cBhvr>
                                    </p:anim>
                                    <p:anim from="(-#ppt_h/2)" to="(#ppt_y)" calcmode="lin" valueType="num">
                                      <p:cBhvr>
                                        <p:cTn id="14" dur="500" fill="hold">
                                          <p:stCondLst>
                                            <p:cond delay="0"/>
                                          </p:stCondLst>
                                        </p:cTn>
                                        <p:tgtEl>
                                          <p:spTgt spid="6"/>
                                        </p:tgtEl>
                                        <p:attrNameLst>
                                          <p:attrName>ppt_y</p:attrName>
                                        </p:attrNameLst>
                                      </p:cBhvr>
                                    </p:anim>
                                    <p:animRot by="21600000">
                                      <p:cBhvr>
                                        <p:cTn id="15"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85468" y="4225636"/>
            <a:ext cx="9996931" cy="175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buFont typeface="Wingdings" panose="05000000000000000000" pitchFamily="2" charset="2"/>
              <a:buChar char="v"/>
            </a:pPr>
            <a:r>
              <a:rPr lang="bn-BD" sz="3600" dirty="0">
                <a:solidFill>
                  <a:srgbClr val="002060"/>
                </a:solidFill>
                <a:latin typeface="NikoshBAN" pitchFamily="2" charset="0"/>
                <a:cs typeface="NikoshBAN" pitchFamily="2" charset="0"/>
              </a:rPr>
              <a:t>বিদ্যালয় বা শিক্ষা প্রতিষ্ঠানে কম্পিউটার নেটওয়ার্ক স্থাপনে </a:t>
            </a:r>
            <a:r>
              <a:rPr lang="bn-BD" sz="3600" dirty="0" smtClean="0">
                <a:solidFill>
                  <a:srgbClr val="002060"/>
                </a:solidFill>
                <a:latin typeface="NikoshBAN" pitchFamily="2" charset="0"/>
                <a:cs typeface="NikoshBAN" pitchFamily="2" charset="0"/>
              </a:rPr>
              <a:t>কোন</a:t>
            </a:r>
            <a:r>
              <a:rPr lang="en-US" sz="3600" dirty="0" smtClean="0">
                <a:solidFill>
                  <a:srgbClr val="002060"/>
                </a:solidFill>
                <a:latin typeface="NikoshBAN" pitchFamily="2" charset="0"/>
                <a:cs typeface="NikoshBAN" pitchFamily="2" charset="0"/>
              </a:rPr>
              <a:t> </a:t>
            </a:r>
            <a:r>
              <a:rPr lang="bn-BD" sz="3600" dirty="0" smtClean="0">
                <a:solidFill>
                  <a:srgbClr val="002060"/>
                </a:solidFill>
                <a:latin typeface="NikoshBAN" pitchFamily="2" charset="0"/>
                <a:cs typeface="NikoshBAN" pitchFamily="2" charset="0"/>
              </a:rPr>
              <a:t>ধরনের </a:t>
            </a:r>
            <a:r>
              <a:rPr lang="bn-BD" sz="3600" dirty="0">
                <a:solidFill>
                  <a:srgbClr val="002060"/>
                </a:solidFill>
                <a:latin typeface="NikoshBAN" pitchFamily="2" charset="0"/>
                <a:cs typeface="NikoshBAN" pitchFamily="2" charset="0"/>
              </a:rPr>
              <a:t>সংগঠন বা টপোলজি উপযোগী ও কেন ? তোমার মতামতের আলোকে বিশ্লেষণ কর।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6348" y="1808848"/>
            <a:ext cx="3986784" cy="2292096"/>
          </a:xfrm>
        </p:spPr>
      </p:pic>
      <p:sp>
        <p:nvSpPr>
          <p:cNvPr id="9" name="Regular Pentagon 8"/>
          <p:cNvSpPr/>
          <p:nvPr/>
        </p:nvSpPr>
        <p:spPr bwMode="auto">
          <a:xfrm>
            <a:off x="4019481" y="277089"/>
            <a:ext cx="3600519" cy="1531759"/>
          </a:xfrm>
          <a:prstGeom prst="pentagon">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lnSpc>
                <a:spcPct val="90000"/>
              </a:lnSpc>
              <a:spcBef>
                <a:spcPct val="20000"/>
              </a:spcBef>
              <a:spcAft>
                <a:spcPct val="0"/>
              </a:spcAft>
            </a:pPr>
            <a:r>
              <a:rPr lang="en-US" sz="3600" b="1" dirty="0" err="1">
                <a:solidFill>
                  <a:schemeClr val="bg1"/>
                </a:solidFill>
                <a:latin typeface="Siyam Rupali" pitchFamily="2" charset="0"/>
                <a:cs typeface="Siyam Rupali" pitchFamily="2" charset="0"/>
              </a:rPr>
              <a:t>বাড়ির</a:t>
            </a:r>
            <a:r>
              <a:rPr lang="en-US" sz="3600" b="1" dirty="0">
                <a:solidFill>
                  <a:schemeClr val="bg1"/>
                </a:solidFill>
                <a:latin typeface="Siyam Rupali" pitchFamily="2" charset="0"/>
                <a:cs typeface="Siyam Rupali" pitchFamily="2" charset="0"/>
              </a:rPr>
              <a:t> </a:t>
            </a:r>
            <a:r>
              <a:rPr lang="en-US" sz="3600" b="1" dirty="0" err="1">
                <a:solidFill>
                  <a:schemeClr val="bg1"/>
                </a:solidFill>
                <a:latin typeface="Siyam Rupali" pitchFamily="2" charset="0"/>
                <a:cs typeface="Siyam Rupali" pitchFamily="2" charset="0"/>
              </a:rPr>
              <a:t>কাজ</a:t>
            </a:r>
            <a:endParaRPr lang="en-US" sz="3600" b="1" dirty="0">
              <a:solidFill>
                <a:schemeClr val="bg1"/>
              </a:solidFill>
              <a:latin typeface="Siyam Rupali" pitchFamily="2" charset="0"/>
              <a:cs typeface="Siyam Rupali" pitchFamily="2" charset="0"/>
            </a:endParaRPr>
          </a:p>
        </p:txBody>
      </p:sp>
    </p:spTree>
    <p:extLst>
      <p:ext uri="{BB962C8B-B14F-4D97-AF65-F5344CB8AC3E}">
        <p14:creationId xmlns:p14="http://schemas.microsoft.com/office/powerpoint/2010/main" val="4091975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9049" y="5137967"/>
            <a:ext cx="1469448" cy="762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99" y="609600"/>
            <a:ext cx="4212214" cy="4183264"/>
          </a:xfrm>
          <a:prstGeom prst="rect">
            <a:avLst/>
          </a:prstGeom>
        </p:spPr>
      </p:pic>
    </p:spTree>
    <p:extLst>
      <p:ext uri="{BB962C8B-B14F-4D97-AF65-F5344CB8AC3E}">
        <p14:creationId xmlns:p14="http://schemas.microsoft.com/office/powerpoint/2010/main" val="361678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5666506"/>
            <a:ext cx="9989128" cy="845127"/>
          </a:xfrm>
        </p:spPr>
        <p:txBody>
          <a:bodyPr/>
          <a:lstStyle/>
          <a:p>
            <a:r>
              <a:rPr lang="en-US" dirty="0" err="1" smtClean="0">
                <a:solidFill>
                  <a:srgbClr val="FF0000"/>
                </a:solidFill>
                <a:latin typeface="NikoshBAN" panose="02000000000000000000" pitchFamily="2" charset="0"/>
                <a:cs typeface="NikoshBAN" panose="02000000000000000000" pitchFamily="2" charset="0"/>
              </a:rPr>
              <a:t>উপরের</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ছবিগুলো</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কিসের</a:t>
            </a:r>
            <a:r>
              <a:rPr lang="en-US" dirty="0" smtClean="0">
                <a:solidFill>
                  <a:srgbClr val="FF0000"/>
                </a:solidFill>
                <a:latin typeface="NikoshBAN" panose="02000000000000000000" pitchFamily="2" charset="0"/>
                <a:cs typeface="NikoshBAN" panose="02000000000000000000" pitchFamily="2" charset="0"/>
              </a:rPr>
              <a:t>?</a:t>
            </a:r>
            <a:endParaRPr lang="en-US" dirty="0">
              <a:solidFill>
                <a:srgbClr val="FF000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489" y="999431"/>
            <a:ext cx="4729655" cy="354724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72" y="587243"/>
            <a:ext cx="2980267" cy="28786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638" y="2961821"/>
            <a:ext cx="2545072" cy="247276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830" y="396751"/>
            <a:ext cx="2790701" cy="2565070"/>
          </a:xfrm>
          <a:prstGeom prst="rect">
            <a:avLst/>
          </a:prstGeom>
        </p:spPr>
      </p:pic>
    </p:spTree>
    <p:extLst>
      <p:ext uri="{BB962C8B-B14F-4D97-AF65-F5344CB8AC3E}">
        <p14:creationId xmlns:p14="http://schemas.microsoft.com/office/powerpoint/2010/main" val="16890398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52" y="0"/>
            <a:ext cx="12423837" cy="6998999"/>
          </a:xfrm>
          <a:prstGeom prst="ellipse">
            <a:avLst/>
          </a:prstGeom>
          <a:ln>
            <a:noFill/>
          </a:ln>
          <a:effectLst>
            <a:softEdge rad="112500"/>
          </a:effectLst>
        </p:spPr>
      </p:pic>
      <p:sp>
        <p:nvSpPr>
          <p:cNvPr id="2" name="Title 1"/>
          <p:cNvSpPr>
            <a:spLocks noGrp="1"/>
          </p:cNvSpPr>
          <p:nvPr>
            <p:ph type="title"/>
          </p:nvPr>
        </p:nvSpPr>
        <p:spPr>
          <a:xfrm>
            <a:off x="726248" y="3029279"/>
            <a:ext cx="10972800" cy="1143000"/>
          </a:xfrm>
        </p:spPr>
        <p:txBody>
          <a:bodyPr>
            <a:noAutofit/>
          </a:bodyPr>
          <a:lstStyle/>
          <a:p>
            <a:r>
              <a:rPr lang="en-US" b="1" dirty="0" err="1" smtClean="0">
                <a:ln w="6600">
                  <a:solidFill>
                    <a:schemeClr val="accent2"/>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নেটওয়ার্ক</a:t>
            </a:r>
            <a:r>
              <a:rPr lang="en-US" b="1" dirty="0" smtClean="0">
                <a:ln w="6600">
                  <a:solidFill>
                    <a:schemeClr val="accent2"/>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 ও </a:t>
            </a:r>
            <a:r>
              <a:rPr lang="en-US" b="1" dirty="0" err="1" smtClean="0">
                <a:ln w="6600">
                  <a:solidFill>
                    <a:schemeClr val="accent2"/>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টপলোজি</a:t>
            </a:r>
            <a:endParaRPr lang="en-US" b="1" dirty="0">
              <a:ln w="6600">
                <a:solidFill>
                  <a:schemeClr val="accent2"/>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5" name="Title 1"/>
          <p:cNvSpPr txBox="1">
            <a:spLocks/>
          </p:cNvSpPr>
          <p:nvPr/>
        </p:nvSpPr>
        <p:spPr bwMode="auto">
          <a:xfrm>
            <a:off x="3292244" y="2010135"/>
            <a:ext cx="56468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sz="4000" b="1" dirty="0" err="1" smtClean="0">
                <a:ln w="6600">
                  <a:no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a:t>
            </a:r>
            <a:r>
              <a:rPr lang="en-US" sz="4000" b="1" dirty="0" smtClean="0">
                <a:ln w="6600">
                  <a:no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no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পাঠের</a:t>
            </a:r>
            <a:r>
              <a:rPr lang="en-US" sz="4000" b="1" dirty="0" smtClean="0">
                <a:ln w="6600">
                  <a:no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no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আলোচনা</a:t>
            </a:r>
            <a:endParaRPr lang="en-US" sz="4000" b="1" dirty="0">
              <a:ln w="6600">
                <a:no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5288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66" r="2865"/>
          <a:stretch/>
        </p:blipFill>
        <p:spPr>
          <a:xfrm>
            <a:off x="0" y="2119086"/>
            <a:ext cx="10334171" cy="4738914"/>
          </a:xfrm>
          <a:prstGeom prst="rect">
            <a:avLst/>
          </a:prstGeom>
        </p:spPr>
      </p:pic>
      <p:sp>
        <p:nvSpPr>
          <p:cNvPr id="2" name="Title 1"/>
          <p:cNvSpPr>
            <a:spLocks noGrp="1"/>
          </p:cNvSpPr>
          <p:nvPr>
            <p:ph type="title"/>
          </p:nvPr>
        </p:nvSpPr>
        <p:spPr>
          <a:xfrm>
            <a:off x="148677" y="171699"/>
            <a:ext cx="6440809" cy="814427"/>
          </a:xfrm>
        </p:spPr>
        <p:txBody>
          <a:bodyPr>
            <a:noAutofit/>
          </a:bodyPr>
          <a:lstStyle/>
          <a:p>
            <a:r>
              <a:rPr lang="en-US" sz="8000" dirty="0" err="1" smtClean="0">
                <a:latin typeface="NikoshBAN" panose="02000000000000000000" pitchFamily="2" charset="0"/>
                <a:cs typeface="NikoshBAN" panose="02000000000000000000" pitchFamily="2" charset="0"/>
              </a:rPr>
              <a:t>শিখনফলঃ</a:t>
            </a:r>
            <a:r>
              <a:rPr lang="en-US" sz="8000" dirty="0" smtClean="0">
                <a:latin typeface="NikoshBAN" panose="02000000000000000000" pitchFamily="2" charset="0"/>
                <a:cs typeface="NikoshBAN" panose="02000000000000000000" pitchFamily="2" charset="0"/>
              </a:rPr>
              <a:t>-</a:t>
            </a:r>
            <a:endParaRPr lang="en-US" sz="80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708470" y="2582267"/>
            <a:ext cx="10994760" cy="4275733"/>
          </a:xfrm>
        </p:spPr>
        <p:txBody>
          <a:bodyPr>
            <a:normAutofit/>
          </a:bodyPr>
          <a:lstStyle/>
          <a:p>
            <a:pPr>
              <a:buFont typeface="Wingdings" panose="05000000000000000000" pitchFamily="2" charset="2"/>
              <a:buChar char="Ø"/>
            </a:pPr>
            <a:r>
              <a:rPr lang="en-US" sz="2600" b="1" dirty="0" err="1" smtClean="0">
                <a:solidFill>
                  <a:srgbClr val="FFFF00"/>
                </a:solidFill>
                <a:latin typeface="NikoshBAN" panose="02000000000000000000" pitchFamily="2" charset="0"/>
                <a:cs typeface="NikoshBAN" panose="02000000000000000000" pitchFamily="2" charset="0"/>
              </a:rPr>
              <a:t>এই</a:t>
            </a:r>
            <a:r>
              <a:rPr lang="en-US" sz="2600" b="1" dirty="0" smtClean="0">
                <a:solidFill>
                  <a:srgbClr val="FFFF00"/>
                </a:solidFill>
                <a:latin typeface="NikoshBAN" panose="02000000000000000000" pitchFamily="2" charset="0"/>
                <a:cs typeface="NikoshBAN" panose="02000000000000000000" pitchFamily="2" charset="0"/>
              </a:rPr>
              <a:t> </a:t>
            </a:r>
            <a:r>
              <a:rPr lang="en-US" sz="2600" b="1" dirty="0" err="1" smtClean="0">
                <a:solidFill>
                  <a:srgbClr val="FFFF00"/>
                </a:solidFill>
                <a:latin typeface="NikoshBAN" panose="02000000000000000000" pitchFamily="2" charset="0"/>
                <a:cs typeface="NikoshBAN" panose="02000000000000000000" pitchFamily="2" charset="0"/>
              </a:rPr>
              <a:t>পাঠ</a:t>
            </a:r>
            <a:r>
              <a:rPr lang="en-US" sz="2600" b="1" dirty="0" smtClean="0">
                <a:solidFill>
                  <a:srgbClr val="FFFF00"/>
                </a:solidFill>
                <a:latin typeface="NikoshBAN" panose="02000000000000000000" pitchFamily="2" charset="0"/>
                <a:cs typeface="NikoshBAN" panose="02000000000000000000" pitchFamily="2" charset="0"/>
              </a:rPr>
              <a:t> </a:t>
            </a:r>
            <a:r>
              <a:rPr lang="en-US" sz="2600" b="1" dirty="0" err="1" smtClean="0">
                <a:solidFill>
                  <a:srgbClr val="FFFF00"/>
                </a:solidFill>
                <a:latin typeface="NikoshBAN" panose="02000000000000000000" pitchFamily="2" charset="0"/>
                <a:cs typeface="NikoshBAN" panose="02000000000000000000" pitchFamily="2" charset="0"/>
              </a:rPr>
              <a:t>শেষে</a:t>
            </a:r>
            <a:r>
              <a:rPr lang="en-US" sz="2600" b="1" dirty="0" smtClean="0">
                <a:solidFill>
                  <a:srgbClr val="FFFF00"/>
                </a:solidFill>
                <a:latin typeface="NikoshBAN" panose="02000000000000000000" pitchFamily="2" charset="0"/>
                <a:cs typeface="NikoshBAN" panose="02000000000000000000" pitchFamily="2" charset="0"/>
              </a:rPr>
              <a:t> </a:t>
            </a:r>
            <a:r>
              <a:rPr lang="en-US" sz="2600" b="1" dirty="0" err="1" smtClean="0">
                <a:solidFill>
                  <a:srgbClr val="FFFF00"/>
                </a:solidFill>
                <a:latin typeface="NikoshBAN" panose="02000000000000000000" pitchFamily="2" charset="0"/>
                <a:cs typeface="NikoshBAN" panose="02000000000000000000" pitchFamily="2" charset="0"/>
              </a:rPr>
              <a:t>শিক্ষার্থীরা</a:t>
            </a:r>
            <a:r>
              <a:rPr lang="en-US" sz="2600" b="1" dirty="0" smtClean="0">
                <a:solidFill>
                  <a:srgbClr val="FFFF00"/>
                </a:solidFill>
                <a:latin typeface="NikoshBAN" panose="02000000000000000000" pitchFamily="2" charset="0"/>
                <a:cs typeface="NikoshBAN" panose="02000000000000000000" pitchFamily="2" charset="0"/>
              </a:rPr>
              <a:t>…………</a:t>
            </a:r>
          </a:p>
          <a:p>
            <a:pPr>
              <a:buFont typeface="Wingdings" panose="05000000000000000000" pitchFamily="2" charset="2"/>
              <a:buChar char="Ø"/>
            </a:pPr>
            <a:r>
              <a:rPr lang="en-US" sz="2600" dirty="0" err="1" smtClean="0">
                <a:solidFill>
                  <a:schemeClr val="bg1"/>
                </a:solidFill>
                <a:latin typeface="NikoshBAN" panose="02000000000000000000" pitchFamily="2" charset="0"/>
                <a:cs typeface="NikoshBAN" panose="02000000000000000000" pitchFamily="2" charset="0"/>
              </a:rPr>
              <a:t>বিভিন্ন</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ধরণের</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কম্পিউটার</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নেটওয়ার্কের</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নাম</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বলতে</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পারবে</a:t>
            </a:r>
            <a:r>
              <a:rPr lang="en-US" sz="2600" dirty="0" smtClean="0">
                <a:solidFill>
                  <a:schemeClr val="bg1"/>
                </a:solidFill>
                <a:latin typeface="NikoshBAN" panose="02000000000000000000" pitchFamily="2" charset="0"/>
                <a:cs typeface="NikoshBAN" panose="02000000000000000000" pitchFamily="2" charset="0"/>
              </a:rPr>
              <a:t>;</a:t>
            </a:r>
          </a:p>
          <a:p>
            <a:pPr>
              <a:buFont typeface="Wingdings" panose="05000000000000000000" pitchFamily="2" charset="2"/>
              <a:buChar char="Ø"/>
            </a:pPr>
            <a:r>
              <a:rPr lang="bn-BD" sz="2800" dirty="0" smtClean="0">
                <a:solidFill>
                  <a:schemeClr val="bg1"/>
                </a:solidFill>
                <a:latin typeface="NikoshBAN" pitchFamily="2" charset="0"/>
                <a:cs typeface="NikoshBAN" pitchFamily="2" charset="0"/>
              </a:rPr>
              <a:t>কম্পিউটার </a:t>
            </a:r>
            <a:r>
              <a:rPr lang="bn-BD" sz="2800" dirty="0">
                <a:solidFill>
                  <a:schemeClr val="bg1"/>
                </a:solidFill>
                <a:latin typeface="NikoshBAN" pitchFamily="2" charset="0"/>
                <a:cs typeface="NikoshBAN" pitchFamily="2" charset="0"/>
              </a:rPr>
              <a:t>নেটওয়ার্কের প্রকারভেদ উল্লেখ করতে পারবে </a:t>
            </a:r>
            <a:r>
              <a:rPr lang="en-US" sz="2600" dirty="0" smtClean="0">
                <a:solidFill>
                  <a:schemeClr val="bg1"/>
                </a:solidFill>
                <a:latin typeface="NikoshBAN" panose="02000000000000000000" pitchFamily="2" charset="0"/>
                <a:cs typeface="NikoshBAN" panose="02000000000000000000" pitchFamily="2" charset="0"/>
              </a:rPr>
              <a:t>;</a:t>
            </a:r>
          </a:p>
          <a:p>
            <a:pPr>
              <a:buFont typeface="Wingdings" panose="05000000000000000000" pitchFamily="2" charset="2"/>
              <a:buChar char="Ø"/>
            </a:pPr>
            <a:r>
              <a:rPr lang="en-US" sz="2600" dirty="0" err="1" smtClean="0">
                <a:solidFill>
                  <a:schemeClr val="bg1"/>
                </a:solidFill>
                <a:latin typeface="NikoshBAN" panose="02000000000000000000" pitchFamily="2" charset="0"/>
                <a:cs typeface="NikoshBAN" panose="02000000000000000000" pitchFamily="2" charset="0"/>
              </a:rPr>
              <a:t>লোকাল</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এরিয়া</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নেটয়ার্কের</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বিভিন্ন</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প্রকার</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টপলোজি</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ব্যখ্যা</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দিতে</a:t>
            </a:r>
            <a:r>
              <a:rPr lang="en-US" sz="2600" dirty="0" smtClean="0">
                <a:solidFill>
                  <a:schemeClr val="bg1"/>
                </a:solidFill>
                <a:latin typeface="NikoshBAN" panose="02000000000000000000" pitchFamily="2" charset="0"/>
                <a:cs typeface="NikoshBAN" panose="02000000000000000000" pitchFamily="2" charset="0"/>
              </a:rPr>
              <a:t> </a:t>
            </a:r>
            <a:r>
              <a:rPr lang="en-US" sz="2600" dirty="0" err="1" smtClean="0">
                <a:solidFill>
                  <a:schemeClr val="bg1"/>
                </a:solidFill>
                <a:latin typeface="NikoshBAN" panose="02000000000000000000" pitchFamily="2" charset="0"/>
                <a:cs typeface="NikoshBAN" panose="02000000000000000000" pitchFamily="2" charset="0"/>
              </a:rPr>
              <a:t>পারবে</a:t>
            </a:r>
            <a:r>
              <a:rPr lang="en-US" sz="2600" dirty="0" smtClean="0">
                <a:solidFill>
                  <a:schemeClr val="bg1"/>
                </a:solidFill>
                <a:latin typeface="NikoshBAN" panose="02000000000000000000" pitchFamily="2" charset="0"/>
                <a:cs typeface="NikoshBAN" panose="02000000000000000000" pitchFamily="2" charset="0"/>
              </a:rPr>
              <a:t>;</a:t>
            </a:r>
          </a:p>
          <a:p>
            <a:pPr>
              <a:buFont typeface="Wingdings" panose="05000000000000000000" pitchFamily="2" charset="2"/>
              <a:buChar char="Ø"/>
            </a:pPr>
            <a:r>
              <a:rPr lang="en-US" sz="2400" dirty="0" err="1" smtClean="0">
                <a:solidFill>
                  <a:schemeClr val="bg1"/>
                </a:solidFill>
                <a:latin typeface="NikoshBAN" panose="02000000000000000000" pitchFamily="2" charset="0"/>
                <a:cs typeface="NikoshBAN" panose="02000000000000000000" pitchFamily="2" charset="0"/>
              </a:rPr>
              <a:t>কোন</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নেটওয়ার্কে</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কোন</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টপলোজি</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অধিক</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কার্যকর</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তা</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নির্ধারণ</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করতে</a:t>
            </a:r>
            <a:r>
              <a:rPr lang="en-US" sz="2400" dirty="0" smtClean="0">
                <a:solidFill>
                  <a:schemeClr val="bg1"/>
                </a:solidFill>
                <a:latin typeface="NikoshBAN" panose="02000000000000000000" pitchFamily="2" charset="0"/>
                <a:cs typeface="NikoshBAN" panose="02000000000000000000" pitchFamily="2" charset="0"/>
              </a:rPr>
              <a:t> </a:t>
            </a:r>
            <a:r>
              <a:rPr lang="en-US" sz="2400" dirty="0" err="1" smtClean="0">
                <a:solidFill>
                  <a:schemeClr val="bg1"/>
                </a:solidFill>
                <a:latin typeface="NikoshBAN" panose="02000000000000000000" pitchFamily="2" charset="0"/>
                <a:cs typeface="NikoshBAN" panose="02000000000000000000" pitchFamily="2" charset="0"/>
              </a:rPr>
              <a:t>পারবে</a:t>
            </a:r>
            <a:r>
              <a:rPr lang="en-US" sz="2400" dirty="0" smtClean="0">
                <a:solidFill>
                  <a:schemeClr val="bg1"/>
                </a:solidFill>
                <a:latin typeface="NikoshBAN" panose="02000000000000000000" pitchFamily="2" charset="0"/>
                <a:cs typeface="NikoshBAN" panose="02000000000000000000" pitchFamily="2" charset="0"/>
              </a:rPr>
              <a:t>।</a:t>
            </a:r>
            <a:endParaRPr lang="en-US" sz="2400"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37425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Scale>
                                      <p:cBhvr>
                                        <p:cTn id="2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0" end="0"/>
                                            </p:txEl>
                                          </p:spTgt>
                                        </p:tgtEl>
                                        <p:attrNameLst>
                                          <p:attrName>ppt_x</p:attrName>
                                          <p:attrName>ppt_y</p:attrName>
                                        </p:attrNameLst>
                                      </p:cBhvr>
                                    </p:animMotion>
                                    <p:animEffect transition="in" filter="fade">
                                      <p:cBhvr>
                                        <p:cTn id="24" dur="1000"/>
                                        <p:tgtEl>
                                          <p:spTgt spid="3">
                                            <p:txEl>
                                              <p:pRg st="0" end="0"/>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Scale>
                                      <p:cBhvr>
                                        <p:cTn id="2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1" end="1"/>
                                            </p:txEl>
                                          </p:spTgt>
                                        </p:tgtEl>
                                        <p:attrNameLst>
                                          <p:attrName>ppt_x</p:attrName>
                                          <p:attrName>ppt_y</p:attrName>
                                        </p:attrNameLst>
                                      </p:cBhvr>
                                    </p:animMotion>
                                    <p:animEffect transition="in" filter="fade">
                                      <p:cBhvr>
                                        <p:cTn id="29" dur="1000"/>
                                        <p:tgtEl>
                                          <p:spTgt spid="3">
                                            <p:txEl>
                                              <p:pRg st="1" end="1"/>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Scale>
                                      <p:cBhvr>
                                        <p:cTn id="3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2" end="2"/>
                                            </p:txEl>
                                          </p:spTgt>
                                        </p:tgtEl>
                                        <p:attrNameLst>
                                          <p:attrName>ppt_x</p:attrName>
                                          <p:attrName>ppt_y</p:attrName>
                                        </p:attrNameLst>
                                      </p:cBhvr>
                                    </p:animMotion>
                                    <p:animEffect transition="in" filter="fade">
                                      <p:cBhvr>
                                        <p:cTn id="34" dur="1000"/>
                                        <p:tgtEl>
                                          <p:spTgt spid="3">
                                            <p:txEl>
                                              <p:pRg st="2" end="2"/>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Scale>
                                      <p:cBhvr>
                                        <p:cTn id="3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3" end="3"/>
                                            </p:txEl>
                                          </p:spTgt>
                                        </p:tgtEl>
                                        <p:attrNameLst>
                                          <p:attrName>ppt_x</p:attrName>
                                          <p:attrName>ppt_y</p:attrName>
                                        </p:attrNameLst>
                                      </p:cBhvr>
                                    </p:animMotion>
                                    <p:animEffect transition="in" filter="fade">
                                      <p:cBhvr>
                                        <p:cTn id="39" dur="1000"/>
                                        <p:tgtEl>
                                          <p:spTgt spid="3">
                                            <p:txEl>
                                              <p:pRg st="3" end="3"/>
                                            </p:txEl>
                                          </p:spTgt>
                                        </p:tgtEl>
                                      </p:cBhvr>
                                    </p:animEffect>
                                  </p:childTnLst>
                                </p:cTn>
                              </p:par>
                              <p:par>
                                <p:cTn id="40" presetID="52"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01377" y="1159567"/>
            <a:ext cx="11693235" cy="1427667"/>
          </a:xfrm>
        </p:spPr>
        <p:txBody>
          <a:bodyPr>
            <a:noAutofit/>
          </a:bodyPr>
          <a:lstStyle/>
          <a:p>
            <a:r>
              <a:rPr lang="bn-BD" sz="3200" b="1" dirty="0">
                <a:latin typeface="NikoshBAN" pitchFamily="2" charset="0"/>
                <a:cs typeface="NikoshBAN" pitchFamily="2" charset="0"/>
              </a:rPr>
              <a:t>তথ্য </a:t>
            </a:r>
            <a:r>
              <a:rPr lang="bn-BD" sz="3200" b="1" dirty="0" smtClean="0">
                <a:latin typeface="NikoshBAN" pitchFamily="2" charset="0"/>
                <a:cs typeface="NikoshBAN" pitchFamily="2" charset="0"/>
              </a:rPr>
              <a:t>আদান-প্রদান</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করার </a:t>
            </a:r>
            <a:r>
              <a:rPr lang="bn-BD" sz="3200" b="1" dirty="0">
                <a:latin typeface="NikoshBAN" pitchFamily="2" charset="0"/>
                <a:cs typeface="NikoshBAN" pitchFamily="2" charset="0"/>
              </a:rPr>
              <a:t>জন্য পাশাপাশি বা দূরবর্তী স্থানে অবস্থিত দুই বা ততোধিক কম্পিউটারের মধ্যে যে আন্তঃসংযোগ </a:t>
            </a:r>
            <a:r>
              <a:rPr lang="en-US" sz="3200" b="1" dirty="0" err="1" smtClean="0">
                <a:latin typeface="NikoshBAN" pitchFamily="2" charset="0"/>
                <a:cs typeface="NikoshBAN" pitchFamily="2" charset="0"/>
              </a:rPr>
              <a:t>স্থাপন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করাকে</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কম্পিউটার </a:t>
            </a:r>
            <a:r>
              <a:rPr lang="bn-BD" sz="3200" b="1" dirty="0">
                <a:latin typeface="NikoshBAN" pitchFamily="2" charset="0"/>
                <a:cs typeface="NikoshBAN" pitchFamily="2" charset="0"/>
              </a:rPr>
              <a:t>নেটওয়ার্ক বলে।</a:t>
            </a:r>
            <a:endParaRPr lang="en-US" sz="3200" b="1" dirty="0">
              <a:latin typeface="NikoshBAN" pitchFamily="2" charset="0"/>
              <a:cs typeface="NikoshBAN" pitchFamily="2" charset="0"/>
            </a:endParaRPr>
          </a:p>
        </p:txBody>
      </p:sp>
      <p:sp>
        <p:nvSpPr>
          <p:cNvPr id="7" name="Flowchart: Preparation 6"/>
          <p:cNvSpPr/>
          <p:nvPr/>
        </p:nvSpPr>
        <p:spPr>
          <a:xfrm>
            <a:off x="2260904" y="190001"/>
            <a:ext cx="7176653" cy="937278"/>
          </a:xfrm>
          <a:prstGeom prst="flowChartPreparation">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r>
              <a:rPr lang="en-US" sz="48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নেটওয়ার্ক</a:t>
            </a:r>
            <a:endParaRPr lang="en-US" sz="4800" b="1" dirty="0">
              <a:ln w="0"/>
              <a:solidFill>
                <a:srgbClr val="7030A0"/>
              </a:solidFill>
              <a:effectLst>
                <a:outerShdw blurRad="38100" dist="19050" dir="2700000" algn="tl" rotWithShape="0">
                  <a:schemeClr val="dk1">
                    <a:alpha val="40000"/>
                  </a:schemeClr>
                </a:outerShdw>
              </a:effectLst>
            </a:endParaRPr>
          </a:p>
        </p:txBody>
      </p:sp>
      <p:sp>
        <p:nvSpPr>
          <p:cNvPr id="8" name="TextBox 7"/>
          <p:cNvSpPr txBox="1"/>
          <p:nvPr/>
        </p:nvSpPr>
        <p:spPr>
          <a:xfrm>
            <a:off x="501377" y="2067200"/>
            <a:ext cx="10268262" cy="707886"/>
          </a:xfrm>
          <a:prstGeom prst="rect">
            <a:avLst/>
          </a:prstGeom>
          <a:noFill/>
        </p:spPr>
        <p:txBody>
          <a:bodyPr wrap="square" rtlCol="0">
            <a:spAutoFit/>
          </a:bodyPr>
          <a:lstStyle/>
          <a:p>
            <a:r>
              <a:rPr lang="en-US" sz="4000" b="1" dirty="0" err="1" smtClean="0">
                <a:solidFill>
                  <a:srgbClr val="FF0000"/>
                </a:solidFill>
                <a:latin typeface="NikoshBAN" panose="02000000000000000000" pitchFamily="2" charset="0"/>
                <a:cs typeface="NikoshBAN" panose="02000000000000000000" pitchFamily="2" charset="0"/>
              </a:rPr>
              <a:t>কম্পিউটার</a:t>
            </a:r>
            <a:r>
              <a:rPr lang="en-US" sz="4000" b="1" dirty="0" smtClean="0">
                <a:solidFill>
                  <a:srgbClr val="FF0000"/>
                </a:solidFill>
                <a:latin typeface="NikoshBAN" panose="02000000000000000000" pitchFamily="2" charset="0"/>
                <a:cs typeface="NikoshBAN" panose="02000000000000000000" pitchFamily="2" charset="0"/>
              </a:rPr>
              <a:t> </a:t>
            </a:r>
            <a:r>
              <a:rPr lang="en-US" sz="4000" b="1" dirty="0" err="1" smtClean="0">
                <a:solidFill>
                  <a:srgbClr val="FF0000"/>
                </a:solidFill>
                <a:latin typeface="NikoshBAN" panose="02000000000000000000" pitchFamily="2" charset="0"/>
                <a:cs typeface="NikoshBAN" panose="02000000000000000000" pitchFamily="2" charset="0"/>
              </a:rPr>
              <a:t>নেটওয়ার্ক</a:t>
            </a:r>
            <a:r>
              <a:rPr lang="en-US" sz="4000" b="1" dirty="0" smtClean="0">
                <a:solidFill>
                  <a:srgbClr val="FF0000"/>
                </a:solidFill>
                <a:latin typeface="NikoshBAN" panose="02000000000000000000" pitchFamily="2" charset="0"/>
                <a:cs typeface="NikoshBAN" panose="02000000000000000000" pitchFamily="2" charset="0"/>
              </a:rPr>
              <a:t> ৪ </a:t>
            </a:r>
            <a:r>
              <a:rPr lang="en-US" sz="4000" b="1" dirty="0" err="1" smtClean="0">
                <a:solidFill>
                  <a:srgbClr val="FF0000"/>
                </a:solidFill>
                <a:latin typeface="NikoshBAN" panose="02000000000000000000" pitchFamily="2" charset="0"/>
                <a:cs typeface="NikoshBAN" panose="02000000000000000000" pitchFamily="2" charset="0"/>
              </a:rPr>
              <a:t>ধরনের</a:t>
            </a:r>
            <a:r>
              <a:rPr lang="en-US" sz="4000" b="1" dirty="0" smtClean="0">
                <a:solidFill>
                  <a:srgbClr val="FF0000"/>
                </a:solidFill>
                <a:latin typeface="NikoshBAN" panose="02000000000000000000" pitchFamily="2" charset="0"/>
                <a:cs typeface="NikoshBAN" panose="02000000000000000000" pitchFamily="2" charset="0"/>
              </a:rPr>
              <a:t>……</a:t>
            </a:r>
          </a:p>
        </p:txBody>
      </p:sp>
      <p:graphicFrame>
        <p:nvGraphicFramePr>
          <p:cNvPr id="5" name="Diagram 4"/>
          <p:cNvGraphicFramePr/>
          <p:nvPr>
            <p:extLst>
              <p:ext uri="{D42A27DB-BD31-4B8C-83A1-F6EECF244321}">
                <p14:modId xmlns:p14="http://schemas.microsoft.com/office/powerpoint/2010/main" val="2028525467"/>
              </p:ext>
            </p:extLst>
          </p:nvPr>
        </p:nvGraphicFramePr>
        <p:xfrm>
          <a:off x="346364" y="2608832"/>
          <a:ext cx="10709563" cy="387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915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by="(-#ppt_w*2)" calcmode="lin" valueType="num">
                                      <p:cBhvr rctx="PPT">
                                        <p:cTn id="12" dur="250" autoRev="1" fill="hold">
                                          <p:stCondLst>
                                            <p:cond delay="0"/>
                                          </p:stCondLst>
                                        </p:cTn>
                                        <p:tgtEl>
                                          <p:spTgt spid="6">
                                            <p:txEl>
                                              <p:pRg st="0" end="0"/>
                                            </p:txEl>
                                          </p:spTgt>
                                        </p:tgtEl>
                                        <p:attrNameLst>
                                          <p:attrName>ppt_w</p:attrName>
                                        </p:attrNameLst>
                                      </p:cBhvr>
                                    </p:anim>
                                    <p:anim by="(#ppt_w*0.50)" calcmode="lin" valueType="num">
                                      <p:cBhvr>
                                        <p:cTn id="13" dur="250" decel="50000" autoRev="1" fill="hold">
                                          <p:stCondLst>
                                            <p:cond delay="0"/>
                                          </p:stCondLst>
                                        </p:cTn>
                                        <p:tgtEl>
                                          <p:spTgt spid="6">
                                            <p:txEl>
                                              <p:pRg st="0" end="0"/>
                                            </p:txEl>
                                          </p:spTgt>
                                        </p:tgtEl>
                                        <p:attrNameLst>
                                          <p:attrName>ppt_x</p:attrName>
                                        </p:attrNameLst>
                                      </p:cBhvr>
                                    </p:anim>
                                    <p:anim from="(-#ppt_h/2)" to="(#ppt_y)" calcmode="lin" valueType="num">
                                      <p:cBhvr>
                                        <p:cTn id="14" dur="500" fill="hold">
                                          <p:stCondLst>
                                            <p:cond delay="0"/>
                                          </p:stCondLst>
                                        </p:cTn>
                                        <p:tgtEl>
                                          <p:spTgt spid="6">
                                            <p:txEl>
                                              <p:pRg st="0" end="0"/>
                                            </p:txEl>
                                          </p:spTgt>
                                        </p:tgtEl>
                                        <p:attrNameLst>
                                          <p:attrName>ppt_y</p:attrName>
                                        </p:attrNameLst>
                                      </p:cBhvr>
                                    </p:anim>
                                    <p:animRot by="21600000">
                                      <p:cBhvr>
                                        <p:cTn id="15" dur="500" fill="hold">
                                          <p:stCondLst>
                                            <p:cond delay="0"/>
                                          </p:stCondLst>
                                        </p:cTn>
                                        <p:tgtEl>
                                          <p:spTgt spid="6">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327704" y="5659055"/>
            <a:ext cx="11693235" cy="1427667"/>
          </a:xfrm>
        </p:spPr>
        <p:txBody>
          <a:bodyPr>
            <a:noAutofit/>
          </a:bodyPr>
          <a:lstStyle/>
          <a:p>
            <a:r>
              <a:rPr lang="bn-BD" sz="3200" b="1" dirty="0" smtClean="0">
                <a:latin typeface="NikoshBAN" pitchFamily="2" charset="0"/>
                <a:cs typeface="NikoshBAN" pitchFamily="2" charset="0"/>
              </a:rPr>
              <a:t>কম্পিউটার </a:t>
            </a:r>
            <a:r>
              <a:rPr lang="bn-BD" sz="3200" b="1" dirty="0">
                <a:latin typeface="NikoshBAN" pitchFamily="2" charset="0"/>
                <a:cs typeface="NikoshBAN" pitchFamily="2" charset="0"/>
              </a:rPr>
              <a:t>নেটওয়ার্ক </a:t>
            </a:r>
            <a:r>
              <a:rPr lang="en-US" sz="3200" b="1" dirty="0" err="1" smtClean="0">
                <a:latin typeface="NikoshBAN" pitchFamily="2" charset="0"/>
                <a:cs typeface="NikoshBAN" pitchFamily="2" charset="0"/>
              </a:rPr>
              <a:t>কাকে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7" name="Flowchart: Preparation 6"/>
          <p:cNvSpPr/>
          <p:nvPr/>
        </p:nvSpPr>
        <p:spPr>
          <a:xfrm>
            <a:off x="2260904" y="190001"/>
            <a:ext cx="7176653" cy="937278"/>
          </a:xfrm>
          <a:prstGeom prst="flowChartPreparation">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0"/>
                <a:solidFill>
                  <a:srgbClr val="7030A0"/>
                </a:solidFill>
                <a:effectLst>
                  <a:outerShdw blurRad="38100" dist="19050" dir="2700000" algn="tl" rotWithShape="0">
                    <a:schemeClr val="dk1">
                      <a:alpha val="40000"/>
                    </a:schemeClr>
                  </a:outerShdw>
                </a:effectLst>
              </a:rPr>
              <a:t>একক</a:t>
            </a:r>
            <a:r>
              <a:rPr lang="en-US" sz="4800" b="1" dirty="0" smtClean="0">
                <a:ln w="0"/>
                <a:solidFill>
                  <a:srgbClr val="7030A0"/>
                </a:solidFill>
                <a:effectLst>
                  <a:outerShdw blurRad="38100" dist="19050" dir="2700000" algn="tl" rotWithShape="0">
                    <a:schemeClr val="dk1">
                      <a:alpha val="40000"/>
                    </a:schemeClr>
                  </a:outerShdw>
                </a:effectLst>
              </a:rPr>
              <a:t> </a:t>
            </a:r>
            <a:r>
              <a:rPr lang="en-US" sz="4800" b="1" dirty="0" err="1" smtClean="0">
                <a:ln w="0"/>
                <a:solidFill>
                  <a:srgbClr val="7030A0"/>
                </a:solidFill>
                <a:effectLst>
                  <a:outerShdw blurRad="38100" dist="19050" dir="2700000" algn="tl" rotWithShape="0">
                    <a:schemeClr val="dk1">
                      <a:alpha val="40000"/>
                    </a:schemeClr>
                  </a:outerShdw>
                </a:effectLst>
              </a:rPr>
              <a:t>কাজ</a:t>
            </a:r>
            <a:endParaRPr lang="en-US" sz="4800" b="1" dirty="0">
              <a:ln w="0"/>
              <a:solidFill>
                <a:srgbClr val="7030A0"/>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77796"/>
            <a:ext cx="7592291" cy="3563659"/>
          </a:xfrm>
          <a:prstGeom prst="rect">
            <a:avLst/>
          </a:prstGeom>
        </p:spPr>
      </p:pic>
    </p:spTree>
    <p:extLst>
      <p:ext uri="{BB962C8B-B14F-4D97-AF65-F5344CB8AC3E}">
        <p14:creationId xmlns:p14="http://schemas.microsoft.com/office/powerpoint/2010/main" val="2427741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by="(-#ppt_w*2)" calcmode="lin" valueType="num">
                                      <p:cBhvr rctx="PPT">
                                        <p:cTn id="17" dur="250" autoRev="1" fill="hold">
                                          <p:stCondLst>
                                            <p:cond delay="0"/>
                                          </p:stCondLst>
                                        </p:cTn>
                                        <p:tgtEl>
                                          <p:spTgt spid="6">
                                            <p:txEl>
                                              <p:pRg st="0" end="0"/>
                                            </p:txEl>
                                          </p:spTgt>
                                        </p:tgtEl>
                                        <p:attrNameLst>
                                          <p:attrName>ppt_w</p:attrName>
                                        </p:attrNameLst>
                                      </p:cBhvr>
                                    </p:anim>
                                    <p:anim by="(#ppt_w*0.50)" calcmode="lin" valueType="num">
                                      <p:cBhvr>
                                        <p:cTn id="18" dur="250" decel="50000" autoRev="1" fill="hold">
                                          <p:stCondLst>
                                            <p:cond delay="0"/>
                                          </p:stCondLst>
                                        </p:cTn>
                                        <p:tgtEl>
                                          <p:spTgt spid="6">
                                            <p:txEl>
                                              <p:pRg st="0" end="0"/>
                                            </p:txEl>
                                          </p:spTgt>
                                        </p:tgtEl>
                                        <p:attrNameLst>
                                          <p:attrName>ppt_x</p:attrName>
                                        </p:attrNameLst>
                                      </p:cBhvr>
                                    </p:anim>
                                    <p:anim from="(-#ppt_h/2)" to="(#ppt_y)" calcmode="lin" valueType="num">
                                      <p:cBhvr>
                                        <p:cTn id="19" dur="500" fill="hold">
                                          <p:stCondLst>
                                            <p:cond delay="0"/>
                                          </p:stCondLst>
                                        </p:cTn>
                                        <p:tgtEl>
                                          <p:spTgt spid="6">
                                            <p:txEl>
                                              <p:pRg st="0" end="0"/>
                                            </p:txEl>
                                          </p:spTgt>
                                        </p:tgtEl>
                                        <p:attrNameLst>
                                          <p:attrName>ppt_y</p:attrName>
                                        </p:attrNameLst>
                                      </p:cBhvr>
                                    </p:anim>
                                    <p:animRot by="21600000">
                                      <p:cBhvr>
                                        <p:cTn id="20" dur="5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129144" y="651235"/>
            <a:ext cx="9836729" cy="623455"/>
          </a:xfrm>
          <a:prstGeom prst="horizontalScroll">
            <a:avLst/>
          </a:prstGeom>
          <a:solidFill>
            <a:srgbClr val="0070C0"/>
          </a:solidFill>
          <a:ln w="38100">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32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Parsonal</a:t>
            </a:r>
            <a:r>
              <a:rPr lang="en-US" sz="32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Area Network (PAN)</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itle 3"/>
          <p:cNvSpPr>
            <a:spLocks noGrp="1"/>
          </p:cNvSpPr>
          <p:nvPr>
            <p:ph type="ctrTitle"/>
          </p:nvPr>
        </p:nvSpPr>
        <p:spPr>
          <a:xfrm>
            <a:off x="602673" y="4941455"/>
            <a:ext cx="10363200" cy="1470025"/>
          </a:xfrm>
        </p:spPr>
        <p:txBody>
          <a:bodyPr/>
          <a:lstStyle/>
          <a:p>
            <a:pPr lvl="0" algn="l" fontAlgn="auto">
              <a:spcBef>
                <a:spcPts val="0"/>
              </a:spcBef>
              <a:spcAft>
                <a:spcPts val="0"/>
              </a:spcAft>
              <a:defRPr/>
            </a:pPr>
            <a:r>
              <a:rPr lang="en-US" sz="2800" b="1" dirty="0" err="1" smtClean="0">
                <a:solidFill>
                  <a:schemeClr val="tx1"/>
                </a:solidFill>
                <a:latin typeface="NikoshBAN" panose="02000000000000000000" pitchFamily="2" charset="0"/>
                <a:cs typeface="NikoshBAN" panose="02000000000000000000" pitchFamily="2" charset="0"/>
              </a:rPr>
              <a:t>কম্পিউটারের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প্রিন্টার,স্পিকার,মোবাইল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ফোন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টেলিফোন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অন্যান্য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ডিজিটাভ</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ডিভাইসের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মধ্যে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সম্পর্ককে</a:t>
            </a:r>
            <a:r>
              <a:rPr lang="en-US" sz="2800" b="1" dirty="0" smtClean="0">
                <a:solidFill>
                  <a:schemeClr val="tx1"/>
                </a:solidFill>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Parsonal</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Area Network (PAN</a:t>
            </a: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a:solidFill>
                  <a:schemeClr val="tx1">
                    <a:lumMod val="85000"/>
                    <a:lumOff val="15000"/>
                  </a:schemeClr>
                </a:solidFill>
                <a:latin typeface="NikoshBAN" pitchFamily="2" charset="0"/>
                <a:cs typeface="NikoshBAN" pitchFamily="2" charset="0"/>
              </a:rPr>
              <a:t/>
            </a:r>
            <a:br>
              <a:rPr lang="en-US" sz="2800" dirty="0">
                <a:solidFill>
                  <a:schemeClr val="tx1">
                    <a:lumMod val="85000"/>
                    <a:lumOff val="15000"/>
                  </a:schemeClr>
                </a:solidFill>
                <a:latin typeface="NikoshBAN" pitchFamily="2" charset="0"/>
                <a:cs typeface="NikoshBAN" pitchFamily="2" charset="0"/>
              </a:rPr>
            </a:br>
            <a:endParaRPr lang="en-US" sz="28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77796"/>
            <a:ext cx="7592291" cy="3563659"/>
          </a:xfrm>
          <a:prstGeom prst="rect">
            <a:avLst/>
          </a:prstGeom>
        </p:spPr>
      </p:pic>
    </p:spTree>
    <p:extLst>
      <p:ext uri="{BB962C8B-B14F-4D97-AF65-F5344CB8AC3E}">
        <p14:creationId xmlns:p14="http://schemas.microsoft.com/office/powerpoint/2010/main" val="1869152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129144" y="651235"/>
            <a:ext cx="9836729" cy="623455"/>
          </a:xfrm>
          <a:prstGeom prst="horizontalScroll">
            <a:avLst/>
          </a:prstGeom>
          <a:solidFill>
            <a:srgbClr val="0070C0"/>
          </a:solidFill>
          <a:ln w="38100">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solidFill>
                  <a:schemeClr val="bg1"/>
                </a:solidFill>
                <a:latin typeface="Times New Roman" panose="02020603050405020304" pitchFamily="18" charset="0"/>
                <a:cs typeface="Times New Roman" panose="02020603050405020304" pitchFamily="18" charset="0"/>
              </a:rPr>
              <a:t>Local Area Network (LAN)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ctrTitle"/>
          </p:nvPr>
        </p:nvSpPr>
        <p:spPr>
          <a:xfrm>
            <a:off x="602673" y="4941455"/>
            <a:ext cx="10363200" cy="1470025"/>
          </a:xfrm>
        </p:spPr>
        <p:txBody>
          <a:bodyPr/>
          <a:lstStyle/>
          <a:p>
            <a:pPr algn="l" fontAlgn="auto">
              <a:spcBef>
                <a:spcPts val="0"/>
              </a:spcBef>
              <a:spcAft>
                <a:spcPts val="0"/>
              </a:spcAft>
              <a:defRPr/>
            </a:pPr>
            <a:r>
              <a:rPr lang="en-US" sz="2800" b="1" dirty="0">
                <a:solidFill>
                  <a:schemeClr val="tx1"/>
                </a:solidFill>
                <a:latin typeface="NikoshBAN" panose="02000000000000000000" pitchFamily="2" charset="0"/>
                <a:cs typeface="NikoshBAN" panose="02000000000000000000" pitchFamily="2" charset="0"/>
              </a:rPr>
              <a:t>Local Area </a:t>
            </a:r>
            <a:r>
              <a:rPr lang="en-US" sz="2800" b="1" dirty="0" smtClean="0">
                <a:solidFill>
                  <a:schemeClr val="tx1"/>
                </a:solidFill>
                <a:latin typeface="NikoshBAN" panose="02000000000000000000" pitchFamily="2" charset="0"/>
                <a:cs typeface="NikoshBAN" panose="02000000000000000000" pitchFamily="2" charset="0"/>
              </a:rPr>
              <a:t>Network </a:t>
            </a:r>
            <a:r>
              <a:rPr lang="en-US" sz="2800" b="1" dirty="0" err="1" smtClean="0">
                <a:solidFill>
                  <a:schemeClr val="tx1"/>
                </a:solidFill>
                <a:latin typeface="NikoshBAN" panose="02000000000000000000" pitchFamily="2" charset="0"/>
                <a:cs typeface="NikoshBAN" panose="02000000000000000000" pitchFamily="2" charset="0"/>
              </a:rPr>
              <a:t>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বিদ্যালয়ে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ল্যাবরটরি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অফিসের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এলাকাজুরে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একাধিক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মধ্যে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আন্তঃসংযোগ</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স্থাপন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a:t>
            </a:r>
            <a:br>
              <a:rPr lang="en-US" sz="2800" b="1" dirty="0" smtClean="0">
                <a:solidFill>
                  <a:schemeClr val="tx1"/>
                </a:solidFill>
                <a:latin typeface="NikoshBAN" panose="02000000000000000000" pitchFamily="2" charset="0"/>
                <a:cs typeface="NikoshBAN" panose="02000000000000000000" pitchFamily="2" charset="0"/>
              </a:rPr>
            </a:br>
            <a:r>
              <a:rPr lang="bn-BD" sz="2800" dirty="0">
                <a:solidFill>
                  <a:srgbClr val="00B0F0"/>
                </a:solidFill>
                <a:latin typeface="NikoshBAN" pitchFamily="2" charset="0"/>
                <a:cs typeface="NikoshBAN" pitchFamily="2" charset="0"/>
              </a:rPr>
              <a:t> </a:t>
            </a:r>
            <a:r>
              <a:rPr lang="en-US" sz="2800" dirty="0" smtClean="0">
                <a:solidFill>
                  <a:srgbClr val="00B0F0"/>
                </a:solidFill>
                <a:latin typeface="NikoshBAN" pitchFamily="2" charset="0"/>
                <a:cs typeface="NikoshBAN" pitchFamily="2" charset="0"/>
              </a:rPr>
              <a:t>১</a:t>
            </a:r>
            <a:r>
              <a:rPr lang="bn-BD" sz="2800" dirty="0" smtClean="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পরিধি সর্বোচ্চ ১০ কিমি।</a:t>
            </a:r>
            <a:br>
              <a:rPr lang="bn-BD" sz="2800" dirty="0">
                <a:solidFill>
                  <a:srgbClr val="00B0F0"/>
                </a:solidFill>
                <a:latin typeface="NikoshBAN" pitchFamily="2" charset="0"/>
                <a:cs typeface="NikoshBAN" pitchFamily="2" charset="0"/>
              </a:rPr>
            </a:br>
            <a:r>
              <a:rPr lang="bn-BD" sz="2800" dirty="0">
                <a:solidFill>
                  <a:srgbClr val="00B0F0"/>
                </a:solidFill>
                <a:latin typeface="NikoshBAN" pitchFamily="2" charset="0"/>
                <a:cs typeface="NikoshBAN" pitchFamily="2" charset="0"/>
              </a:rPr>
              <a:t> </a:t>
            </a:r>
            <a:r>
              <a:rPr lang="en-US" sz="2800" dirty="0" smtClean="0">
                <a:solidFill>
                  <a:srgbClr val="00B0F0"/>
                </a:solidFill>
                <a:latin typeface="NikoshBAN" pitchFamily="2" charset="0"/>
                <a:cs typeface="NikoshBAN" pitchFamily="2" charset="0"/>
              </a:rPr>
              <a:t>২</a:t>
            </a:r>
            <a:r>
              <a:rPr lang="bn-BD" sz="2800" dirty="0" smtClean="0">
                <a:solidFill>
                  <a:srgbClr val="00B0F0"/>
                </a:solidFill>
                <a:latin typeface="NikoshBAN" pitchFamily="2" charset="0"/>
                <a:cs typeface="NikoshBAN" pitchFamily="2" charset="0"/>
              </a:rPr>
              <a:t>। </a:t>
            </a:r>
            <a:r>
              <a:rPr lang="bn-BD" sz="2800" dirty="0">
                <a:solidFill>
                  <a:srgbClr val="00B0F0"/>
                </a:solidFill>
                <a:latin typeface="NikoshBAN" pitchFamily="2" charset="0"/>
                <a:cs typeface="NikoshBAN" pitchFamily="2" charset="0"/>
              </a:rPr>
              <a:t>সংযোগ প্রক্রিয়ায় সাধারনত তার ব্যবহার করা হয়।</a:t>
            </a:r>
            <a:r>
              <a:rPr lang="en-US" sz="2800" dirty="0">
                <a:solidFill>
                  <a:schemeClr val="tx1">
                    <a:lumMod val="85000"/>
                    <a:lumOff val="15000"/>
                  </a:schemeClr>
                </a:solidFill>
                <a:latin typeface="NikoshBAN" pitchFamily="2" charset="0"/>
                <a:cs typeface="NikoshBAN" pitchFamily="2" charset="0"/>
              </a:rPr>
              <a:t/>
            </a:r>
            <a:br>
              <a:rPr lang="en-US" sz="2800" dirty="0">
                <a:solidFill>
                  <a:schemeClr val="tx1">
                    <a:lumMod val="85000"/>
                    <a:lumOff val="15000"/>
                  </a:schemeClr>
                </a:solidFill>
                <a:latin typeface="NikoshBAN" pitchFamily="2" charset="0"/>
                <a:cs typeface="NikoshBAN" pitchFamily="2" charset="0"/>
              </a:rPr>
            </a:br>
            <a:endParaRPr lang="en-US" sz="28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248715" y="1455200"/>
            <a:ext cx="11554924" cy="3086878"/>
            <a:chOff x="248715" y="1455200"/>
            <a:chExt cx="11554924" cy="308687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215" y="1506310"/>
              <a:ext cx="3933825" cy="30357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15" y="1818600"/>
              <a:ext cx="3238500" cy="2324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781" y="1455200"/>
              <a:ext cx="4543858" cy="3050900"/>
            </a:xfrm>
            <a:prstGeom prst="rect">
              <a:avLst/>
            </a:prstGeom>
          </p:spPr>
        </p:pic>
      </p:grpSp>
    </p:spTree>
    <p:extLst>
      <p:ext uri="{BB962C8B-B14F-4D97-AF65-F5344CB8AC3E}">
        <p14:creationId xmlns:p14="http://schemas.microsoft.com/office/powerpoint/2010/main" val="2941448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theme/theme1.xml><?xml version="1.0" encoding="utf-8"?>
<a:theme xmlns:a="http://schemas.openxmlformats.org/drawingml/2006/main" name="sohel-7">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ohel-7" id="{1FF8BB4C-071D-4D9C-A989-187D7926A550}" vid="{B3C74C46-4A59-4BF1-BA13-94534F52F743}"/>
    </a:ext>
  </a:extLst>
</a:theme>
</file>

<file path=ppt/theme/theme2.xml><?xml version="1.0" encoding="utf-8"?>
<a:theme xmlns:a="http://schemas.openxmlformats.org/drawingml/2006/main" name="Sohel-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ohel-3" id="{BB996B31-B56D-47BA-96C8-4EE3441C7DD6}" vid="{E8BAC5D4-979B-44D5-968F-DDF6A125764A}"/>
    </a:ext>
  </a:extLst>
</a:theme>
</file>

<file path=ppt/theme/theme3.xml><?xml version="1.0" encoding="utf-8"?>
<a:theme xmlns:a="http://schemas.openxmlformats.org/drawingml/2006/main" name="Sohel-1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Siyam Rupali" pitchFamily="2" charset="0"/>
            <a:cs typeface="Siyam Rupali"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Siyam Rupali" pitchFamily="2" charset="0"/>
            <a:cs typeface="Siyam Rupali"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ohel-11" id="{9BF9AB9D-44B2-4ACA-888F-415CB7235B87}" vid="{55662D68-E154-4FEB-8856-9B26B822EF74}"/>
    </a:ext>
  </a:extLst>
</a:theme>
</file>

<file path=ppt/theme/theme4.xml><?xml version="1.0" encoding="utf-8"?>
<a:theme xmlns:a="http://schemas.openxmlformats.org/drawingml/2006/main" name="1_Sohel-1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Siyam Rupali" pitchFamily="2" charset="0"/>
            <a:cs typeface="Siyam Rupali"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Siyam Rupali" pitchFamily="2" charset="0"/>
            <a:cs typeface="Siyam Rupali"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ohel-11" id="{9BF9AB9D-44B2-4ACA-888F-415CB7235B87}" vid="{55662D68-E154-4FEB-8856-9B26B822EF74}"/>
    </a:ext>
  </a:extLst>
</a:theme>
</file>

<file path=ppt/theme/theme5.xml><?xml version="1.0" encoding="utf-8"?>
<a:theme xmlns:a="http://schemas.openxmlformats.org/drawingml/2006/main" name="Sohel-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hel-4" id="{61D11B34-A2AB-48FE-940B-91D8AD24E357}" vid="{A8E32F4A-2E64-4058-971A-CB9ACB19DB85}"/>
    </a:ext>
  </a:extLst>
</a:theme>
</file>

<file path=docProps/app.xml><?xml version="1.0" encoding="utf-8"?>
<Properties xmlns="http://schemas.openxmlformats.org/officeDocument/2006/extended-properties" xmlns:vt="http://schemas.openxmlformats.org/officeDocument/2006/docPropsVTypes">
  <Template>Sohel-4</Template>
  <TotalTime>753</TotalTime>
  <Words>780</Words>
  <Application>Microsoft Office PowerPoint</Application>
  <PresentationFormat>Widescreen</PresentationFormat>
  <Paragraphs>85</Paragraphs>
  <Slides>24</Slides>
  <Notes>0</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9" baseType="lpstr">
      <vt:lpstr>MS UI Gothic</vt:lpstr>
      <vt:lpstr>Arial</vt:lpstr>
      <vt:lpstr>Calibri</vt:lpstr>
      <vt:lpstr>Nikosh</vt:lpstr>
      <vt:lpstr>NikoshBAN</vt:lpstr>
      <vt:lpstr>Siyam Rupali</vt:lpstr>
      <vt:lpstr>SutonnyMJ</vt:lpstr>
      <vt:lpstr>Times New Roman</vt:lpstr>
      <vt:lpstr>Wingdings</vt:lpstr>
      <vt:lpstr>sohel-7</vt:lpstr>
      <vt:lpstr>Sohel-3</vt:lpstr>
      <vt:lpstr>Sohel-11</vt:lpstr>
      <vt:lpstr>1_Sohel-11</vt:lpstr>
      <vt:lpstr>Sohel-4</vt:lpstr>
      <vt:lpstr>Package</vt:lpstr>
      <vt:lpstr>PowerPoint Presentation</vt:lpstr>
      <vt:lpstr>পরিচিতি</vt:lpstr>
      <vt:lpstr>উপরের ছবিগুলো কিসের?</vt:lpstr>
      <vt:lpstr>নেটওয়ার্ক ও টপলোজি</vt:lpstr>
      <vt:lpstr>শিখনফলঃ-</vt:lpstr>
      <vt:lpstr>PowerPoint Presentation</vt:lpstr>
      <vt:lpstr>PowerPoint Presentation</vt:lpstr>
      <vt:lpstr>কম্পিউটারের সাথে প্রিন্টার,স্পিকার,মোবাইল ফোন, টেলিফোন বা অন্যান্য ডিজিটাভ ডিভাইসের মধ্যে সম্পর্ককে Parsonal Area Network (PAN) বলে। </vt:lpstr>
      <vt:lpstr>Local Area Network যা বাড়ি, বিদ্যালয়ে, কম্পিউটার ল্যাবরটরি বা অফিসের সীমিত এলাকাজুরে একাধিক কম্পিউটারের মধ্যে আন্তঃসংযোগ স্থাপন করে থাকে।  ১। পরিধি সর্বোচ্চ ১০ কিমি।  ২। সংযোগ প্রক্রিয়ায় সাধারনত তার ব্যবহার করা হয়। </vt:lpstr>
      <vt:lpstr>একটি বড় শহর বা পাশাপাশি অবস্থিত কয়েকটি ছোট শহরেরবিভিন্ন প্রতিষ্ঠানের কম্পিউটারসমূহের মধ্যে যে নেটওয়ার্ক গড়ে তোলা হয়, তাকে Metropolitan Area Network (MAN) বলে।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দলীয় কাজ</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RASEL</cp:lastModifiedBy>
  <cp:revision>109</cp:revision>
  <dcterms:created xsi:type="dcterms:W3CDTF">2018-08-26T06:26:39Z</dcterms:created>
  <dcterms:modified xsi:type="dcterms:W3CDTF">2020-03-26T08:54:00Z</dcterms:modified>
</cp:coreProperties>
</file>