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19"/>
  </p:notesMasterIdLst>
  <p:sldIdLst>
    <p:sldId id="266" r:id="rId3"/>
    <p:sldId id="263" r:id="rId4"/>
    <p:sldId id="267" r:id="rId5"/>
    <p:sldId id="256" r:id="rId6"/>
    <p:sldId id="270" r:id="rId7"/>
    <p:sldId id="273" r:id="rId8"/>
    <p:sldId id="274" r:id="rId9"/>
    <p:sldId id="257" r:id="rId10"/>
    <p:sldId id="275" r:id="rId11"/>
    <p:sldId id="277" r:id="rId12"/>
    <p:sldId id="258" r:id="rId13"/>
    <p:sldId id="279" r:id="rId14"/>
    <p:sldId id="269" r:id="rId15"/>
    <p:sldId id="259" r:id="rId16"/>
    <p:sldId id="260" r:id="rId17"/>
    <p:sldId id="265" r:id="rId1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0941" autoAdjust="0"/>
  </p:normalViewPr>
  <p:slideViewPr>
    <p:cSldViewPr>
      <p:cViewPr varScale="1">
        <p:scale>
          <a:sx n="67" d="100"/>
          <a:sy n="67" d="100"/>
        </p:scale>
        <p:origin x="66" y="31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2421A9F-EB42-448E-8DBF-40E7A06876E4}" type="doc">
      <dgm:prSet loTypeId="urn:microsoft.com/office/officeart/2005/8/layout/radial1" loCatId="relationship" qsTypeId="urn:microsoft.com/office/officeart/2005/8/quickstyle/simple3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25E7023A-2095-481D-9E60-498D4FA567A6}">
      <dgm:prSet phldrT="[Text]"/>
      <dgm:spPr/>
      <dgm:t>
        <a:bodyPr/>
        <a:lstStyle/>
        <a:p>
          <a:r>
            <a:rPr lang="bn-BD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rPr>
            <a:t>নতুন শিখলাম </a:t>
          </a:r>
          <a:endParaRPr lang="en-US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NikoshBAN" pitchFamily="2" charset="0"/>
            <a:cs typeface="NikoshBAN" pitchFamily="2" charset="0"/>
          </a:endParaRPr>
        </a:p>
      </dgm:t>
    </dgm:pt>
    <dgm:pt modelId="{731A8161-C299-4270-B7C5-ECD7A7FCDC96}" type="parTrans" cxnId="{2C7C37C4-EAAE-4D91-8EE2-21797450EB95}">
      <dgm:prSet/>
      <dgm:spPr/>
      <dgm:t>
        <a:bodyPr/>
        <a:lstStyle/>
        <a:p>
          <a:endParaRPr lang="en-US"/>
        </a:p>
      </dgm:t>
    </dgm:pt>
    <dgm:pt modelId="{8015C2D7-967F-4A6D-A3E7-289A039289A6}" type="sibTrans" cxnId="{2C7C37C4-EAAE-4D91-8EE2-21797450EB95}">
      <dgm:prSet/>
      <dgm:spPr/>
      <dgm:t>
        <a:bodyPr/>
        <a:lstStyle/>
        <a:p>
          <a:endParaRPr lang="en-US"/>
        </a:p>
      </dgm:t>
    </dgm:pt>
    <dgm:pt modelId="{07898A30-F6B3-446A-BAB9-31B8563AFD30}">
      <dgm:prSet phldrT="[Text]" custT="1"/>
      <dgm:spPr/>
      <dgm:t>
        <a:bodyPr/>
        <a:lstStyle/>
        <a:p>
          <a:r>
            <a:rPr lang="bn-BD" sz="28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rPr>
            <a:t>খুদে বার্তা </a:t>
          </a:r>
          <a:r>
            <a:rPr lang="en-US" sz="28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rPr>
            <a:t>(SMS)</a:t>
          </a:r>
          <a:r>
            <a:rPr lang="bn-BD" sz="28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rPr>
            <a:t> </a:t>
          </a:r>
          <a:endParaRPr lang="en-US" sz="28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NikoshBAN" pitchFamily="2" charset="0"/>
            <a:cs typeface="NikoshBAN" pitchFamily="2" charset="0"/>
          </a:endParaRPr>
        </a:p>
      </dgm:t>
    </dgm:pt>
    <dgm:pt modelId="{6236877E-397D-4F2B-892B-674B3BEA6D20}" type="parTrans" cxnId="{5B61B59F-D717-4731-B6CE-8A0188F441BF}">
      <dgm:prSet/>
      <dgm:spPr/>
      <dgm:t>
        <a:bodyPr/>
        <a:lstStyle/>
        <a:p>
          <a:endParaRPr lang="en-US"/>
        </a:p>
      </dgm:t>
    </dgm:pt>
    <dgm:pt modelId="{9334CD70-7B48-4C2D-A4CD-B978EB245690}" type="sibTrans" cxnId="{5B61B59F-D717-4731-B6CE-8A0188F441BF}">
      <dgm:prSet/>
      <dgm:spPr/>
      <dgm:t>
        <a:bodyPr/>
        <a:lstStyle/>
        <a:p>
          <a:endParaRPr lang="en-US"/>
        </a:p>
      </dgm:t>
    </dgm:pt>
    <dgm:pt modelId="{9F5641CB-B712-41B6-994E-0F5958FFB200}">
      <dgm:prSet phldrT="[Text]" custT="1"/>
      <dgm:spPr/>
      <dgm:t>
        <a:bodyPr/>
        <a:lstStyle/>
        <a:p>
          <a:r>
            <a:rPr lang="bn-BD" sz="28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rPr>
            <a:t>ভিডিও </a:t>
          </a:r>
          <a:r>
            <a:rPr lang="bn-BD" sz="280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rPr>
            <a:t>শেয়রিং সাই</a:t>
          </a:r>
          <a:endParaRPr lang="en-US" sz="28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NikoshBAN" pitchFamily="2" charset="0"/>
            <a:cs typeface="NikoshBAN" pitchFamily="2" charset="0"/>
          </a:endParaRPr>
        </a:p>
      </dgm:t>
    </dgm:pt>
    <dgm:pt modelId="{BC90AA61-AA02-45C9-9F34-2867875CCB67}" type="parTrans" cxnId="{C75B952B-1D8F-4DBD-8269-5222C165B430}">
      <dgm:prSet/>
      <dgm:spPr/>
      <dgm:t>
        <a:bodyPr/>
        <a:lstStyle/>
        <a:p>
          <a:endParaRPr lang="en-US"/>
        </a:p>
      </dgm:t>
    </dgm:pt>
    <dgm:pt modelId="{2765A9F7-B2A5-46D7-AE31-A6FF42E14CCB}" type="sibTrans" cxnId="{C75B952B-1D8F-4DBD-8269-5222C165B430}">
      <dgm:prSet/>
      <dgm:spPr/>
      <dgm:t>
        <a:bodyPr/>
        <a:lstStyle/>
        <a:p>
          <a:endParaRPr lang="en-US"/>
        </a:p>
      </dgm:t>
    </dgm:pt>
    <dgm:pt modelId="{07DD9975-2E21-4B50-AC3E-C372F464E9E7}">
      <dgm:prSet phldrT="[Text]" custT="1"/>
      <dgm:spPr/>
      <dgm:t>
        <a:bodyPr/>
        <a:lstStyle/>
        <a:p>
          <a:r>
            <a:rPr lang="bn-BD" sz="28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rPr>
            <a:t>ইউটিউব </a:t>
          </a:r>
          <a:endParaRPr lang="en-US" sz="28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NikoshBAN" pitchFamily="2" charset="0"/>
            <a:cs typeface="NikoshBAN" pitchFamily="2" charset="0"/>
          </a:endParaRPr>
        </a:p>
      </dgm:t>
    </dgm:pt>
    <dgm:pt modelId="{A47257DE-F928-4544-8CDA-B83B0FB731B2}" type="parTrans" cxnId="{3069C877-A10A-44D7-AED8-A53EA53A3C38}">
      <dgm:prSet/>
      <dgm:spPr/>
      <dgm:t>
        <a:bodyPr/>
        <a:lstStyle/>
        <a:p>
          <a:endParaRPr lang="en-US"/>
        </a:p>
      </dgm:t>
    </dgm:pt>
    <dgm:pt modelId="{A66A68C2-A2EA-46CE-9B55-7336BBA7E7F9}" type="sibTrans" cxnId="{3069C877-A10A-44D7-AED8-A53EA53A3C38}">
      <dgm:prSet/>
      <dgm:spPr/>
      <dgm:t>
        <a:bodyPr/>
        <a:lstStyle/>
        <a:p>
          <a:endParaRPr lang="en-US"/>
        </a:p>
      </dgm:t>
    </dgm:pt>
    <dgm:pt modelId="{BED8A1FE-3E15-4FC5-91C4-D24F2F5638E3}">
      <dgm:prSet phldrT="[Text]" custT="1"/>
      <dgm:spPr/>
      <dgm:t>
        <a:bodyPr/>
        <a:lstStyle/>
        <a:p>
          <a:r>
            <a:rPr lang="bn-BD" sz="28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rPr>
            <a:t>ই-কার্ড </a:t>
          </a:r>
          <a:endParaRPr lang="en-US" sz="28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NikoshBAN" pitchFamily="2" charset="0"/>
            <a:cs typeface="NikoshBAN" pitchFamily="2" charset="0"/>
          </a:endParaRPr>
        </a:p>
      </dgm:t>
    </dgm:pt>
    <dgm:pt modelId="{9988F9D0-FBD7-4841-87BF-C8FFE0CDE08F}" type="parTrans" cxnId="{E5C6A1A3-B0DA-4379-818D-2D6617D9450F}">
      <dgm:prSet/>
      <dgm:spPr/>
      <dgm:t>
        <a:bodyPr/>
        <a:lstStyle/>
        <a:p>
          <a:endParaRPr lang="en-US"/>
        </a:p>
      </dgm:t>
    </dgm:pt>
    <dgm:pt modelId="{698A8378-D00B-4994-8A33-03B2F19E5D23}" type="sibTrans" cxnId="{E5C6A1A3-B0DA-4379-818D-2D6617D9450F}">
      <dgm:prSet/>
      <dgm:spPr/>
      <dgm:t>
        <a:bodyPr/>
        <a:lstStyle/>
        <a:p>
          <a:endParaRPr lang="en-US"/>
        </a:p>
      </dgm:t>
    </dgm:pt>
    <dgm:pt modelId="{1567681B-A24D-4CC1-89EA-24AADB274173}" type="pres">
      <dgm:prSet presAssocID="{12421A9F-EB42-448E-8DBF-40E7A06876E4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ACD3CB2F-E199-4DBB-A823-36F660FBD79F}" type="pres">
      <dgm:prSet presAssocID="{25E7023A-2095-481D-9E60-498D4FA567A6}" presName="centerShape" presStyleLbl="node0" presStyleIdx="0" presStyleCnt="1"/>
      <dgm:spPr/>
      <dgm:t>
        <a:bodyPr/>
        <a:lstStyle/>
        <a:p>
          <a:endParaRPr lang="en-US"/>
        </a:p>
      </dgm:t>
    </dgm:pt>
    <dgm:pt modelId="{2C3BAB46-15CA-48A0-A2F4-9A92373942DF}" type="pres">
      <dgm:prSet presAssocID="{6236877E-397D-4F2B-892B-674B3BEA6D20}" presName="Name9" presStyleLbl="parChTrans1D2" presStyleIdx="0" presStyleCnt="4"/>
      <dgm:spPr/>
      <dgm:t>
        <a:bodyPr/>
        <a:lstStyle/>
        <a:p>
          <a:endParaRPr lang="en-US"/>
        </a:p>
      </dgm:t>
    </dgm:pt>
    <dgm:pt modelId="{E555065D-4E1C-4267-B25C-907EDA513DFF}" type="pres">
      <dgm:prSet presAssocID="{6236877E-397D-4F2B-892B-674B3BEA6D20}" presName="connTx" presStyleLbl="parChTrans1D2" presStyleIdx="0" presStyleCnt="4"/>
      <dgm:spPr/>
      <dgm:t>
        <a:bodyPr/>
        <a:lstStyle/>
        <a:p>
          <a:endParaRPr lang="en-US"/>
        </a:p>
      </dgm:t>
    </dgm:pt>
    <dgm:pt modelId="{2175B242-E5C5-40CD-8776-E250054A1A6D}" type="pres">
      <dgm:prSet presAssocID="{07898A30-F6B3-446A-BAB9-31B8563AFD30}" presName="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961A0F0-7BD9-481C-8166-3826C168549D}" type="pres">
      <dgm:prSet presAssocID="{BC90AA61-AA02-45C9-9F34-2867875CCB67}" presName="Name9" presStyleLbl="parChTrans1D2" presStyleIdx="1" presStyleCnt="4"/>
      <dgm:spPr/>
      <dgm:t>
        <a:bodyPr/>
        <a:lstStyle/>
        <a:p>
          <a:endParaRPr lang="en-US"/>
        </a:p>
      </dgm:t>
    </dgm:pt>
    <dgm:pt modelId="{7A67DFD4-CE37-467E-9619-3277289B2123}" type="pres">
      <dgm:prSet presAssocID="{BC90AA61-AA02-45C9-9F34-2867875CCB67}" presName="connTx" presStyleLbl="parChTrans1D2" presStyleIdx="1" presStyleCnt="4"/>
      <dgm:spPr/>
      <dgm:t>
        <a:bodyPr/>
        <a:lstStyle/>
        <a:p>
          <a:endParaRPr lang="en-US"/>
        </a:p>
      </dgm:t>
    </dgm:pt>
    <dgm:pt modelId="{93980A3B-751C-4A69-B665-8CC59EE4018F}" type="pres">
      <dgm:prSet presAssocID="{9F5641CB-B712-41B6-994E-0F5958FFB200}" presName="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160CF6F-B2FE-499E-9AEE-D0112CD155E1}" type="pres">
      <dgm:prSet presAssocID="{A47257DE-F928-4544-8CDA-B83B0FB731B2}" presName="Name9" presStyleLbl="parChTrans1D2" presStyleIdx="2" presStyleCnt="4"/>
      <dgm:spPr/>
      <dgm:t>
        <a:bodyPr/>
        <a:lstStyle/>
        <a:p>
          <a:endParaRPr lang="en-US"/>
        </a:p>
      </dgm:t>
    </dgm:pt>
    <dgm:pt modelId="{B58CAC6E-82F4-4973-B6E4-99B3AA94E24B}" type="pres">
      <dgm:prSet presAssocID="{A47257DE-F928-4544-8CDA-B83B0FB731B2}" presName="connTx" presStyleLbl="parChTrans1D2" presStyleIdx="2" presStyleCnt="4"/>
      <dgm:spPr/>
      <dgm:t>
        <a:bodyPr/>
        <a:lstStyle/>
        <a:p>
          <a:endParaRPr lang="en-US"/>
        </a:p>
      </dgm:t>
    </dgm:pt>
    <dgm:pt modelId="{BBEF75AB-6598-46A2-B92F-A358AB120561}" type="pres">
      <dgm:prSet presAssocID="{07DD9975-2E21-4B50-AC3E-C372F464E9E7}" presName="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C1392BC-5981-40EE-A4C3-ED48E1834643}" type="pres">
      <dgm:prSet presAssocID="{9988F9D0-FBD7-4841-87BF-C8FFE0CDE08F}" presName="Name9" presStyleLbl="parChTrans1D2" presStyleIdx="3" presStyleCnt="4"/>
      <dgm:spPr/>
      <dgm:t>
        <a:bodyPr/>
        <a:lstStyle/>
        <a:p>
          <a:endParaRPr lang="en-US"/>
        </a:p>
      </dgm:t>
    </dgm:pt>
    <dgm:pt modelId="{067F87F5-9623-4E1C-81D3-FE5A77849A5A}" type="pres">
      <dgm:prSet presAssocID="{9988F9D0-FBD7-4841-87BF-C8FFE0CDE08F}" presName="connTx" presStyleLbl="parChTrans1D2" presStyleIdx="3" presStyleCnt="4"/>
      <dgm:spPr/>
      <dgm:t>
        <a:bodyPr/>
        <a:lstStyle/>
        <a:p>
          <a:endParaRPr lang="en-US"/>
        </a:p>
      </dgm:t>
    </dgm:pt>
    <dgm:pt modelId="{A39CFCFA-1312-4478-A06A-7BD66CD1CDB0}" type="pres">
      <dgm:prSet presAssocID="{BED8A1FE-3E15-4FC5-91C4-D24F2F5638E3}" presName="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DA8C9E19-29C5-4DEC-9D18-91011165E5FB}" type="presOf" srcId="{A47257DE-F928-4544-8CDA-B83B0FB731B2}" destId="{8160CF6F-B2FE-499E-9AEE-D0112CD155E1}" srcOrd="0" destOrd="0" presId="urn:microsoft.com/office/officeart/2005/8/layout/radial1"/>
    <dgm:cxn modelId="{56F22B4F-9EAA-47D9-B414-2EC14896F94B}" type="presOf" srcId="{6236877E-397D-4F2B-892B-674B3BEA6D20}" destId="{2C3BAB46-15CA-48A0-A2F4-9A92373942DF}" srcOrd="0" destOrd="0" presId="urn:microsoft.com/office/officeart/2005/8/layout/radial1"/>
    <dgm:cxn modelId="{0F0EFC67-5819-4448-82D8-B0909E962C80}" type="presOf" srcId="{9988F9D0-FBD7-4841-87BF-C8FFE0CDE08F}" destId="{3C1392BC-5981-40EE-A4C3-ED48E1834643}" srcOrd="0" destOrd="0" presId="urn:microsoft.com/office/officeart/2005/8/layout/radial1"/>
    <dgm:cxn modelId="{A6E05B8C-70B8-4E53-B049-8286F1B6218B}" type="presOf" srcId="{9988F9D0-FBD7-4841-87BF-C8FFE0CDE08F}" destId="{067F87F5-9623-4E1C-81D3-FE5A77849A5A}" srcOrd="1" destOrd="0" presId="urn:microsoft.com/office/officeart/2005/8/layout/radial1"/>
    <dgm:cxn modelId="{107A6430-0E63-4B25-98ED-4F836CB9352C}" type="presOf" srcId="{25E7023A-2095-481D-9E60-498D4FA567A6}" destId="{ACD3CB2F-E199-4DBB-A823-36F660FBD79F}" srcOrd="0" destOrd="0" presId="urn:microsoft.com/office/officeart/2005/8/layout/radial1"/>
    <dgm:cxn modelId="{FD589BDA-E497-46C5-AFBA-2003A4D5F565}" type="presOf" srcId="{6236877E-397D-4F2B-892B-674B3BEA6D20}" destId="{E555065D-4E1C-4267-B25C-907EDA513DFF}" srcOrd="1" destOrd="0" presId="urn:microsoft.com/office/officeart/2005/8/layout/radial1"/>
    <dgm:cxn modelId="{3849158B-1408-4DE4-B05E-50695A7F11E5}" type="presOf" srcId="{9F5641CB-B712-41B6-994E-0F5958FFB200}" destId="{93980A3B-751C-4A69-B665-8CC59EE4018F}" srcOrd="0" destOrd="0" presId="urn:microsoft.com/office/officeart/2005/8/layout/radial1"/>
    <dgm:cxn modelId="{C75B952B-1D8F-4DBD-8269-5222C165B430}" srcId="{25E7023A-2095-481D-9E60-498D4FA567A6}" destId="{9F5641CB-B712-41B6-994E-0F5958FFB200}" srcOrd="1" destOrd="0" parTransId="{BC90AA61-AA02-45C9-9F34-2867875CCB67}" sibTransId="{2765A9F7-B2A5-46D7-AE31-A6FF42E14CCB}"/>
    <dgm:cxn modelId="{3EBC727A-EB79-496D-A0AA-5F42F462B206}" type="presOf" srcId="{BC90AA61-AA02-45C9-9F34-2867875CCB67}" destId="{9961A0F0-7BD9-481C-8166-3826C168549D}" srcOrd="0" destOrd="0" presId="urn:microsoft.com/office/officeart/2005/8/layout/radial1"/>
    <dgm:cxn modelId="{4D3D5422-BA9D-4947-893B-056ACA7FAD51}" type="presOf" srcId="{07898A30-F6B3-446A-BAB9-31B8563AFD30}" destId="{2175B242-E5C5-40CD-8776-E250054A1A6D}" srcOrd="0" destOrd="0" presId="urn:microsoft.com/office/officeart/2005/8/layout/radial1"/>
    <dgm:cxn modelId="{E5C6A1A3-B0DA-4379-818D-2D6617D9450F}" srcId="{25E7023A-2095-481D-9E60-498D4FA567A6}" destId="{BED8A1FE-3E15-4FC5-91C4-D24F2F5638E3}" srcOrd="3" destOrd="0" parTransId="{9988F9D0-FBD7-4841-87BF-C8FFE0CDE08F}" sibTransId="{698A8378-D00B-4994-8A33-03B2F19E5D23}"/>
    <dgm:cxn modelId="{3069C877-A10A-44D7-AED8-A53EA53A3C38}" srcId="{25E7023A-2095-481D-9E60-498D4FA567A6}" destId="{07DD9975-2E21-4B50-AC3E-C372F464E9E7}" srcOrd="2" destOrd="0" parTransId="{A47257DE-F928-4544-8CDA-B83B0FB731B2}" sibTransId="{A66A68C2-A2EA-46CE-9B55-7336BBA7E7F9}"/>
    <dgm:cxn modelId="{2C7C37C4-EAAE-4D91-8EE2-21797450EB95}" srcId="{12421A9F-EB42-448E-8DBF-40E7A06876E4}" destId="{25E7023A-2095-481D-9E60-498D4FA567A6}" srcOrd="0" destOrd="0" parTransId="{731A8161-C299-4270-B7C5-ECD7A7FCDC96}" sibTransId="{8015C2D7-967F-4A6D-A3E7-289A039289A6}"/>
    <dgm:cxn modelId="{E6162E84-A2AA-4E16-A5A3-1A19D2FACEC7}" type="presOf" srcId="{07DD9975-2E21-4B50-AC3E-C372F464E9E7}" destId="{BBEF75AB-6598-46A2-B92F-A358AB120561}" srcOrd="0" destOrd="0" presId="urn:microsoft.com/office/officeart/2005/8/layout/radial1"/>
    <dgm:cxn modelId="{A0EE1ADF-F01B-4C8F-A658-9C384C1BE478}" type="presOf" srcId="{12421A9F-EB42-448E-8DBF-40E7A06876E4}" destId="{1567681B-A24D-4CC1-89EA-24AADB274173}" srcOrd="0" destOrd="0" presId="urn:microsoft.com/office/officeart/2005/8/layout/radial1"/>
    <dgm:cxn modelId="{4A4EECEF-FC7C-4C25-8A36-E916804178D8}" type="presOf" srcId="{A47257DE-F928-4544-8CDA-B83B0FB731B2}" destId="{B58CAC6E-82F4-4973-B6E4-99B3AA94E24B}" srcOrd="1" destOrd="0" presId="urn:microsoft.com/office/officeart/2005/8/layout/radial1"/>
    <dgm:cxn modelId="{5B61B59F-D717-4731-B6CE-8A0188F441BF}" srcId="{25E7023A-2095-481D-9E60-498D4FA567A6}" destId="{07898A30-F6B3-446A-BAB9-31B8563AFD30}" srcOrd="0" destOrd="0" parTransId="{6236877E-397D-4F2B-892B-674B3BEA6D20}" sibTransId="{9334CD70-7B48-4C2D-A4CD-B978EB245690}"/>
    <dgm:cxn modelId="{303D1791-4B63-4D44-AD1A-FE77AC2FEABD}" type="presOf" srcId="{BC90AA61-AA02-45C9-9F34-2867875CCB67}" destId="{7A67DFD4-CE37-467E-9619-3277289B2123}" srcOrd="1" destOrd="0" presId="urn:microsoft.com/office/officeart/2005/8/layout/radial1"/>
    <dgm:cxn modelId="{66CA7CAF-EF38-432C-A2E5-C8104176A18E}" type="presOf" srcId="{BED8A1FE-3E15-4FC5-91C4-D24F2F5638E3}" destId="{A39CFCFA-1312-4478-A06A-7BD66CD1CDB0}" srcOrd="0" destOrd="0" presId="urn:microsoft.com/office/officeart/2005/8/layout/radial1"/>
    <dgm:cxn modelId="{AD92077D-C014-4AE8-A5AD-A11B150B21DD}" type="presParOf" srcId="{1567681B-A24D-4CC1-89EA-24AADB274173}" destId="{ACD3CB2F-E199-4DBB-A823-36F660FBD79F}" srcOrd="0" destOrd="0" presId="urn:microsoft.com/office/officeart/2005/8/layout/radial1"/>
    <dgm:cxn modelId="{D28F9437-0116-4F87-A1D5-80D4B6349801}" type="presParOf" srcId="{1567681B-A24D-4CC1-89EA-24AADB274173}" destId="{2C3BAB46-15CA-48A0-A2F4-9A92373942DF}" srcOrd="1" destOrd="0" presId="urn:microsoft.com/office/officeart/2005/8/layout/radial1"/>
    <dgm:cxn modelId="{4FA33838-B282-4A65-B2AD-DBC04EA03706}" type="presParOf" srcId="{2C3BAB46-15CA-48A0-A2F4-9A92373942DF}" destId="{E555065D-4E1C-4267-B25C-907EDA513DFF}" srcOrd="0" destOrd="0" presId="urn:microsoft.com/office/officeart/2005/8/layout/radial1"/>
    <dgm:cxn modelId="{34CBD785-B745-4FA5-B0ED-027EC2881BB3}" type="presParOf" srcId="{1567681B-A24D-4CC1-89EA-24AADB274173}" destId="{2175B242-E5C5-40CD-8776-E250054A1A6D}" srcOrd="2" destOrd="0" presId="urn:microsoft.com/office/officeart/2005/8/layout/radial1"/>
    <dgm:cxn modelId="{F924D07B-5147-4FE8-A44A-4D6FFCE76AD5}" type="presParOf" srcId="{1567681B-A24D-4CC1-89EA-24AADB274173}" destId="{9961A0F0-7BD9-481C-8166-3826C168549D}" srcOrd="3" destOrd="0" presId="urn:microsoft.com/office/officeart/2005/8/layout/radial1"/>
    <dgm:cxn modelId="{FA1C3C2D-5D96-4A0A-8439-774135A62C2C}" type="presParOf" srcId="{9961A0F0-7BD9-481C-8166-3826C168549D}" destId="{7A67DFD4-CE37-467E-9619-3277289B2123}" srcOrd="0" destOrd="0" presId="urn:microsoft.com/office/officeart/2005/8/layout/radial1"/>
    <dgm:cxn modelId="{DADBDB76-9929-4CB0-AE9D-69B012BB27AC}" type="presParOf" srcId="{1567681B-A24D-4CC1-89EA-24AADB274173}" destId="{93980A3B-751C-4A69-B665-8CC59EE4018F}" srcOrd="4" destOrd="0" presId="urn:microsoft.com/office/officeart/2005/8/layout/radial1"/>
    <dgm:cxn modelId="{37EE4A99-D234-435F-9C99-F943E0FA4769}" type="presParOf" srcId="{1567681B-A24D-4CC1-89EA-24AADB274173}" destId="{8160CF6F-B2FE-499E-9AEE-D0112CD155E1}" srcOrd="5" destOrd="0" presId="urn:microsoft.com/office/officeart/2005/8/layout/radial1"/>
    <dgm:cxn modelId="{561AAAED-B207-4A59-A404-1FAD039CDD77}" type="presParOf" srcId="{8160CF6F-B2FE-499E-9AEE-D0112CD155E1}" destId="{B58CAC6E-82F4-4973-B6E4-99B3AA94E24B}" srcOrd="0" destOrd="0" presId="urn:microsoft.com/office/officeart/2005/8/layout/radial1"/>
    <dgm:cxn modelId="{6F99A737-F150-4B19-91EF-374DF600AC8E}" type="presParOf" srcId="{1567681B-A24D-4CC1-89EA-24AADB274173}" destId="{BBEF75AB-6598-46A2-B92F-A358AB120561}" srcOrd="6" destOrd="0" presId="urn:microsoft.com/office/officeart/2005/8/layout/radial1"/>
    <dgm:cxn modelId="{C2055F45-E5FE-4D79-AFA4-C023522DFCCC}" type="presParOf" srcId="{1567681B-A24D-4CC1-89EA-24AADB274173}" destId="{3C1392BC-5981-40EE-A4C3-ED48E1834643}" srcOrd="7" destOrd="0" presId="urn:microsoft.com/office/officeart/2005/8/layout/radial1"/>
    <dgm:cxn modelId="{3A8BD1BC-A6E9-4201-A2FC-19954782D4F8}" type="presParOf" srcId="{3C1392BC-5981-40EE-A4C3-ED48E1834643}" destId="{067F87F5-9623-4E1C-81D3-FE5A77849A5A}" srcOrd="0" destOrd="0" presId="urn:microsoft.com/office/officeart/2005/8/layout/radial1"/>
    <dgm:cxn modelId="{5B934208-7585-4949-A61C-B2B686F9CA22}" type="presParOf" srcId="{1567681B-A24D-4CC1-89EA-24AADB274173}" destId="{A39CFCFA-1312-4478-A06A-7BD66CD1CDB0}" srcOrd="8" destOrd="0" presId="urn:microsoft.com/office/officeart/2005/8/layout/radial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CD3CB2F-E199-4DBB-A823-36F660FBD79F}">
      <dsp:nvSpPr>
        <dsp:cNvPr id="0" name=""/>
        <dsp:cNvSpPr/>
      </dsp:nvSpPr>
      <dsp:spPr>
        <a:xfrm>
          <a:off x="3300515" y="2043215"/>
          <a:ext cx="1552369" cy="1552369"/>
        </a:xfrm>
        <a:prstGeom prst="ellipse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4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2400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rPr>
            <a:t>নতুন শিখলাম </a:t>
          </a:r>
          <a:endParaRPr lang="en-US" sz="24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NikoshBAN" pitchFamily="2" charset="0"/>
            <a:cs typeface="NikoshBAN" pitchFamily="2" charset="0"/>
          </a:endParaRPr>
        </a:p>
      </dsp:txBody>
      <dsp:txXfrm>
        <a:off x="3527854" y="2270554"/>
        <a:ext cx="1097691" cy="1097691"/>
      </dsp:txXfrm>
    </dsp:sp>
    <dsp:sp modelId="{2C3BAB46-15CA-48A0-A2F4-9A92373942DF}">
      <dsp:nvSpPr>
        <dsp:cNvPr id="0" name=""/>
        <dsp:cNvSpPr/>
      </dsp:nvSpPr>
      <dsp:spPr>
        <a:xfrm rot="16200000">
          <a:off x="3842375" y="1791754"/>
          <a:ext cx="468649" cy="34271"/>
        </a:xfrm>
        <a:custGeom>
          <a:avLst/>
          <a:gdLst/>
          <a:ahLst/>
          <a:cxnLst/>
          <a:rect l="0" t="0" r="0" b="0"/>
          <a:pathLst>
            <a:path>
              <a:moveTo>
                <a:pt x="0" y="17135"/>
              </a:moveTo>
              <a:lnTo>
                <a:pt x="468649" y="17135"/>
              </a:lnTo>
            </a:path>
          </a:pathLst>
        </a:custGeom>
        <a:noFill/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4064983" y="1797174"/>
        <a:ext cx="23432" cy="23432"/>
      </dsp:txXfrm>
    </dsp:sp>
    <dsp:sp modelId="{2175B242-E5C5-40CD-8776-E250054A1A6D}">
      <dsp:nvSpPr>
        <dsp:cNvPr id="0" name=""/>
        <dsp:cNvSpPr/>
      </dsp:nvSpPr>
      <dsp:spPr>
        <a:xfrm>
          <a:off x="3300515" y="22195"/>
          <a:ext cx="1552369" cy="1552369"/>
        </a:xfrm>
        <a:prstGeom prst="ellipse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5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2800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rPr>
            <a:t>খুদে বার্তা </a:t>
          </a:r>
          <a:r>
            <a:rPr lang="en-US" sz="2800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rPr>
            <a:t>(SMS)</a:t>
          </a:r>
          <a:r>
            <a:rPr lang="bn-BD" sz="2800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rPr>
            <a:t> </a:t>
          </a:r>
          <a:endParaRPr lang="en-US" sz="28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NikoshBAN" pitchFamily="2" charset="0"/>
            <a:cs typeface="NikoshBAN" pitchFamily="2" charset="0"/>
          </a:endParaRPr>
        </a:p>
      </dsp:txBody>
      <dsp:txXfrm>
        <a:off x="3527854" y="249534"/>
        <a:ext cx="1097691" cy="1097691"/>
      </dsp:txXfrm>
    </dsp:sp>
    <dsp:sp modelId="{9961A0F0-7BD9-481C-8166-3826C168549D}">
      <dsp:nvSpPr>
        <dsp:cNvPr id="0" name=""/>
        <dsp:cNvSpPr/>
      </dsp:nvSpPr>
      <dsp:spPr>
        <a:xfrm>
          <a:off x="4852884" y="2802264"/>
          <a:ext cx="468649" cy="34271"/>
        </a:xfrm>
        <a:custGeom>
          <a:avLst/>
          <a:gdLst/>
          <a:ahLst/>
          <a:cxnLst/>
          <a:rect l="0" t="0" r="0" b="0"/>
          <a:pathLst>
            <a:path>
              <a:moveTo>
                <a:pt x="0" y="17135"/>
              </a:moveTo>
              <a:lnTo>
                <a:pt x="468649" y="17135"/>
              </a:lnTo>
            </a:path>
          </a:pathLst>
        </a:custGeom>
        <a:noFill/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5075493" y="2807683"/>
        <a:ext cx="23432" cy="23432"/>
      </dsp:txXfrm>
    </dsp:sp>
    <dsp:sp modelId="{93980A3B-751C-4A69-B665-8CC59EE4018F}">
      <dsp:nvSpPr>
        <dsp:cNvPr id="0" name=""/>
        <dsp:cNvSpPr/>
      </dsp:nvSpPr>
      <dsp:spPr>
        <a:xfrm>
          <a:off x="5321534" y="2043215"/>
          <a:ext cx="1552369" cy="1552369"/>
        </a:xfrm>
        <a:prstGeom prst="ellipse">
          <a:avLst/>
        </a:prstGeom>
        <a:gradFill rotWithShape="0">
          <a:gsLst>
            <a:gs pos="0">
              <a:schemeClr val="accent5">
                <a:hueOff val="-3311292"/>
                <a:satOff val="13270"/>
                <a:lumOff val="2876"/>
                <a:alphaOff val="0"/>
                <a:tint val="50000"/>
                <a:satMod val="300000"/>
              </a:schemeClr>
            </a:gs>
            <a:gs pos="35000">
              <a:schemeClr val="accent5">
                <a:hueOff val="-3311292"/>
                <a:satOff val="13270"/>
                <a:lumOff val="2876"/>
                <a:alphaOff val="0"/>
                <a:tint val="37000"/>
                <a:satMod val="300000"/>
              </a:schemeClr>
            </a:gs>
            <a:gs pos="100000">
              <a:schemeClr val="accent5">
                <a:hueOff val="-3311292"/>
                <a:satOff val="13270"/>
                <a:lumOff val="2876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2800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rPr>
            <a:t>ভিডিও </a:t>
          </a:r>
          <a:r>
            <a:rPr lang="bn-BD" sz="2800" kern="120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rPr>
            <a:t>শেয়রিং সাই</a:t>
          </a:r>
          <a:endParaRPr lang="en-US" sz="28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NikoshBAN" pitchFamily="2" charset="0"/>
            <a:cs typeface="NikoshBAN" pitchFamily="2" charset="0"/>
          </a:endParaRPr>
        </a:p>
      </dsp:txBody>
      <dsp:txXfrm>
        <a:off x="5548873" y="2270554"/>
        <a:ext cx="1097691" cy="1097691"/>
      </dsp:txXfrm>
    </dsp:sp>
    <dsp:sp modelId="{8160CF6F-B2FE-499E-9AEE-D0112CD155E1}">
      <dsp:nvSpPr>
        <dsp:cNvPr id="0" name=""/>
        <dsp:cNvSpPr/>
      </dsp:nvSpPr>
      <dsp:spPr>
        <a:xfrm rot="5400000">
          <a:off x="3842375" y="3812774"/>
          <a:ext cx="468649" cy="34271"/>
        </a:xfrm>
        <a:custGeom>
          <a:avLst/>
          <a:gdLst/>
          <a:ahLst/>
          <a:cxnLst/>
          <a:rect l="0" t="0" r="0" b="0"/>
          <a:pathLst>
            <a:path>
              <a:moveTo>
                <a:pt x="0" y="17135"/>
              </a:moveTo>
              <a:lnTo>
                <a:pt x="468649" y="17135"/>
              </a:lnTo>
            </a:path>
          </a:pathLst>
        </a:custGeom>
        <a:noFill/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4064983" y="3818193"/>
        <a:ext cx="23432" cy="23432"/>
      </dsp:txXfrm>
    </dsp:sp>
    <dsp:sp modelId="{BBEF75AB-6598-46A2-B92F-A358AB120561}">
      <dsp:nvSpPr>
        <dsp:cNvPr id="0" name=""/>
        <dsp:cNvSpPr/>
      </dsp:nvSpPr>
      <dsp:spPr>
        <a:xfrm>
          <a:off x="3300515" y="4064234"/>
          <a:ext cx="1552369" cy="1552369"/>
        </a:xfrm>
        <a:prstGeom prst="ellipse">
          <a:avLst/>
        </a:prstGeom>
        <a:gradFill rotWithShape="0">
          <a:gsLst>
            <a:gs pos="0">
              <a:schemeClr val="accent5">
                <a:hueOff val="-6622584"/>
                <a:satOff val="26541"/>
                <a:lumOff val="5752"/>
                <a:alphaOff val="0"/>
                <a:tint val="50000"/>
                <a:satMod val="300000"/>
              </a:schemeClr>
            </a:gs>
            <a:gs pos="35000">
              <a:schemeClr val="accent5">
                <a:hueOff val="-6622584"/>
                <a:satOff val="26541"/>
                <a:lumOff val="5752"/>
                <a:alphaOff val="0"/>
                <a:tint val="37000"/>
                <a:satMod val="300000"/>
              </a:schemeClr>
            </a:gs>
            <a:gs pos="100000">
              <a:schemeClr val="accent5">
                <a:hueOff val="-6622584"/>
                <a:satOff val="26541"/>
                <a:lumOff val="5752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2800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rPr>
            <a:t>ইউটিউব </a:t>
          </a:r>
          <a:endParaRPr lang="en-US" sz="28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NikoshBAN" pitchFamily="2" charset="0"/>
            <a:cs typeface="NikoshBAN" pitchFamily="2" charset="0"/>
          </a:endParaRPr>
        </a:p>
      </dsp:txBody>
      <dsp:txXfrm>
        <a:off x="3527854" y="4291573"/>
        <a:ext cx="1097691" cy="1097691"/>
      </dsp:txXfrm>
    </dsp:sp>
    <dsp:sp modelId="{3C1392BC-5981-40EE-A4C3-ED48E1834643}">
      <dsp:nvSpPr>
        <dsp:cNvPr id="0" name=""/>
        <dsp:cNvSpPr/>
      </dsp:nvSpPr>
      <dsp:spPr>
        <a:xfrm rot="10800000">
          <a:off x="2831865" y="2802264"/>
          <a:ext cx="468649" cy="34271"/>
        </a:xfrm>
        <a:custGeom>
          <a:avLst/>
          <a:gdLst/>
          <a:ahLst/>
          <a:cxnLst/>
          <a:rect l="0" t="0" r="0" b="0"/>
          <a:pathLst>
            <a:path>
              <a:moveTo>
                <a:pt x="0" y="17135"/>
              </a:moveTo>
              <a:lnTo>
                <a:pt x="468649" y="17135"/>
              </a:lnTo>
            </a:path>
          </a:pathLst>
        </a:custGeom>
        <a:noFill/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 rot="10800000">
        <a:off x="3054474" y="2807683"/>
        <a:ext cx="23432" cy="23432"/>
      </dsp:txXfrm>
    </dsp:sp>
    <dsp:sp modelId="{A39CFCFA-1312-4478-A06A-7BD66CD1CDB0}">
      <dsp:nvSpPr>
        <dsp:cNvPr id="0" name=""/>
        <dsp:cNvSpPr/>
      </dsp:nvSpPr>
      <dsp:spPr>
        <a:xfrm>
          <a:off x="1279495" y="2043215"/>
          <a:ext cx="1552369" cy="1552369"/>
        </a:xfrm>
        <a:prstGeom prst="ellipse">
          <a:avLst/>
        </a:prstGeom>
        <a:gradFill rotWithShape="0">
          <a:gsLst>
            <a:gs pos="0">
              <a:schemeClr val="accent5">
                <a:hueOff val="-9933876"/>
                <a:satOff val="39811"/>
                <a:lumOff val="8628"/>
                <a:alphaOff val="0"/>
                <a:tint val="50000"/>
                <a:satMod val="300000"/>
              </a:schemeClr>
            </a:gs>
            <a:gs pos="35000">
              <a:schemeClr val="accent5">
                <a:hueOff val="-9933876"/>
                <a:satOff val="39811"/>
                <a:lumOff val="8628"/>
                <a:alphaOff val="0"/>
                <a:tint val="37000"/>
                <a:satMod val="300000"/>
              </a:schemeClr>
            </a:gs>
            <a:gs pos="100000">
              <a:schemeClr val="accent5">
                <a:hueOff val="-9933876"/>
                <a:satOff val="39811"/>
                <a:lumOff val="8628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2800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rPr>
            <a:t>ই-কার্ড </a:t>
          </a:r>
          <a:endParaRPr lang="en-US" sz="28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NikoshBAN" pitchFamily="2" charset="0"/>
            <a:cs typeface="NikoshBAN" pitchFamily="2" charset="0"/>
          </a:endParaRPr>
        </a:p>
      </dsp:txBody>
      <dsp:txXfrm>
        <a:off x="1506834" y="2270554"/>
        <a:ext cx="1097691" cy="109769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1">
  <dgm:title val=""/>
  <dgm:desc val=""/>
  <dgm:catLst>
    <dgm:cat type="relationship" pri="22000"/>
    <dgm:cat type="cycle" pri="1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4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5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op="equ"/>
      <dgm:constr type="sp" refType="w" refFor="ch" refForName="node" fact="0.3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connTx" val="55"/>
      <dgm:constr type="primFontSz" for="des" forName="connTx" refType="primFontSz" refFor="ch" refForName="centerShape" op="lte" fact="0.8"/>
    </dgm:constrLst>
    <dgm:ruleLst/>
    <dgm:forEach name="Name6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</dgm:constrLst>
        <dgm:ruleLst>
          <dgm:rule type="primFontSz" val="5" fact="NaN" max="NaN"/>
        </dgm:ruleLst>
      </dgm:layoutNode>
      <dgm:forEach name="Name7" axis="ch">
        <dgm:forEach name="Name8" axis="self" ptType="parTrans">
          <dgm:layoutNode name="Name9">
            <dgm:alg type="conn">
              <dgm:param type="dim" val="1D"/>
              <dgm:param type="begPts" val="auto"/>
              <dgm:param type="endPts" val="auto"/>
              <dgm:param type="begSty" val="noArr"/>
              <dgm:param type="endSty" val="no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connDist"/>
              <dgm:constr type="userA" for="ch" refType="connDist"/>
              <dgm:constr type="w" val="1"/>
              <dgm:constr type="h" val="5"/>
              <dgm:constr type="begPad"/>
              <dgm:constr type="endPad"/>
            </dgm:constrLst>
            <dgm:ruleLst/>
            <dgm:layoutNode name="connTx">
              <dgm:alg type="tx">
                <dgm:param type="autoTxRot" val="grav"/>
              </dgm:alg>
              <dgm:shape xmlns:r="http://schemas.openxmlformats.org/officeDocument/2006/relationships" type="rect" r:blip="" hideGeom="1">
                <dgm:adjLst/>
              </dgm:shape>
              <dgm:presOf axis="self"/>
              <dgm:constrLst>
                <dgm:constr type="userA"/>
                <dgm:constr type="w" refType="userA" fact="0.05"/>
                <dgm:constr type="h" refType="userA" fact="0.05"/>
                <dgm:constr type="lMarg" val="1"/>
                <dgm:constr type="rMarg" val="1"/>
                <dgm:constr type="tMarg"/>
                <dgm:constr type="bMarg"/>
              </dgm:constrLst>
              <dgm:ruleLst>
                <dgm:rule type="w" val="NaN" fact="0.8" max="NaN"/>
                <dgm:rule type="h" val="NaN" fact="1" max="NaN"/>
                <dgm:rule type="primFontSz" val="5" fact="NaN" max="NaN"/>
              </dgm:ruleLst>
            </dgm:layoutNode>
          </dgm:layoutNode>
        </dgm:forEach>
        <dgm:forEach name="Name10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72DFD99-904D-431C-B386-782DE3865C26}" type="datetimeFigureOut">
              <a:rPr lang="en-US" smtClean="0"/>
              <a:t>3/27/2020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8236414-0355-457F-8568-7CF16010C9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626973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236414-0355-457F-8568-7CF16010C906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637750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n-BD" dirty="0" smtClean="0"/>
              <a:t>বর্তমানে</a:t>
            </a:r>
            <a:r>
              <a:rPr lang="bn-BD" baseline="0" dirty="0" smtClean="0"/>
              <a:t> মানুষ সামাজিক যোগাযোগের জন্য এগুলো বেশি ব্যবহার করে।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236414-0355-457F-8568-7CF16010C906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702382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n-BD" dirty="0" smtClean="0"/>
              <a:t>কাজ শেষে</a:t>
            </a:r>
            <a:r>
              <a:rPr lang="bn-BD" baseline="0" dirty="0" smtClean="0"/>
              <a:t> কয়েকজনের উপস্থাপন শিক্ষক শুনবেন।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236414-0355-457F-8568-7CF16010C906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758136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n-BD" dirty="0" smtClean="0"/>
              <a:t>পাঠ্য</a:t>
            </a:r>
            <a:r>
              <a:rPr lang="bn-BD" baseline="0" dirty="0" smtClean="0"/>
              <a:t>পস্তুকের ১৩ নং পেজে এই কাজ দেওয়া আছে তাই এই কাজ টি দেওয়া হল শিক্ষক চাইলে অন্য কাজ দিতে পারেন। 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236414-0355-457F-8568-7CF16010C906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431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n-BD" dirty="0" smtClean="0"/>
              <a:t>শিক্ষার্থীরা </a:t>
            </a:r>
            <a:r>
              <a:rPr lang="bn-BD" baseline="0" dirty="0" smtClean="0"/>
              <a:t> উত্তর করার পর উত্তর যাচাইয়ের জন্য সম্ভাব্য সমাধানটি প্রদর্শন করতে হবে। সম্ভাব্য সমাধান আগে দেখানো যাবে না। প্রয়োজনে মোবাইলের মাধ্যমে এস এম এস পাঠনো এর ব্যবহারিক  দেখাতে হবে।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236414-0355-457F-8568-7CF16010C906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332357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n-BD" dirty="0" smtClean="0"/>
              <a:t>তোমরা</a:t>
            </a:r>
            <a:r>
              <a:rPr lang="bn-BD" baseline="0" dirty="0" smtClean="0"/>
              <a:t> এই পাঠ থেকে নতুন কি কি শিখলে ? তারপর স্লাইডটি দেখাতে হবে।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236414-0355-457F-8568-7CF16010C906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303535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n-BD" dirty="0" smtClean="0"/>
              <a:t>উত্তর গুলোর উপর মাউস ক্লিক করলে</a:t>
            </a:r>
            <a:r>
              <a:rPr lang="bn-BD" baseline="0" dirty="0" smtClean="0"/>
              <a:t> সঠিক ও ভূল উত্তর পাওয়া যাবে।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236414-0355-457F-8568-7CF16010C906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366489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56E946-88AC-4F13-81D0-91585390C313}" type="datetimeFigureOut">
              <a:rPr lang="en-US" smtClean="0"/>
              <a:t>3/27/2020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86681A-C40F-4FD6-9C9B-4E9BB11E6E4A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76200">
            <a:solidFill>
              <a:srgbClr val="0000CC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73416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56E946-88AC-4F13-81D0-91585390C313}" type="datetimeFigureOut">
              <a:rPr lang="en-US" smtClean="0"/>
              <a:t>3/27/2020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86681A-C40F-4FD6-9C9B-4E9BB11E6E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23368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56E946-88AC-4F13-81D0-91585390C313}" type="datetimeFigureOut">
              <a:rPr lang="en-US" smtClean="0"/>
              <a:t>3/27/2020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86681A-C40F-4FD6-9C9B-4E9BB11E6E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94688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5FB1A2F-59D8-4E16-BFC4-9E627108B0D8}" type="datetimeFigureOut">
              <a:rPr lang="en-US" smtClean="0">
                <a:solidFill>
                  <a:prstClr val="black"/>
                </a:solidFill>
              </a:rPr>
              <a:pPr/>
              <a:t>3/27/2020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6D2799B-5756-4733-955C-14DC57409F38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18837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5FB1A2F-59D8-4E16-BFC4-9E627108B0D8}" type="datetimeFigureOut">
              <a:rPr lang="en-US" smtClean="0">
                <a:solidFill>
                  <a:prstClr val="black"/>
                </a:solidFill>
              </a:rPr>
              <a:pPr/>
              <a:t>3/27/2020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6D2799B-5756-4733-955C-14DC57409F38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3493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5FB1A2F-59D8-4E16-BFC4-9E627108B0D8}" type="datetimeFigureOut">
              <a:rPr lang="en-US" smtClean="0">
                <a:solidFill>
                  <a:prstClr val="black"/>
                </a:solidFill>
              </a:rPr>
              <a:pPr/>
              <a:t>3/27/2020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6D2799B-5756-4733-955C-14DC57409F38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95961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5FB1A2F-59D8-4E16-BFC4-9E627108B0D8}" type="datetimeFigureOut">
              <a:rPr lang="en-US" smtClean="0">
                <a:solidFill>
                  <a:prstClr val="black"/>
                </a:solidFill>
              </a:rPr>
              <a:pPr/>
              <a:t>3/27/2020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6D2799B-5756-4733-955C-14DC57409F38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45340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5FB1A2F-59D8-4E16-BFC4-9E627108B0D8}" type="datetimeFigureOut">
              <a:rPr lang="en-US" smtClean="0">
                <a:solidFill>
                  <a:prstClr val="black"/>
                </a:solidFill>
              </a:rPr>
              <a:pPr/>
              <a:t>3/27/2020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6D2799B-5756-4733-955C-14DC57409F38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21971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5FB1A2F-59D8-4E16-BFC4-9E627108B0D8}" type="datetimeFigureOut">
              <a:rPr lang="en-US" smtClean="0">
                <a:solidFill>
                  <a:prstClr val="black"/>
                </a:solidFill>
              </a:rPr>
              <a:pPr/>
              <a:t>3/27/2020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6D2799B-5756-4733-955C-14DC57409F38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10706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5FB1A2F-59D8-4E16-BFC4-9E627108B0D8}" type="datetimeFigureOut">
              <a:rPr lang="en-US" smtClean="0">
                <a:solidFill>
                  <a:prstClr val="black"/>
                </a:solidFill>
              </a:rPr>
              <a:pPr/>
              <a:t>3/27/2020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6D2799B-5756-4733-955C-14DC57409F38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07163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5FB1A2F-59D8-4E16-BFC4-9E627108B0D8}" type="datetimeFigureOut">
              <a:rPr lang="en-US" smtClean="0">
                <a:solidFill>
                  <a:prstClr val="black"/>
                </a:solidFill>
              </a:rPr>
              <a:pPr/>
              <a:t>3/27/2020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6D2799B-5756-4733-955C-14DC57409F38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98923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56E946-88AC-4F13-81D0-91585390C313}" type="datetimeFigureOut">
              <a:rPr lang="en-US" smtClean="0"/>
              <a:t>3/27/2020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86681A-C40F-4FD6-9C9B-4E9BB11E6E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29934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5FB1A2F-59D8-4E16-BFC4-9E627108B0D8}" type="datetimeFigureOut">
              <a:rPr lang="en-US" smtClean="0">
                <a:solidFill>
                  <a:prstClr val="black"/>
                </a:solidFill>
              </a:rPr>
              <a:pPr/>
              <a:t>3/27/2020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6D2799B-5756-4733-955C-14DC57409F38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98628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5FB1A2F-59D8-4E16-BFC4-9E627108B0D8}" type="datetimeFigureOut">
              <a:rPr lang="en-US" smtClean="0">
                <a:solidFill>
                  <a:prstClr val="black"/>
                </a:solidFill>
              </a:rPr>
              <a:pPr/>
              <a:t>3/27/2020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6D2799B-5756-4733-955C-14DC57409F38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07990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5FB1A2F-59D8-4E16-BFC4-9E627108B0D8}" type="datetimeFigureOut">
              <a:rPr lang="en-US" smtClean="0">
                <a:solidFill>
                  <a:prstClr val="black"/>
                </a:solidFill>
              </a:rPr>
              <a:pPr/>
              <a:t>3/27/2020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6D2799B-5756-4733-955C-14DC57409F38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17400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56E946-88AC-4F13-81D0-91585390C313}" type="datetimeFigureOut">
              <a:rPr lang="en-US" smtClean="0"/>
              <a:t>3/27/2020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86681A-C40F-4FD6-9C9B-4E9BB11E6E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8191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56E946-88AC-4F13-81D0-91585390C313}" type="datetimeFigureOut">
              <a:rPr lang="en-US" smtClean="0"/>
              <a:t>3/27/2020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86681A-C40F-4FD6-9C9B-4E9BB11E6E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85987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56E946-88AC-4F13-81D0-91585390C313}" type="datetimeFigureOut">
              <a:rPr lang="en-US" smtClean="0"/>
              <a:t>3/27/2020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86681A-C40F-4FD6-9C9B-4E9BB11E6E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34048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56E946-88AC-4F13-81D0-91585390C313}" type="datetimeFigureOut">
              <a:rPr lang="en-US" smtClean="0"/>
              <a:t>3/27/2020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86681A-C40F-4FD6-9C9B-4E9BB11E6E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56298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56E946-88AC-4F13-81D0-91585390C313}" type="datetimeFigureOut">
              <a:rPr lang="en-US" smtClean="0"/>
              <a:t>3/27/2020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86681A-C40F-4FD6-9C9B-4E9BB11E6E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14104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56E946-88AC-4F13-81D0-91585390C313}" type="datetimeFigureOut">
              <a:rPr lang="en-US" smtClean="0"/>
              <a:t>3/27/2020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86681A-C40F-4FD6-9C9B-4E9BB11E6E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52405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56E946-88AC-4F13-81D0-91585390C313}" type="datetimeFigureOut">
              <a:rPr lang="en-US" smtClean="0"/>
              <a:t>3/27/2020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86681A-C40F-4FD6-9C9B-4E9BB11E6E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10031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F56E946-88AC-4F13-81D0-91585390C313}" type="datetimeFigureOut">
              <a:rPr lang="en-US" smtClean="0"/>
              <a:t>3/27/2020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86681A-C40F-4FD6-9C9B-4E9BB11E6E4A}" type="slidenum">
              <a:rPr lang="en-US" smtClean="0"/>
              <a:t>‹#›</a:t>
            </a:fld>
            <a:endParaRPr lang="en-US"/>
          </a:p>
        </p:txBody>
      </p:sp>
      <p:pic>
        <p:nvPicPr>
          <p:cNvPr id="2050" name="Picture 2"/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2863" y="-42863"/>
            <a:ext cx="9229726" cy="69437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265134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7.png"/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2378916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JPG"/><Relationship Id="rId5" Type="http://schemas.openxmlformats.org/officeDocument/2006/relationships/image" Target="../media/image22.JPG"/><Relationship Id="rId4" Type="http://schemas.openxmlformats.org/officeDocument/2006/relationships/image" Target="../media/image21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jpg"/><Relationship Id="rId5" Type="http://schemas.openxmlformats.org/officeDocument/2006/relationships/image" Target="../media/image11.jpg"/><Relationship Id="rId4" Type="http://schemas.openxmlformats.org/officeDocument/2006/relationships/image" Target="../media/image10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gif"/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8.JPG"/><Relationship Id="rId4" Type="http://schemas.openxmlformats.org/officeDocument/2006/relationships/image" Target="../media/image17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2286000" y="533400"/>
            <a:ext cx="4343400" cy="1295400"/>
          </a:xfrm>
          <a:prstGeom prst="roundRect">
            <a:avLst/>
          </a:prstGeom>
          <a:noFill/>
          <a:ln>
            <a:noFill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800" dirty="0" err="1">
                <a:ln w="0"/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স্বাগতম</a:t>
            </a:r>
            <a:endParaRPr lang="en-GB" sz="8800" dirty="0">
              <a:ln w="0"/>
              <a:solidFill>
                <a:srgbClr val="00B05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5000" y="1752600"/>
            <a:ext cx="5161353" cy="392874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2533767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1174173" y="2918752"/>
            <a:ext cx="3429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প্রয়োজনে ছবিগুলো ডাউনলোড করা যায় 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33400" y="6104543"/>
            <a:ext cx="42221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ছবি /ভিডিও অন্যান্য বন্ধু-বান্ধব্দের মাঝে শেয়ার করা যায়। 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495704" y="5724241"/>
            <a:ext cx="3429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ভিডিও শেয়ারিং এর জন্য ইউটিউব একটি জন প্রিয় ওয়েব সাইট । </a:t>
            </a:r>
            <a:endParaRPr lang="en-U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818345" y="2955759"/>
            <a:ext cx="3429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প্রইয়োজনে ভিডিও ডাউনলোড করা যায় </a:t>
            </a:r>
            <a:endParaRPr lang="en-U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14" name="Group 13"/>
          <p:cNvGrpSpPr/>
          <p:nvPr/>
        </p:nvGrpSpPr>
        <p:grpSpPr>
          <a:xfrm>
            <a:off x="252629" y="387881"/>
            <a:ext cx="3582865" cy="2893276"/>
            <a:chOff x="252629" y="588818"/>
            <a:chExt cx="3582865" cy="2893276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33400" y="588818"/>
              <a:ext cx="3302094" cy="2101333"/>
            </a:xfrm>
            <a:prstGeom prst="rect">
              <a:avLst/>
            </a:prstGeom>
          </p:spPr>
        </p:pic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52629" y="2486732"/>
              <a:ext cx="866341" cy="995362"/>
            </a:xfrm>
            <a:prstGeom prst="rect">
              <a:avLst/>
            </a:prstGeom>
          </p:spPr>
        </p:pic>
      </p:grpSp>
      <p:grpSp>
        <p:nvGrpSpPr>
          <p:cNvPr id="15" name="Group 14"/>
          <p:cNvGrpSpPr/>
          <p:nvPr/>
        </p:nvGrpSpPr>
        <p:grpSpPr>
          <a:xfrm>
            <a:off x="4350327" y="652000"/>
            <a:ext cx="4593214" cy="2648450"/>
            <a:chOff x="4350327" y="762000"/>
            <a:chExt cx="4593214" cy="2538450"/>
          </a:xfrm>
        </p:grpSpPr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350327" y="762000"/>
              <a:ext cx="3897018" cy="1948933"/>
            </a:xfrm>
            <a:prstGeom prst="rect">
              <a:avLst/>
            </a:prstGeom>
            <a:ln w="228600" cap="sq" cmpd="thickThin">
              <a:solidFill>
                <a:srgbClr val="000000"/>
              </a:solidFill>
              <a:prstDash val="solid"/>
              <a:miter lim="800000"/>
            </a:ln>
            <a:effectLst>
              <a:innerShdw blurRad="76200">
                <a:srgbClr val="000000"/>
              </a:innerShdw>
            </a:effectLst>
          </p:spPr>
        </p:pic>
        <p:pic>
          <p:nvPicPr>
            <p:cNvPr id="13" name="Picture 12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077200" y="2305088"/>
              <a:ext cx="866341" cy="995362"/>
            </a:xfrm>
            <a:prstGeom prst="rect">
              <a:avLst/>
            </a:prstGeom>
          </p:spPr>
        </p:pic>
      </p:grpSp>
      <p:pic>
        <p:nvPicPr>
          <p:cNvPr id="16" name="Picture 1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199" y="3352758"/>
            <a:ext cx="3764974" cy="2725426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9402" y="3300450"/>
            <a:ext cx="3917398" cy="24237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89324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/>
      <p:bldP spid="10" grpId="0"/>
      <p:bldP spid="11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762000" y="3352800"/>
            <a:ext cx="7772400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BD" sz="4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/>
                <a:cs typeface="NikoshBAN"/>
              </a:rPr>
              <a:t>তোমাদের ক্লাসের কোন একটি অনুষ্ঠানের জন্যে </a:t>
            </a:r>
            <a:r>
              <a:rPr lang="bn-BD" sz="4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/>
                <a:cs typeface="NikoshBAN"/>
              </a:rPr>
              <a:t>এসএমএস </a:t>
            </a:r>
            <a:r>
              <a:rPr lang="bn-BD" sz="4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/>
                <a:cs typeface="NikoshBAN"/>
              </a:rPr>
              <a:t>ব্যবহার করে অথিতিদের আমন্ত্রণ জানাও। </a:t>
            </a:r>
            <a:endParaRPr lang="en-US" sz="4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Calibri"/>
              <a:cs typeface="Vrinda"/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304800" y="586837"/>
            <a:ext cx="8534400" cy="2232563"/>
            <a:chOff x="304800" y="358237"/>
            <a:chExt cx="8534400" cy="2232563"/>
          </a:xfrm>
        </p:grpSpPr>
        <p:cxnSp>
          <p:nvCxnSpPr>
            <p:cNvPr id="5" name="Straight Connector 4"/>
            <p:cNvCxnSpPr/>
            <p:nvPr/>
          </p:nvCxnSpPr>
          <p:spPr>
            <a:xfrm>
              <a:off x="304800" y="1981200"/>
              <a:ext cx="8534400" cy="0"/>
            </a:xfrm>
            <a:prstGeom prst="line">
              <a:avLst/>
            </a:prstGeom>
            <a:noFill/>
            <a:ln w="25400" cap="flat" cmpd="sng" algn="ctr">
              <a:solidFill>
                <a:srgbClr val="70AD47">
                  <a:lumMod val="75000"/>
                </a:srgbClr>
              </a:solidFill>
              <a:prstDash val="solid"/>
            </a:ln>
            <a:effectLst/>
          </p:spPr>
        </p:cxnSp>
        <p:grpSp>
          <p:nvGrpSpPr>
            <p:cNvPr id="6" name="Group 5"/>
            <p:cNvGrpSpPr/>
            <p:nvPr/>
          </p:nvGrpSpPr>
          <p:grpSpPr>
            <a:xfrm>
              <a:off x="1676400" y="358237"/>
              <a:ext cx="5998263" cy="2232563"/>
              <a:chOff x="2376711" y="76200"/>
              <a:chExt cx="6699319" cy="2625437"/>
            </a:xfrm>
          </p:grpSpPr>
          <p:sp>
            <p:nvSpPr>
              <p:cNvPr id="7" name="TextBox 6"/>
              <p:cNvSpPr txBox="1"/>
              <p:nvPr/>
            </p:nvSpPr>
            <p:spPr>
              <a:xfrm>
                <a:off x="5780951" y="730233"/>
                <a:ext cx="3295079" cy="904843"/>
              </a:xfrm>
              <a:prstGeom prst="rect">
                <a:avLst/>
              </a:prstGeom>
              <a:solidFill>
                <a:srgbClr val="00B050"/>
              </a:solidFill>
            </p:spPr>
            <p:txBody>
              <a:bodyPr wrap="square" rtlCol="0">
                <a:spAutoFit/>
                <a:scene3d>
                  <a:camera prst="orthographicFront"/>
                  <a:lightRig rig="soft" dir="tl">
                    <a:rot lat="0" lon="0" rev="0"/>
                  </a:lightRig>
                </a:scene3d>
                <a:sp3d contourW="25400" prstMaterial="matte">
                  <a:bevelT w="25400" h="55880" prst="artDeco"/>
                  <a:contourClr>
                    <a:schemeClr val="accent2">
                      <a:tint val="20000"/>
                    </a:schemeClr>
                  </a:contourClr>
                </a:sp3d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bn-BD" sz="4000" b="1" i="0" u="none" strike="noStrike" kern="1100" cap="all" spc="0" normalizeH="0" baseline="0" noProof="0" dirty="0" smtClean="0">
                    <a:ln w="9000" cmpd="sng">
                      <a:solidFill>
                        <a:srgbClr val="FFC000">
                          <a:shade val="50000"/>
                          <a:satMod val="120000"/>
                        </a:srgbClr>
                      </a:solidFill>
                      <a:prstDash val="solid"/>
                    </a:ln>
                    <a:gradFill>
                      <a:gsLst>
                        <a:gs pos="0">
                          <a:srgbClr val="FFC000">
                            <a:shade val="20000"/>
                            <a:satMod val="245000"/>
                          </a:srgbClr>
                        </a:gs>
                        <a:gs pos="43000">
                          <a:srgbClr val="FFC000">
                            <a:satMod val="255000"/>
                          </a:srgbClr>
                        </a:gs>
                        <a:gs pos="48000">
                          <a:srgbClr val="FFC000">
                            <a:shade val="85000"/>
                            <a:satMod val="255000"/>
                          </a:srgbClr>
                        </a:gs>
                        <a:gs pos="100000">
                          <a:srgbClr val="FFC000">
                            <a:shade val="20000"/>
                            <a:satMod val="245000"/>
                          </a:srgbClr>
                        </a:gs>
                      </a:gsLst>
                      <a:lin ang="5400000"/>
                    </a:gradFill>
                    <a:effectLst>
                      <a:reflection blurRad="12700" stA="28000" endPos="45000" dist="1000" dir="5400000" sy="-100000" algn="bl" rotWithShape="0"/>
                    </a:effectLst>
                    <a:uLnTx/>
                    <a:uFillTx/>
                    <a:latin typeface="SolaimanLipi" pitchFamily="65" charset="0"/>
                    <a:ea typeface="NikoshBAN" pitchFamily="2" charset="0"/>
                    <a:cs typeface="SolaimanLipi" pitchFamily="65" charset="0"/>
                    <a:sym typeface="Wingdings"/>
                  </a:rPr>
                  <a:t></a:t>
                </a:r>
                <a:r>
                  <a:rPr kumimoji="0" lang="bn-BD" sz="4400" b="1" i="0" u="none" strike="noStrike" kern="0" cap="none" spc="0" normalizeH="0" baseline="0" noProof="0" dirty="0" smtClean="0">
                    <a:ln w="1905"/>
                    <a:solidFill>
                      <a:srgbClr val="FF0000"/>
                    </a:solidFill>
                    <a:effectLst>
                      <a:innerShdw blurRad="69850" dist="43180" dir="5400000">
                        <a:srgbClr val="000000">
                          <a:alpha val="65000"/>
                        </a:srgbClr>
                      </a:innerShdw>
                    </a:effectLst>
                    <a:uLnTx/>
                    <a:uFillTx/>
                    <a:latin typeface="NikoshBAN" pitchFamily="2" charset="0"/>
                    <a:cs typeface="NikoshBAN" pitchFamily="2" charset="0"/>
                  </a:rPr>
                  <a:t>দল</a:t>
                </a:r>
                <a:r>
                  <a:rPr lang="en-US" sz="4400" kern="0" dirty="0" err="1" smtClean="0">
                    <a:ln w="1905"/>
                    <a:solidFill>
                      <a:srgbClr val="FF0000"/>
                    </a:solidFill>
                    <a:latin typeface="NikoshBAN" pitchFamily="2" charset="0"/>
                    <a:cs typeface="NikoshBAN" pitchFamily="2" charset="0"/>
                  </a:rPr>
                  <a:t>গত</a:t>
                </a:r>
                <a:r>
                  <a:rPr lang="en-US" sz="4400" kern="0" dirty="0" smtClean="0">
                    <a:ln w="1905"/>
                    <a:solidFill>
                      <a:srgbClr val="FF0000"/>
                    </a:solidFill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kumimoji="0" lang="bn-BD" sz="4400" b="1" i="0" u="none" strike="noStrike" kern="0" cap="none" spc="0" normalizeH="0" baseline="0" noProof="0" dirty="0" smtClean="0">
                    <a:ln w="1905"/>
                    <a:solidFill>
                      <a:srgbClr val="FF0000"/>
                    </a:solidFill>
                    <a:effectLst>
                      <a:innerShdw blurRad="69850" dist="43180" dir="5400000">
                        <a:srgbClr val="000000">
                          <a:alpha val="65000"/>
                        </a:srgbClr>
                      </a:innerShdw>
                    </a:effectLst>
                    <a:uLnTx/>
                    <a:uFillTx/>
                    <a:latin typeface="NikoshBAN" pitchFamily="2" charset="0"/>
                    <a:cs typeface="NikoshBAN" pitchFamily="2" charset="0"/>
                  </a:rPr>
                  <a:t>কাজ</a:t>
                </a:r>
                <a:r>
                  <a:rPr kumimoji="0" lang="en-US" sz="4400" b="1" i="0" u="none" strike="noStrike" kern="0" cap="none" spc="0" normalizeH="0" baseline="0" noProof="0" dirty="0" smtClean="0">
                    <a:ln w="1905"/>
                    <a:solidFill>
                      <a:srgbClr val="FF0000"/>
                    </a:solidFill>
                    <a:effectLst>
                      <a:innerShdw blurRad="69850" dist="43180" dir="5400000">
                        <a:srgbClr val="000000">
                          <a:alpha val="65000"/>
                        </a:srgbClr>
                      </a:innerShdw>
                    </a:effectLst>
                    <a:uLnTx/>
                    <a:uFillTx/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kumimoji="0" lang="bn-BD" sz="4400" b="1" i="0" u="none" strike="noStrike" kern="0" cap="none" spc="0" normalizeH="0" baseline="0" noProof="0" dirty="0" smtClean="0">
                    <a:ln w="1905"/>
                    <a:solidFill>
                      <a:srgbClr val="FF0000"/>
                    </a:solidFill>
                    <a:effectLst>
                      <a:innerShdw blurRad="69850" dist="43180" dir="5400000">
                        <a:srgbClr val="000000">
                          <a:alpha val="65000"/>
                        </a:srgbClr>
                      </a:innerShdw>
                    </a:effectLst>
                    <a:uLnTx/>
                    <a:uFillTx/>
                    <a:latin typeface="NikoshBAN" pitchFamily="2" charset="0"/>
                    <a:cs typeface="NikoshBAN" pitchFamily="2" charset="0"/>
                  </a:rPr>
                  <a:t> </a:t>
                </a:r>
                <a:endParaRPr kumimoji="0" lang="en-US" sz="4400" b="1" i="0" u="none" strike="noStrike" kern="0" cap="none" spc="0" normalizeH="0" baseline="0" noProof="0" dirty="0">
                  <a:ln w="1905"/>
                  <a:solidFill>
                    <a:srgbClr val="FF0000"/>
                  </a:soli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uLnTx/>
                  <a:uFillTx/>
                  <a:latin typeface="NikoshBAN" pitchFamily="2" charset="0"/>
                  <a:cs typeface="NikoshBAN" pitchFamily="2" charset="0"/>
                </a:endParaRPr>
              </a:p>
            </p:txBody>
          </p:sp>
          <p:pic>
            <p:nvPicPr>
              <p:cNvPr id="8" name="Picture 2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376711" y="76200"/>
                <a:ext cx="3124200" cy="2625437"/>
              </a:xfrm>
              <a:prstGeom prst="ellipse">
                <a:avLst/>
              </a:prstGeom>
              <a:ln w="31750">
                <a:solidFill>
                  <a:sysClr val="windowText" lastClr="000000"/>
                </a:solidFill>
                <a:miter lim="800000"/>
                <a:headEnd/>
                <a:tailEnd/>
              </a:ln>
              <a:effectLst>
                <a:softEdge rad="112500"/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sp>
            <p:nvSpPr>
              <p:cNvPr id="9" name="Oval 8"/>
              <p:cNvSpPr/>
              <p:nvPr/>
            </p:nvSpPr>
            <p:spPr>
              <a:xfrm>
                <a:off x="2376711" y="76200"/>
                <a:ext cx="3124200" cy="2625437"/>
              </a:xfrm>
              <a:prstGeom prst="ellipse">
                <a:avLst/>
              </a:prstGeom>
              <a:noFill/>
              <a:ln w="44450" cap="flat" cmpd="thickThin" algn="ctr">
                <a:solidFill>
                  <a:sysClr val="windowText" lastClr="000000"/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9171633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38200" y="838200"/>
            <a:ext cx="7162800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সম্ভাব্য সমাধান: </a:t>
            </a:r>
            <a:endParaRPr lang="en-US" sz="32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1</a:t>
            </a:r>
            <a:r>
              <a:rPr lang="bn-BD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 মোবাইল ফোনের অপশনে গিয়ে প্রথমে মেসজটি টাইপ করতে হবে। </a:t>
            </a:r>
          </a:p>
          <a:p>
            <a:r>
              <a:rPr lang="bn-BD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২। তারপর অতিথিদের মোবাইল নম্বর টাইপ করতে হবে। </a:t>
            </a:r>
          </a:p>
          <a:p>
            <a:r>
              <a:rPr lang="bn-BD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৩। অতঃপর সেন্ড অপশনে চাপ দিলে এস এম এস টি অতিথিদের কাছে পৌঁছে যাবে। </a:t>
            </a:r>
            <a:endParaRPr lang="en-US" sz="32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endParaRPr lang="bn-BD" sz="32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082311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132615973"/>
              </p:ext>
            </p:extLst>
          </p:nvPr>
        </p:nvGraphicFramePr>
        <p:xfrm>
          <a:off x="457200" y="533400"/>
          <a:ext cx="8153400" cy="5638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0131470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ACD3CB2F-E199-4DBB-A823-36F660FBD79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2C3BAB46-15CA-48A0-A2F4-9A92373942D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2175B242-E5C5-40CD-8776-E250054A1A6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9961A0F0-7BD9-481C-8166-3826C168549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93980A3B-751C-4A69-B665-8CC59EE4018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8160CF6F-B2FE-499E-9AEE-D0112CD155E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BBEF75AB-6598-46A2-B92F-A358AB12056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3C1392BC-5981-40EE-A4C3-ED48E183464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A39CFCFA-1312-4478-A06A-7BD66CD1CDB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>
        <p:bldSub>
          <a:bldDgm bld="lvlAtOnce"/>
        </p:bldSub>
      </p:bldGraphic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962400" y="304800"/>
            <a:ext cx="1792478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BD" sz="4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/>
                <a:cs typeface="NikoshBAN"/>
              </a:rPr>
              <a:t>মূল্যায়ন </a:t>
            </a:r>
            <a:endParaRPr lang="en-US" sz="4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Calibri"/>
              <a:cs typeface="Vrinda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757237" y="1316043"/>
            <a:ext cx="7924800" cy="63094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BD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/>
                <a:cs typeface="NikoshBAN"/>
              </a:rPr>
              <a:t>১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/>
                <a:ea typeface="Calibri"/>
                <a:cs typeface="Vrinda"/>
              </a:rPr>
              <a:t>. SMS </a:t>
            </a:r>
            <a:r>
              <a:rPr lang="bn-BD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/>
                <a:ea typeface="Calibri"/>
              </a:rPr>
              <a:t>এর পূর্ণনাম 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/>
                <a:ea typeface="Calibri"/>
                <a:cs typeface="Vrinda"/>
              </a:rPr>
              <a:t>– </a:t>
            </a:r>
            <a:endParaRPr 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Calibri"/>
              <a:cs typeface="Vrinda"/>
            </a:endParaRPr>
          </a:p>
          <a:p>
            <a:pPr lvl="1"/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/>
                <a:ea typeface="Calibri"/>
                <a:cs typeface="Vrinda"/>
              </a:rPr>
              <a:t>	 </a:t>
            </a:r>
            <a:endParaRPr lang="en-US" sz="36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/>
              <a:ea typeface="Calibri"/>
              <a:cs typeface="Vrinda"/>
            </a:endParaRPr>
          </a:p>
          <a:p>
            <a:pPr lvl="1"/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/>
                <a:ea typeface="Calibri"/>
                <a:cs typeface="Vrinda"/>
              </a:rPr>
              <a:t>		</a:t>
            </a:r>
            <a:endParaRPr lang="en-US" sz="36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/>
              <a:ea typeface="Calibri"/>
              <a:cs typeface="Vrinda"/>
            </a:endParaRPr>
          </a:p>
          <a:p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/>
                <a:ea typeface="Calibri"/>
              </a:rPr>
              <a:t> 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/>
                <a:ea typeface="Calibri"/>
              </a:rPr>
              <a:t>   </a:t>
            </a:r>
            <a:endParaRPr 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/>
              <a:ea typeface="Calibri"/>
              <a:cs typeface="Vrinda"/>
            </a:endParaRPr>
          </a:p>
          <a:p>
            <a:endParaRPr lang="en-US" sz="36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/>
              <a:ea typeface="Calibri"/>
              <a:cs typeface="Vrinda"/>
            </a:endParaRPr>
          </a:p>
          <a:p>
            <a:pPr marL="457200" lvl="0"/>
            <a:r>
              <a:rPr lang="bn-BD" sz="36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/>
                <a:cs typeface="NikoshBAN"/>
              </a:rPr>
              <a:t>৪. </a:t>
            </a:r>
            <a:r>
              <a:rPr lang="en-US" sz="36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Calibri"/>
                <a:cs typeface="Vrinda"/>
              </a:rPr>
              <a:t>www.picasa.google.com</a:t>
            </a:r>
            <a:r>
              <a:rPr lang="en-US" sz="36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/>
                <a:ea typeface="Calibri"/>
                <a:cs typeface="Vrinda"/>
              </a:rPr>
              <a:t> </a:t>
            </a:r>
            <a:r>
              <a:rPr lang="bn-BD" sz="36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/>
                <a:cs typeface="NikoshBAN"/>
              </a:rPr>
              <a:t>ইন্টারনেটের এ ঠিকানায় কাজ করা </a:t>
            </a:r>
            <a:r>
              <a:rPr lang="bn-BD" sz="360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/>
                <a:cs typeface="NikoshBAN"/>
              </a:rPr>
              <a:t>যা</a:t>
            </a:r>
            <a:r>
              <a:rPr lang="en-US" sz="360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/>
                <a:cs typeface="NikoshBAN"/>
              </a:rPr>
              <a:t>  </a:t>
            </a:r>
            <a:endParaRPr lang="en-US" sz="3600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Calibri"/>
              <a:cs typeface="NikoshBAN"/>
            </a:endParaRPr>
          </a:p>
          <a:p>
            <a:pPr marL="457200" marR="0">
              <a:spcBef>
                <a:spcPts val="0"/>
              </a:spcBef>
              <a:spcAft>
                <a:spcPts val="0"/>
              </a:spcAft>
            </a:pPr>
            <a:endParaRPr lang="en-US" sz="36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Calibri"/>
              <a:cs typeface="NikoshBAN"/>
            </a:endParaRPr>
          </a:p>
          <a:p>
            <a:pPr marL="457200" marR="0">
              <a:spcBef>
                <a:spcPts val="0"/>
              </a:spcBef>
              <a:spcAft>
                <a:spcPts val="0"/>
              </a:spcAft>
            </a:pPr>
            <a:endParaRPr 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Calibri"/>
              <a:cs typeface="NikoshBAN"/>
            </a:endParaRPr>
          </a:p>
          <a:p>
            <a:pPr marL="457200" marR="0">
              <a:spcBef>
                <a:spcPts val="0"/>
              </a:spcBef>
              <a:spcAft>
                <a:spcPts val="0"/>
              </a:spcAft>
            </a:pPr>
            <a:endParaRPr 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Calibri"/>
              <a:cs typeface="NikoshBAN"/>
            </a:endParaRPr>
          </a:p>
          <a:p>
            <a:pPr marL="457200" marR="0">
              <a:spcBef>
                <a:spcPts val="0"/>
              </a:spcBef>
              <a:spcAft>
                <a:spcPts val="0"/>
              </a:spcAft>
            </a:pPr>
            <a:endParaRPr 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Calibri"/>
              <a:cs typeface="Vrinda"/>
            </a:endParaRPr>
          </a:p>
        </p:txBody>
      </p:sp>
      <p:sp>
        <p:nvSpPr>
          <p:cNvPr id="4" name="Multiply 3"/>
          <p:cNvSpPr/>
          <p:nvPr/>
        </p:nvSpPr>
        <p:spPr>
          <a:xfrm>
            <a:off x="6248400" y="2514600"/>
            <a:ext cx="457200" cy="533400"/>
          </a:xfrm>
          <a:prstGeom prst="mathMultiply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5" name="L-Shape 4"/>
          <p:cNvSpPr/>
          <p:nvPr/>
        </p:nvSpPr>
        <p:spPr>
          <a:xfrm rot="19213881">
            <a:off x="7222527" y="2059364"/>
            <a:ext cx="596912" cy="315999"/>
          </a:xfrm>
          <a:prstGeom prst="corner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1177636" y="1905000"/>
            <a:ext cx="6019800" cy="533400"/>
          </a:xfrm>
          <a:prstGeom prst="rect">
            <a:avLst/>
          </a:prstGeom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36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/>
                <a:cs typeface="NikoshBAN"/>
              </a:rPr>
              <a:t>ক</a:t>
            </a:r>
            <a:r>
              <a:rPr lang="en-US" sz="36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/>
                <a:ea typeface="Calibri"/>
                <a:cs typeface="Vrinda"/>
              </a:rPr>
              <a:t>. Short Message Service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762000" y="2514600"/>
            <a:ext cx="5555673" cy="533400"/>
          </a:xfrm>
          <a:prstGeom prst="rect">
            <a:avLst/>
          </a:prstGeom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lvl="1"/>
            <a:r>
              <a:rPr lang="bn-BD" sz="36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/>
                <a:ea typeface="Calibri"/>
              </a:rPr>
              <a:t>খ. Short Mail Service </a:t>
            </a:r>
            <a:endParaRPr lang="en-US" sz="3600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Calibri"/>
              <a:cs typeface="Vrinda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914400" y="3048000"/>
            <a:ext cx="5562600" cy="533400"/>
          </a:xfrm>
          <a:prstGeom prst="rect">
            <a:avLst/>
          </a:prstGeom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36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/>
                <a:cs typeface="NikoshBAN"/>
              </a:rPr>
              <a:t>গ. </a:t>
            </a:r>
            <a:r>
              <a:rPr lang="en-US" sz="36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/>
                <a:ea typeface="Calibri"/>
                <a:cs typeface="Vrinda"/>
              </a:rPr>
              <a:t> Short Mail System </a:t>
            </a:r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997527" y="3581400"/>
            <a:ext cx="6380018" cy="533400"/>
          </a:xfrm>
          <a:prstGeom prst="rect">
            <a:avLst/>
          </a:prstGeom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36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/>
              </a:rPr>
              <a:t>ঘ.</a:t>
            </a:r>
            <a:r>
              <a:rPr lang="bn-BD" sz="36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/>
                <a:ea typeface="Calibri"/>
              </a:rPr>
              <a:t> </a:t>
            </a:r>
            <a:r>
              <a:rPr lang="en-US" sz="36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/>
                <a:ea typeface="Calibri"/>
                <a:cs typeface="Vrinda"/>
              </a:rPr>
              <a:t>Short Memory Storage </a:t>
            </a:r>
            <a:endParaRPr lang="en-US" dirty="0"/>
          </a:p>
        </p:txBody>
      </p:sp>
      <p:sp>
        <p:nvSpPr>
          <p:cNvPr id="14" name="Multiply 13"/>
          <p:cNvSpPr/>
          <p:nvPr/>
        </p:nvSpPr>
        <p:spPr>
          <a:xfrm>
            <a:off x="6089073" y="3124200"/>
            <a:ext cx="457200" cy="533400"/>
          </a:xfrm>
          <a:prstGeom prst="mathMultiply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15" name="Multiply 14"/>
          <p:cNvSpPr/>
          <p:nvPr/>
        </p:nvSpPr>
        <p:spPr>
          <a:xfrm>
            <a:off x="7148945" y="3657600"/>
            <a:ext cx="457200" cy="533400"/>
          </a:xfrm>
          <a:prstGeom prst="mathMultiply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1006186" y="4606636"/>
            <a:ext cx="3522518" cy="533400"/>
          </a:xfrm>
          <a:prstGeom prst="rect">
            <a:avLst/>
          </a:prstGeom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40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/>
                <a:cs typeface="NikoshBAN"/>
              </a:rPr>
              <a:t>ক</a:t>
            </a:r>
            <a:r>
              <a:rPr lang="en-US" sz="40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/>
                <a:cs typeface="NikoshBAN"/>
              </a:rPr>
              <a:t>. </a:t>
            </a:r>
            <a:r>
              <a:rPr lang="bn-BD" sz="40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/>
                <a:cs typeface="NikoshBAN"/>
              </a:rPr>
              <a:t>অডিও সম্পাদনার </a:t>
            </a:r>
            <a:endParaRPr lang="en-US" dirty="0"/>
          </a:p>
        </p:txBody>
      </p:sp>
      <p:sp>
        <p:nvSpPr>
          <p:cNvPr id="21" name="Rectangle 20"/>
          <p:cNvSpPr/>
          <p:nvPr/>
        </p:nvSpPr>
        <p:spPr>
          <a:xfrm>
            <a:off x="4528704" y="4565073"/>
            <a:ext cx="4000500" cy="533400"/>
          </a:xfrm>
          <a:prstGeom prst="rect">
            <a:avLst/>
          </a:prstGeom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marL="457200" lvl="0"/>
            <a:r>
              <a:rPr lang="bn-BD" sz="40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/>
                <a:cs typeface="NikoshBAN"/>
              </a:rPr>
              <a:t>খ</a:t>
            </a:r>
            <a:r>
              <a:rPr lang="en-US" sz="40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/>
                <a:cs typeface="NikoshBAN"/>
              </a:rPr>
              <a:t>. </a:t>
            </a:r>
            <a:r>
              <a:rPr lang="bn-BD" sz="40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/>
                <a:cs typeface="NikoshBAN"/>
              </a:rPr>
              <a:t>ভিডিও সম্পাদনার</a:t>
            </a:r>
            <a:endParaRPr lang="en-US" sz="4000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Calibri"/>
              <a:cs typeface="NikoshBAN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973282" y="5247409"/>
            <a:ext cx="3522518" cy="533400"/>
          </a:xfrm>
          <a:prstGeom prst="rect">
            <a:avLst/>
          </a:prstGeom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40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/>
                <a:cs typeface="NikoshBAN"/>
              </a:rPr>
              <a:t>গ</a:t>
            </a:r>
            <a:r>
              <a:rPr lang="en-US" sz="40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/>
                <a:cs typeface="NikoshBAN"/>
              </a:rPr>
              <a:t>. </a:t>
            </a:r>
            <a:r>
              <a:rPr lang="bn-BD" sz="40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/>
                <a:cs typeface="NikoshBAN"/>
              </a:rPr>
              <a:t>ছবি আপলোডের</a:t>
            </a:r>
            <a:endParaRPr lang="en-US" dirty="0"/>
          </a:p>
        </p:txBody>
      </p:sp>
      <p:sp>
        <p:nvSpPr>
          <p:cNvPr id="23" name="Rectangle 22"/>
          <p:cNvSpPr/>
          <p:nvPr/>
        </p:nvSpPr>
        <p:spPr>
          <a:xfrm>
            <a:off x="4599709" y="5247409"/>
            <a:ext cx="2971800" cy="533400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457200" lvl="0"/>
            <a:r>
              <a:rPr lang="bn-BD" sz="40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/>
                <a:cs typeface="NikoshBAN"/>
              </a:rPr>
              <a:t>ঘ</a:t>
            </a:r>
            <a:r>
              <a:rPr lang="en-US" sz="40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/>
                <a:cs typeface="NikoshBAN"/>
              </a:rPr>
              <a:t>. </a:t>
            </a:r>
            <a:r>
              <a:rPr lang="bn-BD" sz="40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/>
                <a:cs typeface="NikoshBAN"/>
              </a:rPr>
              <a:t>লেখালেখির</a:t>
            </a:r>
            <a:r>
              <a:rPr lang="en-US" sz="40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/>
                <a:cs typeface="NikoshBAN"/>
              </a:rPr>
              <a:t>  </a:t>
            </a:r>
          </a:p>
        </p:txBody>
      </p:sp>
      <p:sp>
        <p:nvSpPr>
          <p:cNvPr id="24" name="Multiply 23"/>
          <p:cNvSpPr/>
          <p:nvPr/>
        </p:nvSpPr>
        <p:spPr>
          <a:xfrm>
            <a:off x="4495800" y="4622683"/>
            <a:ext cx="457200" cy="533400"/>
          </a:xfrm>
          <a:prstGeom prst="mathMultiply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25" name="Multiply 24"/>
          <p:cNvSpPr/>
          <p:nvPr/>
        </p:nvSpPr>
        <p:spPr>
          <a:xfrm>
            <a:off x="8382000" y="4585557"/>
            <a:ext cx="457200" cy="533400"/>
          </a:xfrm>
          <a:prstGeom prst="mathMultiply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26" name="L-Shape 25"/>
          <p:cNvSpPr/>
          <p:nvPr/>
        </p:nvSpPr>
        <p:spPr>
          <a:xfrm rot="19213881">
            <a:off x="4400270" y="5310447"/>
            <a:ext cx="596912" cy="315999"/>
          </a:xfrm>
          <a:prstGeom prst="corner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Multiply 26"/>
          <p:cNvSpPr/>
          <p:nvPr/>
        </p:nvSpPr>
        <p:spPr>
          <a:xfrm>
            <a:off x="7467600" y="5251847"/>
            <a:ext cx="457200" cy="533400"/>
          </a:xfrm>
          <a:prstGeom prst="mathMultiply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09556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1"/>
                                            </p:cond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7"/>
                                            </p:cond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3"/>
                                            </p:cond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1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9"/>
                                            </p:cond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35"/>
                                            </p:cond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3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9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47"/>
                                            </p:cond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14" grpId="0" animBg="1"/>
      <p:bldP spid="15" grpId="0" animBg="1"/>
      <p:bldP spid="24" grpId="0" animBg="1"/>
      <p:bldP spid="25" grpId="0" animBg="1"/>
      <p:bldP spid="26" grpId="0" animBg="1"/>
      <p:bldP spid="27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914400" y="2895600"/>
            <a:ext cx="739140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BD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ea typeface="Calibri"/>
                <a:cs typeface="NikoshBAN" pitchFamily="2" charset="0"/>
              </a:rPr>
              <a:t>তুমি সামাজিক যোগাযোগের জন্য আইসিটি থেকে কী কী সুবিধা পেতে পার বর্ণনা কর। </a:t>
            </a:r>
            <a:endParaRPr lang="en-US" sz="4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ea typeface="Calibri"/>
              <a:cs typeface="NikoshBAN" pitchFamily="2" charset="0"/>
            </a:endParaRPr>
          </a:p>
        </p:txBody>
      </p:sp>
      <p:pic>
        <p:nvPicPr>
          <p:cNvPr id="4" name="Picture 3" descr="home-icon.jpg"/>
          <p:cNvPicPr>
            <a:picLocks noChangeAspect="1"/>
          </p:cNvPicPr>
          <p:nvPr/>
        </p:nvPicPr>
        <p:blipFill>
          <a:blip r:embed="rId2">
            <a:lum bright="40000" contrast="-4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295400" y="317148"/>
            <a:ext cx="2819400" cy="2286308"/>
          </a:xfrm>
          <a:prstGeom prst="ellipse">
            <a:avLst/>
          </a:prstGeom>
          <a:ln w="34925">
            <a:solidFill>
              <a:sysClr val="windowText" lastClr="000000"/>
            </a:solidFill>
          </a:ln>
          <a:effectLst>
            <a:softEdge rad="112500"/>
          </a:effectLst>
        </p:spPr>
      </p:pic>
      <p:sp>
        <p:nvSpPr>
          <p:cNvPr id="5" name="Rectangle 4"/>
          <p:cNvSpPr/>
          <p:nvPr/>
        </p:nvSpPr>
        <p:spPr>
          <a:xfrm>
            <a:off x="4343400" y="1075581"/>
            <a:ext cx="2320636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BD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/>
                <a:cs typeface="NikoshBAN"/>
              </a:rPr>
              <a:t>বাড়ির কাজ  </a:t>
            </a:r>
            <a:endParaRPr lang="en-US" sz="4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Calibri"/>
              <a:cs typeface="Vrinda"/>
            </a:endParaRPr>
          </a:p>
        </p:txBody>
      </p:sp>
    </p:spTree>
    <p:extLst>
      <p:ext uri="{BB962C8B-B14F-4D97-AF65-F5344CB8AC3E}">
        <p14:creationId xmlns:p14="http://schemas.microsoft.com/office/powerpoint/2010/main" val="21388720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81000" y="3581400"/>
            <a:ext cx="7467600" cy="2646878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bn-BD" sz="166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NikoshBAN" pitchFamily="2" charset="0"/>
                <a:cs typeface="NikoshBAN" pitchFamily="2" charset="0"/>
              </a:rPr>
              <a:t>ধন্যবাদ </a:t>
            </a:r>
            <a:endParaRPr lang="en-US" sz="166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85616" y="1447800"/>
            <a:ext cx="4409561" cy="2438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7684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4648200" y="914400"/>
            <a:ext cx="4038600" cy="5211763"/>
          </a:xfrm>
        </p:spPr>
        <p:txBody>
          <a:bodyPr/>
          <a:lstStyle/>
          <a:p>
            <a:pPr marL="0" indent="0">
              <a:buNone/>
              <a:defRPr/>
            </a:pPr>
            <a:r>
              <a:rPr lang="en-US" sz="4000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পাঠ</a:t>
            </a:r>
            <a:r>
              <a:rPr lang="en-US" sz="4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পরিচিতি</a:t>
            </a:r>
            <a:r>
              <a:rPr lang="en-US" sz="4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</a:p>
          <a:p>
            <a:pPr marL="0" indent="0">
              <a:buNone/>
              <a:defRPr/>
            </a:pPr>
            <a:r>
              <a:rPr lang="en-US" sz="24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শ্রেণি</a:t>
            </a:r>
            <a:r>
              <a:rPr lang="en-US" sz="24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	</a:t>
            </a:r>
            <a:r>
              <a:rPr lang="en-US" sz="24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:</a:t>
            </a:r>
            <a:r>
              <a:rPr lang="bn-IN" sz="24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sz="24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৭</a:t>
            </a:r>
            <a:r>
              <a:rPr lang="bn-BD" sz="24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ম </a:t>
            </a:r>
            <a:r>
              <a:rPr lang="en-US" sz="24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24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  <a:p>
            <a:pPr marL="0" indent="0">
              <a:buNone/>
              <a:defRPr/>
            </a:pPr>
            <a:r>
              <a:rPr lang="en-US" sz="2400" b="1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বিষয়</a:t>
            </a:r>
            <a:r>
              <a:rPr lang="en-US" sz="24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	:</a:t>
            </a:r>
            <a:r>
              <a:rPr lang="bn-BD" sz="24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2400" b="1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তথ্য ও </a:t>
            </a:r>
            <a:r>
              <a:rPr lang="bn-BD" sz="24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যোগাযোগ</a:t>
            </a:r>
            <a:r>
              <a:rPr lang="en-US" sz="24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</a:p>
          <a:p>
            <a:pPr marL="0" indent="0">
              <a:buNone/>
              <a:defRPr/>
            </a:pPr>
            <a:r>
              <a:rPr lang="en-US" sz="2400" b="1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	</a:t>
            </a:r>
            <a:r>
              <a:rPr lang="en-US" sz="24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  </a:t>
            </a:r>
            <a:r>
              <a:rPr lang="bn-BD" sz="24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প্রযুক্তি</a:t>
            </a:r>
            <a:r>
              <a:rPr lang="en-US" sz="24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bn-BD" sz="2400" b="1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  <a:p>
            <a:pPr marL="0" indent="0">
              <a:buNone/>
              <a:defRPr/>
            </a:pPr>
            <a:r>
              <a:rPr lang="bn-BD" sz="24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অধ্যায়</a:t>
            </a:r>
            <a:r>
              <a:rPr lang="en-US" sz="24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	: </a:t>
            </a:r>
            <a:r>
              <a:rPr lang="bn-IN" sz="24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১</a:t>
            </a:r>
            <a:r>
              <a:rPr lang="bn-BD" sz="24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ম   </a:t>
            </a:r>
            <a:endParaRPr lang="en-US" sz="24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  <a:p>
            <a:pPr marL="0" indent="0">
              <a:buNone/>
              <a:defRPr/>
            </a:pPr>
            <a:r>
              <a:rPr lang="bn-BD" sz="24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পাঠ </a:t>
            </a:r>
            <a:r>
              <a:rPr lang="en-US" sz="24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	: </a:t>
            </a:r>
            <a:r>
              <a:rPr lang="bn-IN" sz="24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০৬ </a:t>
            </a:r>
            <a:endParaRPr lang="bn-BD" sz="2400" dirty="0" smtClean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  <a:p>
            <a:pPr marL="0" indent="0">
              <a:buNone/>
              <a:defRPr/>
            </a:pPr>
            <a:r>
              <a:rPr lang="bn-BD" sz="24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সময়: ৫০ মিনিট </a:t>
            </a:r>
            <a:r>
              <a:rPr lang="en-US" sz="24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  </a:t>
            </a:r>
            <a:endParaRPr lang="en-US" sz="2400" dirty="0">
              <a:solidFill>
                <a:srgbClr val="FF0000"/>
              </a:solidFill>
            </a:endParaRPr>
          </a:p>
          <a:p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7" name="Content Placeholder 6"/>
          <p:cNvSpPr>
            <a:spLocks noGrp="1"/>
          </p:cNvSpPr>
          <p:nvPr>
            <p:ph sz="half" idx="1"/>
          </p:nvPr>
        </p:nvSpPr>
        <p:spPr>
          <a:xfrm>
            <a:off x="457200" y="762000"/>
            <a:ext cx="4038600" cy="5364163"/>
          </a:xfrm>
        </p:spPr>
        <p:txBody>
          <a:bodyPr/>
          <a:lstStyle/>
          <a:p>
            <a:pPr marL="0" indent="0">
              <a:buNone/>
            </a:pPr>
            <a:r>
              <a:rPr lang="en-US" sz="3600" dirty="0" err="1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শিক্ষক</a:t>
            </a:r>
            <a:r>
              <a:rPr lang="en-US" sz="3600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পরিচিতি</a:t>
            </a:r>
            <a:r>
              <a:rPr lang="en-US" sz="3600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bn-IN" sz="3600" dirty="0" smtClean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marL="0" indent="0">
              <a:buNone/>
            </a:pPr>
            <a:endParaRPr lang="bn-IN" sz="2400" dirty="0" smtClean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marL="0" indent="0">
              <a:buNone/>
            </a:pPr>
            <a:endParaRPr lang="bn-IN" sz="2400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marL="0" indent="0">
              <a:buNone/>
            </a:pPr>
            <a:endParaRPr lang="bn-IN" sz="2400" dirty="0" smtClean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marL="0" indent="0">
              <a:buNone/>
            </a:pPr>
            <a:r>
              <a:rPr lang="bn-IN" sz="2400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মোঃ আবুল হোসেন</a:t>
            </a:r>
          </a:p>
          <a:p>
            <a:pPr marL="0" indent="0">
              <a:buNone/>
            </a:pPr>
            <a:r>
              <a:rPr lang="bn-IN" sz="2400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সহকারি শিক্ষক কম্পিউটার </a:t>
            </a:r>
          </a:p>
          <a:p>
            <a:pPr marL="0" indent="0">
              <a:buNone/>
            </a:pPr>
            <a:r>
              <a:rPr lang="bn-IN" sz="2400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জয়দেবপুর ইসলামিয়া দাখিল মাদ্রাসা</a:t>
            </a:r>
          </a:p>
          <a:p>
            <a:pPr marL="0" indent="0">
              <a:buNone/>
            </a:pPr>
            <a:r>
              <a:rPr lang="bn-IN" sz="2400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সাপাহার, নওগাঁ ।</a:t>
            </a:r>
            <a:endParaRPr lang="bn-BD" sz="2400" dirty="0">
              <a:latin typeface="Times New Roman" pitchFamily="18" charset="0"/>
              <a:cs typeface="NikoshBAN" pitchFamily="2" charset="0"/>
            </a:endParaRPr>
          </a:p>
          <a:p>
            <a:endParaRPr lang="en-US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4419600" y="762000"/>
            <a:ext cx="0" cy="571500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4343400" y="762000"/>
            <a:ext cx="0" cy="571500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025" t="26086" r="27955" b="43480"/>
          <a:stretch/>
        </p:blipFill>
        <p:spPr>
          <a:xfrm>
            <a:off x="1257300" y="1285240"/>
            <a:ext cx="1562100" cy="145796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4901819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7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014845" y="1219200"/>
            <a:ext cx="70866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bn-BD" sz="4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সমাজ জীবনে তথ্য ও যোগাযোগ প্রযুক্তি </a:t>
            </a:r>
            <a:endParaRPr lang="en-US" sz="4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408742" y="4684509"/>
            <a:ext cx="236692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আমরা সমাজে বাস করি । </a:t>
            </a:r>
            <a:endParaRPr lang="en-U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334000" y="4684509"/>
            <a:ext cx="2590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সামাজিক জীবনে  যোগাযোগ </a:t>
            </a:r>
            <a:endParaRPr lang="en-U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496" y="2292576"/>
            <a:ext cx="4001649" cy="2263838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83727" y="2292575"/>
            <a:ext cx="3747655" cy="2333462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0935569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457200" y="1371600"/>
            <a:ext cx="8305800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bn-BD" sz="40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এই পাঠ শেষে শিক্ষার্থীরা... </a:t>
            </a:r>
            <a:endParaRPr lang="en-US" sz="4000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r>
              <a:rPr lang="bn-BD" sz="40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১। সামাজিক সম্পর্ক উন্নয়নে </a:t>
            </a:r>
            <a:r>
              <a:rPr lang="bn-BD" sz="400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আইসিটি </a:t>
            </a:r>
            <a:r>
              <a:rPr lang="bn-BD" sz="40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ব্যবহারের </a:t>
            </a:r>
            <a:endParaRPr lang="en-US" sz="4000" dirty="0" smtClean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r>
              <a:rPr lang="en-US" sz="40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 </a:t>
            </a:r>
            <a:r>
              <a:rPr lang="bn-BD" sz="400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ক্ষেত্র </a:t>
            </a:r>
            <a:r>
              <a:rPr lang="bn-BD" sz="40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চিহ্নিত করতে পারবে।</a:t>
            </a:r>
            <a:endParaRPr lang="en-US" sz="4000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r>
              <a:rPr lang="en-US" sz="400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2</a:t>
            </a:r>
            <a:r>
              <a:rPr lang="bn-BD" sz="400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 </a:t>
            </a:r>
            <a:r>
              <a:rPr lang="en-US" sz="400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SMS </a:t>
            </a:r>
            <a:r>
              <a:rPr lang="bn-BD" sz="40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ও ই- কার্ড </a:t>
            </a:r>
            <a:r>
              <a:rPr lang="bn-BD" sz="400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এর ব্যবহার বর্ণনা করতে </a:t>
            </a:r>
          </a:p>
          <a:p>
            <a:r>
              <a:rPr lang="bn-BD" sz="40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400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  পারবে</a:t>
            </a:r>
            <a:r>
              <a:rPr lang="bn-BD" sz="40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 </a:t>
            </a:r>
            <a:endParaRPr lang="en-US" sz="4000" dirty="0" smtClean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r>
              <a:rPr lang="en-US" sz="40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3</a:t>
            </a:r>
            <a:r>
              <a:rPr lang="bn-BD" sz="40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 </a:t>
            </a:r>
            <a:r>
              <a:rPr lang="bn-BD" sz="400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স্মৃতি সংরক্ষণ ও বিনিময়ে বিভিন্ন </a:t>
            </a:r>
            <a:r>
              <a:rPr lang="bn-BD" sz="40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ওয়েব সাইট </a:t>
            </a:r>
            <a:endParaRPr lang="bn-BD" sz="4000" dirty="0" smtClean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r>
              <a:rPr lang="bn-BD" sz="40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400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  সমূহের সুবিধা বর্ণনা </a:t>
            </a:r>
            <a:r>
              <a:rPr lang="bn-BD" sz="40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করতে পারবে </a:t>
            </a:r>
            <a:r>
              <a:rPr lang="hi-IN" sz="400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</a:t>
            </a:r>
            <a:endParaRPr lang="en-US" sz="4000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endParaRPr lang="en-US" sz="4000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685218" y="304800"/>
            <a:ext cx="2060179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BD" sz="4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/>
                <a:cs typeface="NikoshBAN"/>
              </a:rPr>
              <a:t>শিখনফল </a:t>
            </a:r>
            <a:endParaRPr lang="en-US" sz="4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Calibri"/>
              <a:cs typeface="Vrinda"/>
            </a:endParaRPr>
          </a:p>
        </p:txBody>
      </p:sp>
    </p:spTree>
    <p:extLst>
      <p:ext uri="{BB962C8B-B14F-4D97-AF65-F5344CB8AC3E}">
        <p14:creationId xmlns:p14="http://schemas.microsoft.com/office/powerpoint/2010/main" val="10188909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726823" y="3805207"/>
            <a:ext cx="335585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মানুষে মানুষে মিলে সমাজ গড়ে উঠেছে। </a:t>
            </a:r>
            <a:endParaRPr lang="en-U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14348" y="5095534"/>
            <a:ext cx="411956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একসময় চিঠিপত্রই ছিল  দূর থেকে মানুষের যোগাযোগের একমাত্র মাধ্যম</a:t>
            </a:r>
            <a:endParaRPr lang="en-US" sz="2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31000" y="3720670"/>
            <a:ext cx="4035821" cy="2815226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6237" y="588153"/>
            <a:ext cx="8077200" cy="3106615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2574129" y="304574"/>
            <a:ext cx="2805111" cy="52322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সামাজিক যোগাযোগ </a:t>
            </a:r>
            <a:endParaRPr 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870225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526473" y="2636593"/>
            <a:ext cx="290252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টেলিফোনের মাধ্যমে  যোগাযোগ  </a:t>
            </a:r>
            <a:endParaRPr lang="en-U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682837" y="2645097"/>
            <a:ext cx="408016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ইমেইল ও সামাজিক যোগাযোগ মাধ্যমে সামাজিক সম্পর্ক উন্নয়ন</a:t>
            </a:r>
            <a:endParaRPr lang="en-U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869873" y="6000690"/>
            <a:ext cx="389312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এস এম এস এর মাধ্যমে দাওয়াত দেওয়া </a:t>
            </a:r>
            <a:endParaRPr lang="en-U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2837" y="481017"/>
            <a:ext cx="3664527" cy="2198716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6666" y="3283197"/>
            <a:ext cx="3772504" cy="2612808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3060515"/>
            <a:ext cx="3265578" cy="2673034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9" name="TextBox 8"/>
          <p:cNvSpPr txBox="1"/>
          <p:nvPr/>
        </p:nvSpPr>
        <p:spPr>
          <a:xfrm>
            <a:off x="870979" y="5896005"/>
            <a:ext cx="345151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মোবাইল ফোনের মাধ্যমে  যোগাযোগ  </a:t>
            </a:r>
            <a:endParaRPr lang="en-U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0029" y="349780"/>
            <a:ext cx="2445327" cy="2263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39016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7" grpId="0"/>
      <p:bldP spid="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687963" y="3294339"/>
            <a:ext cx="278476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ই-কার্ডের মাধ্যমে বিভিন্ন দিবসের শুভেচ্ছা পাঠানো যায় </a:t>
            </a:r>
            <a:endParaRPr lang="en-U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4506" y="629100"/>
            <a:ext cx="3831771" cy="2438400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09913" y="3838575"/>
            <a:ext cx="5576888" cy="2064280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  <p:sp>
        <p:nvSpPr>
          <p:cNvPr id="12" name="TextBox 11"/>
          <p:cNvSpPr txBox="1"/>
          <p:nvPr/>
        </p:nvSpPr>
        <p:spPr>
          <a:xfrm>
            <a:off x="3810000" y="6096000"/>
            <a:ext cx="313112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ই</a:t>
            </a:r>
            <a:r>
              <a:rPr lang="bn-BD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-মেইল করে দাওয়াত পাঠানো হয় </a:t>
            </a:r>
            <a:endParaRPr lang="en-U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665743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352800" y="498901"/>
            <a:ext cx="2768707" cy="830997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bn-BD" sz="4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/>
                <a:cs typeface="NikoshBAN"/>
              </a:rPr>
              <a:t>জোড়ায় কাজ </a:t>
            </a:r>
            <a:endParaRPr lang="en-US" sz="4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Calibri"/>
              <a:cs typeface="Vrinda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685800" y="2362200"/>
            <a:ext cx="8000999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BD" sz="440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তোমার বন্ধু ও আত্মীয়দের সাথে সামাজিক সম্পর্ক উন্নয়নের জন্য তুমি কিভাবে আইসিটি-র সাহায্য নিতে পার।</a:t>
            </a:r>
            <a:endParaRPr lang="en-US" sz="4400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243149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724866" y="3418182"/>
            <a:ext cx="3429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গুরুত্বপূর্ণ ঘটনার ছবি  তুলে রাখা হয় </a:t>
            </a:r>
            <a:endParaRPr lang="en-U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617028" y="3405757"/>
            <a:ext cx="3429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গুরুত্বপূর্ণ ঘটনা ভিডিও করা হয়। </a:t>
            </a:r>
            <a:endParaRPr lang="en-U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06656" y="6016631"/>
            <a:ext cx="3581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ছবিগুলো ওয়েব সাইটে আপলোড করা যায়। </a:t>
            </a:r>
            <a:endParaRPr lang="en-U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495800" y="6076890"/>
            <a:ext cx="3429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ভিডিও ওয়েব সাইটে আপলোড করা যায়। </a:t>
            </a:r>
            <a:endParaRPr lang="en-U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4756" y="971497"/>
            <a:ext cx="3561584" cy="2361485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78036" y="971498"/>
            <a:ext cx="4047259" cy="2361485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23"/>
          <a:stretch/>
        </p:blipFill>
        <p:spPr>
          <a:xfrm>
            <a:off x="467489" y="3879785"/>
            <a:ext cx="3627495" cy="2207871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11001" y="3818292"/>
            <a:ext cx="4480607" cy="2198339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5" name="TextBox 14"/>
          <p:cNvSpPr txBox="1"/>
          <p:nvPr/>
        </p:nvSpPr>
        <p:spPr>
          <a:xfrm>
            <a:off x="1828800" y="358322"/>
            <a:ext cx="563879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28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স্মৃতি সংরক্ষণ ও </a:t>
            </a:r>
            <a:r>
              <a:rPr lang="bn-BD" sz="280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বিনিময়</a:t>
            </a:r>
            <a:endParaRPr lang="en-US" sz="2800" b="1" strike="sngStrike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869028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0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446</TotalTime>
  <Words>446</Words>
  <Application>Microsoft Office PowerPoint</Application>
  <PresentationFormat>On-screen Show (4:3)</PresentationFormat>
  <Paragraphs>91</Paragraphs>
  <Slides>16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16</vt:i4>
      </vt:variant>
    </vt:vector>
  </HeadingPairs>
  <TitlesOfParts>
    <vt:vector size="26" baseType="lpstr">
      <vt:lpstr>Arial</vt:lpstr>
      <vt:lpstr>Calibri</vt:lpstr>
      <vt:lpstr>Nikosh</vt:lpstr>
      <vt:lpstr>NikoshBAN</vt:lpstr>
      <vt:lpstr>SolaimanLipi</vt:lpstr>
      <vt:lpstr>Times New Roman</vt:lpstr>
      <vt:lpstr>Vrinda</vt:lpstr>
      <vt:lpstr>Wingdings</vt:lpstr>
      <vt:lpstr>Office Theme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Rahim</dc:creator>
  <cp:lastModifiedBy>pc</cp:lastModifiedBy>
  <cp:revision>120</cp:revision>
  <dcterms:created xsi:type="dcterms:W3CDTF">2015-03-31T15:15:49Z</dcterms:created>
  <dcterms:modified xsi:type="dcterms:W3CDTF">2020-03-27T11:05:49Z</dcterms:modified>
</cp:coreProperties>
</file>