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A30"/>
    <a:srgbClr val="FF5733"/>
    <a:srgbClr val="900C3E"/>
    <a:srgbClr val="F4B183"/>
    <a:srgbClr val="00B050"/>
    <a:srgbClr val="000000"/>
    <a:srgbClr val="0071D4"/>
    <a:srgbClr val="F39CCB"/>
    <a:srgbClr val="DC203F"/>
    <a:srgbClr val="F67E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20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515B-6582-4793-9F86-4402349A678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76EC-B730-4B15-8D2C-E3386D6D8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9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515B-6582-4793-9F86-4402349A678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76EC-B730-4B15-8D2C-E3386D6D8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7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515B-6582-4793-9F86-4402349A678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76EC-B730-4B15-8D2C-E3386D6D8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6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515B-6582-4793-9F86-4402349A678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76EC-B730-4B15-8D2C-E3386D6D8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515B-6582-4793-9F86-4402349A678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76EC-B730-4B15-8D2C-E3386D6D8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48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515B-6582-4793-9F86-4402349A678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76EC-B730-4B15-8D2C-E3386D6D8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8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515B-6582-4793-9F86-4402349A678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76EC-B730-4B15-8D2C-E3386D6D8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21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515B-6582-4793-9F86-4402349A678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76EC-B730-4B15-8D2C-E3386D6D8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59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515B-6582-4793-9F86-4402349A678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76EC-B730-4B15-8D2C-E3386D6D8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09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515B-6582-4793-9F86-4402349A678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76EC-B730-4B15-8D2C-E3386D6D8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34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515B-6582-4793-9F86-4402349A678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76EC-B730-4B15-8D2C-E3386D6D8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7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8515B-6582-4793-9F86-4402349A678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D76EC-B730-4B15-8D2C-E3386D6D8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2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47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27" y="432639"/>
            <a:ext cx="1219370" cy="12193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12" y="432639"/>
            <a:ext cx="1219370" cy="1219370"/>
          </a:xfrm>
          <a:prstGeom prst="rect">
            <a:avLst/>
          </a:prstGeom>
        </p:spPr>
      </p:pic>
      <p:sp>
        <p:nvSpPr>
          <p:cNvPr id="10" name="Rectangular Callout 9"/>
          <p:cNvSpPr/>
          <p:nvPr/>
        </p:nvSpPr>
        <p:spPr>
          <a:xfrm rot="5400000">
            <a:off x="3413747" y="-450252"/>
            <a:ext cx="1087274" cy="3551517"/>
          </a:xfrm>
          <a:prstGeom prst="wedgeRectCallout">
            <a:avLst/>
          </a:prstGeom>
          <a:solidFill>
            <a:srgbClr val="29AB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Haettenschweiler" panose="020B0706040902060204" pitchFamily="34" charset="0"/>
              </a:rPr>
              <a:t>হ্যালো</a:t>
            </a:r>
            <a:r>
              <a:rPr lang="en-US" dirty="0" smtClean="0">
                <a:solidFill>
                  <a:schemeClr val="tx1"/>
                </a:solidFill>
                <a:latin typeface="Haettenschweiler" panose="020B0706040902060204" pitchFamily="34" charset="0"/>
              </a:rPr>
              <a:t> ! </a:t>
            </a:r>
            <a:r>
              <a:rPr lang="en-US" dirty="0" err="1" smtClean="0">
                <a:solidFill>
                  <a:schemeClr val="tx1"/>
                </a:solidFill>
                <a:latin typeface="Haettenschweiler" panose="020B0706040902060204" pitchFamily="34" charset="0"/>
              </a:rPr>
              <a:t>কি</a:t>
            </a:r>
            <a:r>
              <a:rPr lang="en-US" dirty="0" smtClean="0">
                <a:solidFill>
                  <a:schemeClr val="tx1"/>
                </a:solidFill>
                <a:latin typeface="Haettenschweiler" panose="020B070604090206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Haettenschweiler" panose="020B0706040902060204" pitchFamily="34" charset="0"/>
              </a:rPr>
              <a:t>খবর</a:t>
            </a:r>
            <a:r>
              <a:rPr lang="en-US" dirty="0" smtClean="0">
                <a:solidFill>
                  <a:schemeClr val="tx1"/>
                </a:solidFill>
                <a:latin typeface="Haettenschweiler" panose="020B0706040902060204" pitchFamily="34" charset="0"/>
              </a:rPr>
              <a:t> ? </a:t>
            </a:r>
            <a:r>
              <a:rPr lang="en-US" dirty="0" err="1" smtClean="0">
                <a:solidFill>
                  <a:schemeClr val="tx1"/>
                </a:solidFill>
                <a:latin typeface="Haettenschweiler" panose="020B0706040902060204" pitchFamily="34" charset="0"/>
              </a:rPr>
              <a:t>কেমন</a:t>
            </a:r>
            <a:r>
              <a:rPr lang="en-US" dirty="0" smtClean="0">
                <a:solidFill>
                  <a:schemeClr val="tx1"/>
                </a:solidFill>
                <a:latin typeface="Haettenschweiler" panose="020B070604090206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Haettenschweiler" panose="020B0706040902060204" pitchFamily="34" charset="0"/>
              </a:rPr>
              <a:t>আছো</a:t>
            </a:r>
            <a:r>
              <a:rPr lang="en-US" dirty="0" smtClean="0">
                <a:solidFill>
                  <a:schemeClr val="tx1"/>
                </a:solidFill>
                <a:latin typeface="Haettenschweiler" panose="020B0706040902060204" pitchFamily="34" charset="0"/>
              </a:rPr>
              <a:t> ? </a:t>
            </a:r>
            <a:endParaRPr lang="en-US" dirty="0">
              <a:solidFill>
                <a:schemeClr val="tx1"/>
              </a:solidFill>
              <a:latin typeface="Haettenschweiler" panose="020B070604090206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 rot="5400000" flipV="1">
            <a:off x="7608290" y="-458569"/>
            <a:ext cx="1087274" cy="3551517"/>
          </a:xfrm>
          <a:prstGeom prst="wedgeRectCallout">
            <a:avLst/>
          </a:prstGeom>
          <a:solidFill>
            <a:srgbClr val="F793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Haettenschweiler" panose="020B0706040902060204" pitchFamily="34" charset="0"/>
              </a:rPr>
              <a:t>হাই</a:t>
            </a:r>
            <a:r>
              <a:rPr lang="en-US" dirty="0" smtClean="0">
                <a:solidFill>
                  <a:schemeClr val="tx1"/>
                </a:solidFill>
                <a:latin typeface="Haettenschweiler" panose="020B0706040902060204" pitchFamily="34" charset="0"/>
              </a:rPr>
              <a:t> ! 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Haettenschweiler" panose="020B0706040902060204" pitchFamily="34" charset="0"/>
              </a:rPr>
              <a:t>ভালো</a:t>
            </a:r>
            <a:r>
              <a:rPr lang="en-US" dirty="0" smtClean="0">
                <a:solidFill>
                  <a:schemeClr val="tx1"/>
                </a:solidFill>
                <a:latin typeface="Haettenschweiler" panose="020B070604090206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Haettenschweiler" panose="020B0706040902060204" pitchFamily="34" charset="0"/>
              </a:rPr>
              <a:t>আছি</a:t>
            </a:r>
            <a:r>
              <a:rPr lang="en-US" dirty="0" smtClean="0">
                <a:solidFill>
                  <a:schemeClr val="tx1"/>
                </a:solidFill>
                <a:latin typeface="Haettenschweiler" panose="020B0706040902060204" pitchFamily="34" charset="0"/>
              </a:rPr>
              <a:t> । </a:t>
            </a:r>
            <a:r>
              <a:rPr lang="en-US" dirty="0" err="1" smtClean="0">
                <a:solidFill>
                  <a:schemeClr val="tx1"/>
                </a:solidFill>
                <a:latin typeface="Haettenschweiler" panose="020B0706040902060204" pitchFamily="34" charset="0"/>
              </a:rPr>
              <a:t>তবে</a:t>
            </a:r>
            <a:r>
              <a:rPr lang="en-US" dirty="0" smtClean="0">
                <a:solidFill>
                  <a:schemeClr val="tx1"/>
                </a:solidFill>
                <a:latin typeface="Haettenschweiler" panose="020B070604090206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Haettenschweiler" panose="020B0706040902060204" pitchFamily="34" charset="0"/>
              </a:rPr>
              <a:t>খুব</a:t>
            </a:r>
            <a:r>
              <a:rPr lang="en-US" dirty="0" smtClean="0">
                <a:solidFill>
                  <a:schemeClr val="tx1"/>
                </a:solidFill>
                <a:latin typeface="Haettenschweiler" panose="020B070604090206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Haettenschweiler" panose="020B0706040902060204" pitchFamily="34" charset="0"/>
              </a:rPr>
              <a:t>চিন্তিত</a:t>
            </a:r>
            <a:r>
              <a:rPr lang="en-US" dirty="0" smtClean="0">
                <a:solidFill>
                  <a:schemeClr val="tx1"/>
                </a:solidFill>
                <a:latin typeface="Haettenschweiler" panose="020B0706040902060204" pitchFamily="34" charset="0"/>
              </a:rPr>
              <a:t> ও </a:t>
            </a:r>
            <a:r>
              <a:rPr lang="en-US" dirty="0" err="1" smtClean="0">
                <a:solidFill>
                  <a:schemeClr val="tx1"/>
                </a:solidFill>
                <a:latin typeface="Haettenschweiler" panose="020B0706040902060204" pitchFamily="34" charset="0"/>
              </a:rPr>
              <a:t>আতঙ্কিত</a:t>
            </a:r>
            <a:r>
              <a:rPr lang="en-US" dirty="0" smtClean="0">
                <a:solidFill>
                  <a:schemeClr val="tx1"/>
                </a:solidFill>
                <a:latin typeface="Haettenschweiler" panose="020B0706040902060204" pitchFamily="34" charset="0"/>
              </a:rPr>
              <a:t> !   </a:t>
            </a:r>
            <a:endParaRPr lang="en-US" dirty="0">
              <a:solidFill>
                <a:schemeClr val="tx1"/>
              </a:solidFill>
              <a:latin typeface="Haettenschweiler" panose="020B0706040902060204" pitchFamily="34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 rot="5400000">
            <a:off x="3651595" y="549715"/>
            <a:ext cx="611574" cy="3551517"/>
          </a:xfrm>
          <a:prstGeom prst="wedgeRectCallout">
            <a:avLst/>
          </a:prstGeom>
          <a:solidFill>
            <a:srgbClr val="29AB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Haettenschweiler" panose="020B0706040902060204" pitchFamily="34" charset="0"/>
              </a:rPr>
              <a:t>কিন্তু</a:t>
            </a:r>
            <a:r>
              <a:rPr lang="en-US" dirty="0" smtClean="0">
                <a:solidFill>
                  <a:schemeClr val="tx1"/>
                </a:solidFill>
                <a:latin typeface="Haettenschweiler" panose="020B070604090206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Haettenschweiler" panose="020B0706040902060204" pitchFamily="34" charset="0"/>
              </a:rPr>
              <a:t>কেন</a:t>
            </a:r>
            <a:r>
              <a:rPr lang="en-US" dirty="0" smtClean="0">
                <a:solidFill>
                  <a:schemeClr val="tx1"/>
                </a:solidFill>
                <a:latin typeface="Haettenschweiler" panose="020B0706040902060204" pitchFamily="34" charset="0"/>
              </a:rPr>
              <a:t> ? </a:t>
            </a:r>
            <a:endParaRPr lang="en-US" dirty="0">
              <a:solidFill>
                <a:schemeClr val="tx1"/>
              </a:solidFill>
              <a:latin typeface="Haettenschweiler" panose="020B0706040902060204" pitchFamily="34" charset="0"/>
            </a:endParaRPr>
          </a:p>
        </p:txBody>
      </p:sp>
      <p:sp>
        <p:nvSpPr>
          <p:cNvPr id="14" name="Rectangular Callout 13"/>
          <p:cNvSpPr/>
          <p:nvPr/>
        </p:nvSpPr>
        <p:spPr>
          <a:xfrm rot="5400000">
            <a:off x="3690332" y="1271112"/>
            <a:ext cx="534099" cy="3551517"/>
          </a:xfrm>
          <a:prstGeom prst="wedgeRectCallout">
            <a:avLst/>
          </a:prstGeom>
          <a:solidFill>
            <a:srgbClr val="29AB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Haettenschweiler" panose="020B0706040902060204" pitchFamily="34" charset="0"/>
              </a:rPr>
              <a:t>আতঙ্ক</a:t>
            </a:r>
            <a:r>
              <a:rPr lang="en-US" dirty="0" smtClean="0">
                <a:solidFill>
                  <a:schemeClr val="tx1"/>
                </a:solidFill>
                <a:latin typeface="Haettenschweiler" panose="020B0706040902060204" pitchFamily="34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Haettenschweiler" panose="020B0706040902060204" pitchFamily="34" charset="0"/>
              </a:rPr>
              <a:t>নয়</a:t>
            </a:r>
            <a:r>
              <a:rPr lang="en-US" dirty="0" smtClean="0">
                <a:solidFill>
                  <a:schemeClr val="tx1"/>
                </a:solidFill>
                <a:latin typeface="Haettenschweiler" panose="020B0706040902060204" pitchFamily="34" charset="0"/>
              </a:rPr>
              <a:t> ! </a:t>
            </a:r>
            <a:r>
              <a:rPr lang="en-US" dirty="0" err="1" smtClean="0">
                <a:solidFill>
                  <a:schemeClr val="tx1"/>
                </a:solidFill>
                <a:latin typeface="Haettenschweiler" panose="020B0706040902060204" pitchFamily="34" charset="0"/>
              </a:rPr>
              <a:t>চাই</a:t>
            </a:r>
            <a:r>
              <a:rPr lang="en-US" dirty="0" smtClean="0">
                <a:solidFill>
                  <a:schemeClr val="tx1"/>
                </a:solidFill>
                <a:latin typeface="Haettenschweiler" panose="020B070604090206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Haettenschweiler" panose="020B0706040902060204" pitchFamily="34" charset="0"/>
              </a:rPr>
              <a:t>সচেতনতা</a:t>
            </a:r>
            <a:r>
              <a:rPr lang="en-US" dirty="0" smtClean="0">
                <a:solidFill>
                  <a:schemeClr val="tx1"/>
                </a:solidFill>
                <a:latin typeface="Haettenschweiler" panose="020B0706040902060204" pitchFamily="34" charset="0"/>
              </a:rPr>
              <a:t> । </a:t>
            </a:r>
            <a:endParaRPr lang="en-US" dirty="0">
              <a:solidFill>
                <a:schemeClr val="tx1"/>
              </a:solidFill>
              <a:latin typeface="Haettenschweiler" panose="020B0706040902060204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 rot="5400000" flipV="1">
            <a:off x="7846139" y="549716"/>
            <a:ext cx="611576" cy="3551517"/>
          </a:xfrm>
          <a:prstGeom prst="wedgeRectCallout">
            <a:avLst/>
          </a:prstGeom>
          <a:solidFill>
            <a:srgbClr val="F793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Haettenschweiler" panose="020B0706040902060204" pitchFamily="34" charset="0"/>
              </a:rPr>
              <a:t>কারণ</a:t>
            </a:r>
            <a:r>
              <a:rPr lang="en-US" dirty="0" smtClean="0">
                <a:solidFill>
                  <a:schemeClr val="tx1"/>
                </a:solidFill>
                <a:latin typeface="Haettenschweiler" panose="020B0706040902060204" pitchFamily="34" charset="0"/>
              </a:rPr>
              <a:t> 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Haettenschweiler" panose="020B0706040902060204" pitchFamily="34" charset="0"/>
              </a:rPr>
              <a:t>করোনা</a:t>
            </a:r>
            <a:r>
              <a:rPr lang="en-US" dirty="0" smtClean="0">
                <a:solidFill>
                  <a:schemeClr val="tx1"/>
                </a:solidFill>
                <a:latin typeface="Haettenschweiler" panose="020B0706040902060204" pitchFamily="34" charset="0"/>
              </a:rPr>
              <a:t> ! </a:t>
            </a:r>
            <a:r>
              <a:rPr lang="en-US" dirty="0" err="1" smtClean="0">
                <a:solidFill>
                  <a:schemeClr val="tx1"/>
                </a:solidFill>
                <a:latin typeface="Haettenschweiler" panose="020B0706040902060204" pitchFamily="34" charset="0"/>
              </a:rPr>
              <a:t>করোনা</a:t>
            </a:r>
            <a:r>
              <a:rPr lang="en-US" dirty="0" smtClean="0">
                <a:solidFill>
                  <a:schemeClr val="tx1"/>
                </a:solidFill>
                <a:latin typeface="Haettenschweiler" panose="020B0706040902060204" pitchFamily="34" charset="0"/>
              </a:rPr>
              <a:t> ! </a:t>
            </a:r>
            <a:r>
              <a:rPr lang="en-US" dirty="0" err="1" smtClean="0">
                <a:solidFill>
                  <a:schemeClr val="tx1"/>
                </a:solidFill>
                <a:latin typeface="Haettenschweiler" panose="020B0706040902060204" pitchFamily="34" charset="0"/>
              </a:rPr>
              <a:t>করোনা</a:t>
            </a:r>
            <a:r>
              <a:rPr lang="en-US" dirty="0" smtClean="0">
                <a:solidFill>
                  <a:schemeClr val="tx1"/>
                </a:solidFill>
                <a:latin typeface="Haettenschweiler" panose="020B0706040902060204" pitchFamily="34" charset="0"/>
              </a:rPr>
              <a:t> ! </a:t>
            </a:r>
            <a:endParaRPr lang="en-US" dirty="0">
              <a:solidFill>
                <a:schemeClr val="tx1"/>
              </a:solidFill>
              <a:latin typeface="Haettenschweiler" panose="020B0706040902060204" pitchFamily="34" charset="0"/>
            </a:endParaRPr>
          </a:p>
        </p:txBody>
      </p:sp>
      <p:sp>
        <p:nvSpPr>
          <p:cNvPr id="20" name="Rectangular Callout 19"/>
          <p:cNvSpPr/>
          <p:nvPr/>
        </p:nvSpPr>
        <p:spPr>
          <a:xfrm rot="5400000" flipV="1">
            <a:off x="7884877" y="1271113"/>
            <a:ext cx="534101" cy="3551517"/>
          </a:xfrm>
          <a:prstGeom prst="wedgeRectCallout">
            <a:avLst/>
          </a:prstGeom>
          <a:solidFill>
            <a:srgbClr val="F793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Haettenschweiler" panose="020B0706040902060204" pitchFamily="34" charset="0"/>
              </a:rPr>
              <a:t>যেমন</a:t>
            </a:r>
            <a:r>
              <a:rPr lang="en-US" dirty="0" smtClean="0">
                <a:solidFill>
                  <a:schemeClr val="tx1"/>
                </a:solidFill>
                <a:latin typeface="Haettenschweiler" panose="020B0706040902060204" pitchFamily="34" charset="0"/>
              </a:rPr>
              <a:t> ?  </a:t>
            </a:r>
            <a:endParaRPr lang="en-US" dirty="0">
              <a:solidFill>
                <a:schemeClr val="tx1"/>
              </a:solidFill>
              <a:latin typeface="Haettenschweiler" panose="020B0706040902060204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114567" y="3854439"/>
            <a:ext cx="9962865" cy="3636103"/>
            <a:chOff x="1114567" y="3854439"/>
            <a:chExt cx="9962865" cy="3636103"/>
          </a:xfrm>
        </p:grpSpPr>
        <p:sp>
          <p:nvSpPr>
            <p:cNvPr id="21" name="Rectangle 20"/>
            <p:cNvSpPr/>
            <p:nvPr/>
          </p:nvSpPr>
          <p:spPr>
            <a:xfrm>
              <a:off x="1114567" y="3854439"/>
              <a:ext cx="9962865" cy="1754326"/>
            </a:xfrm>
            <a:prstGeom prst="rect">
              <a:avLst/>
            </a:prstGeom>
            <a:solidFill>
              <a:srgbClr val="E97284"/>
            </a:soli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dirty="0" err="1" smtClean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gency FB" panose="020B0804020202020204" pitchFamily="34" charset="0"/>
                </a:rPr>
                <a:t>করোনা</a:t>
              </a:r>
              <a:r>
                <a:rPr lang="en-US" sz="5400" dirty="0" smtClean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gency FB" panose="020B0804020202020204" pitchFamily="34" charset="0"/>
                </a:rPr>
                <a:t> </a:t>
              </a:r>
              <a:r>
                <a:rPr lang="en-US" sz="5400" dirty="0" err="1" smtClean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gency FB" panose="020B0804020202020204" pitchFamily="34" charset="0"/>
                </a:rPr>
                <a:t>ভাইরাস</a:t>
              </a:r>
              <a:r>
                <a:rPr lang="en-US" sz="5400" dirty="0" smtClean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gency FB" panose="020B0804020202020204" pitchFamily="34" charset="0"/>
                </a:rPr>
                <a:t> ( </a:t>
              </a:r>
              <a:r>
                <a:rPr lang="en-US" sz="5400" dirty="0" err="1" smtClean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gency FB" panose="020B0804020202020204" pitchFamily="34" charset="0"/>
                </a:rPr>
                <a:t>কোভিড</a:t>
              </a:r>
              <a:r>
                <a:rPr lang="en-US" sz="5400" dirty="0" smtClean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gency FB" panose="020B0804020202020204" pitchFamily="34" charset="0"/>
                </a:rPr>
                <a:t> – ১৯ ) </a:t>
              </a:r>
            </a:p>
            <a:p>
              <a:pPr algn="ctr"/>
              <a:r>
                <a:rPr lang="en-US" sz="5400" b="0" cap="none" spc="0" dirty="0" smtClean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 little sunshine" panose="02000603000000000000" pitchFamily="2" charset="0"/>
                  <a:ea typeface="A little sunshine" panose="02000603000000000000" pitchFamily="2" charset="0"/>
                </a:rPr>
                <a:t>CORONA VIRUS ( COVID - 19 ) </a:t>
              </a:r>
              <a:endParaRPr lang="en-US" sz="54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 little sunshine" panose="02000603000000000000" pitchFamily="2" charset="0"/>
                <a:ea typeface="A little sunshine" panose="02000603000000000000" pitchFamily="2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 flipH="1">
              <a:off x="6096000" y="5692152"/>
              <a:ext cx="22745" cy="1798390"/>
            </a:xfrm>
            <a:prstGeom prst="line">
              <a:avLst/>
            </a:prstGeom>
            <a:ln w="76200">
              <a:solidFill>
                <a:srgbClr val="E97284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67150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4000"/>
    </mc:Choice>
    <mc:Fallback>
      <p:transition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4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6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8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47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07675" y="-691394"/>
            <a:ext cx="11576649" cy="2998719"/>
            <a:chOff x="307675" y="-691394"/>
            <a:chExt cx="11576649" cy="2998719"/>
          </a:xfrm>
        </p:grpSpPr>
        <p:cxnSp>
          <p:nvCxnSpPr>
            <p:cNvPr id="24" name="Straight Connector 23"/>
            <p:cNvCxnSpPr/>
            <p:nvPr/>
          </p:nvCxnSpPr>
          <p:spPr>
            <a:xfrm flipH="1">
              <a:off x="6096000" y="-691394"/>
              <a:ext cx="22745" cy="1798390"/>
            </a:xfrm>
            <a:prstGeom prst="line">
              <a:avLst/>
            </a:prstGeom>
            <a:ln w="76200">
              <a:solidFill>
                <a:srgbClr val="E97284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Rectangle 1"/>
            <p:cNvSpPr/>
            <p:nvPr/>
          </p:nvSpPr>
          <p:spPr>
            <a:xfrm>
              <a:off x="307675" y="1106996"/>
              <a:ext cx="11576649" cy="1200329"/>
            </a:xfrm>
            <a:prstGeom prst="rect">
              <a:avLst/>
            </a:prstGeom>
            <a:solidFill>
              <a:srgbClr val="F67E7D"/>
            </a:soli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করোনা</a:t>
              </a:r>
              <a:r>
                <a:rPr lang="en-US" sz="3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3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ভাইরাস</a:t>
              </a:r>
              <a:r>
                <a:rPr lang="en-US" sz="3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3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সংক্রামক</a:t>
              </a:r>
              <a:r>
                <a:rPr lang="en-US" sz="3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3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রোগ</a:t>
              </a:r>
              <a:r>
                <a:rPr lang="en-US" sz="3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। </a:t>
              </a:r>
              <a:r>
                <a:rPr lang="en-US" sz="3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ফলে</a:t>
              </a:r>
              <a:r>
                <a:rPr lang="en-US" sz="3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3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আমাদের</a:t>
              </a:r>
              <a:r>
                <a:rPr lang="en-US" sz="3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3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যে</a:t>
              </a:r>
              <a:r>
                <a:rPr lang="en-US" sz="3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3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যে</a:t>
              </a:r>
              <a:r>
                <a:rPr lang="en-US" sz="3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3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বিষয়</a:t>
              </a:r>
              <a:r>
                <a:rPr lang="en-US" sz="3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3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সম্পর্কে</a:t>
              </a:r>
              <a:r>
                <a:rPr lang="en-US" sz="3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3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সচেতনতা</a:t>
              </a:r>
              <a:r>
                <a:rPr lang="en-US" sz="3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3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অবলম্বন</a:t>
              </a:r>
              <a:r>
                <a:rPr lang="en-US" sz="3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3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করতে</a:t>
              </a:r>
              <a:r>
                <a:rPr lang="en-US" sz="3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3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হবেঃ</a:t>
              </a:r>
              <a:r>
                <a:rPr lang="en-US" sz="3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-  </a:t>
              </a:r>
              <a:endPara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endParaRPr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75" y="2895926"/>
            <a:ext cx="1219370" cy="1219370"/>
          </a:xfrm>
          <a:prstGeom prst="rect">
            <a:avLst/>
          </a:prstGeom>
        </p:spPr>
      </p:pic>
      <p:sp>
        <p:nvSpPr>
          <p:cNvPr id="16" name="Rectangular Callout 15"/>
          <p:cNvSpPr/>
          <p:nvPr/>
        </p:nvSpPr>
        <p:spPr>
          <a:xfrm rot="5400000">
            <a:off x="3969461" y="1051185"/>
            <a:ext cx="1018181" cy="5110041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3200" dirty="0" err="1" smtClean="0">
                <a:solidFill>
                  <a:srgbClr val="571845"/>
                </a:solidFill>
                <a:latin typeface="Agency FB" panose="020B0804020202020204" pitchFamily="34" charset="0"/>
              </a:rPr>
              <a:t>যে</a:t>
            </a:r>
            <a:r>
              <a:rPr lang="en-US" sz="3200" dirty="0" smtClean="0">
                <a:solidFill>
                  <a:srgbClr val="571845"/>
                </a:solidFill>
                <a:latin typeface="Agency FB" panose="020B0804020202020204" pitchFamily="34" charset="0"/>
              </a:rPr>
              <a:t> </a:t>
            </a:r>
            <a:r>
              <a:rPr lang="en-US" sz="3200" dirty="0" err="1" smtClean="0">
                <a:solidFill>
                  <a:srgbClr val="571845"/>
                </a:solidFill>
                <a:latin typeface="Agency FB" panose="020B0804020202020204" pitchFamily="34" charset="0"/>
              </a:rPr>
              <a:t>বিষয়গুলো</a:t>
            </a:r>
            <a:r>
              <a:rPr lang="en-US" sz="3200" dirty="0" smtClean="0">
                <a:solidFill>
                  <a:srgbClr val="571845"/>
                </a:solidFill>
                <a:latin typeface="Agency FB" panose="020B0804020202020204" pitchFamily="34" charset="0"/>
              </a:rPr>
              <a:t> </a:t>
            </a:r>
            <a:r>
              <a:rPr lang="en-US" sz="3200" dirty="0" err="1" smtClean="0">
                <a:solidFill>
                  <a:srgbClr val="571845"/>
                </a:solidFill>
                <a:latin typeface="Agency FB" panose="020B0804020202020204" pitchFamily="34" charset="0"/>
              </a:rPr>
              <a:t>অবশ্যই</a:t>
            </a:r>
            <a:r>
              <a:rPr lang="en-US" sz="3200" dirty="0" smtClean="0">
                <a:solidFill>
                  <a:srgbClr val="571845"/>
                </a:solidFill>
                <a:latin typeface="Agency FB" panose="020B0804020202020204" pitchFamily="34" charset="0"/>
              </a:rPr>
              <a:t> </a:t>
            </a:r>
            <a:r>
              <a:rPr lang="en-US" sz="3200" dirty="0" err="1" smtClean="0">
                <a:solidFill>
                  <a:srgbClr val="571845"/>
                </a:solidFill>
                <a:latin typeface="Agency FB" panose="020B0804020202020204" pitchFamily="34" charset="0"/>
              </a:rPr>
              <a:t>মেনে</a:t>
            </a:r>
            <a:r>
              <a:rPr lang="en-US" sz="3200" dirty="0" smtClean="0">
                <a:solidFill>
                  <a:srgbClr val="571845"/>
                </a:solidFill>
                <a:latin typeface="Agency FB" panose="020B0804020202020204" pitchFamily="34" charset="0"/>
              </a:rPr>
              <a:t> </a:t>
            </a:r>
            <a:r>
              <a:rPr lang="en-US" sz="3200" dirty="0" err="1" smtClean="0">
                <a:solidFill>
                  <a:srgbClr val="571845"/>
                </a:solidFill>
                <a:latin typeface="Agency FB" panose="020B0804020202020204" pitchFamily="34" charset="0"/>
              </a:rPr>
              <a:t>চলতে</a:t>
            </a:r>
            <a:r>
              <a:rPr lang="en-US" sz="3200" dirty="0" smtClean="0">
                <a:solidFill>
                  <a:srgbClr val="571845"/>
                </a:solidFill>
                <a:latin typeface="Agency FB" panose="020B0804020202020204" pitchFamily="34" charset="0"/>
              </a:rPr>
              <a:t> </a:t>
            </a:r>
            <a:r>
              <a:rPr lang="en-US" sz="3200" dirty="0" err="1" smtClean="0">
                <a:solidFill>
                  <a:srgbClr val="571845"/>
                </a:solidFill>
                <a:latin typeface="Agency FB" panose="020B0804020202020204" pitchFamily="34" charset="0"/>
              </a:rPr>
              <a:t>হবে</a:t>
            </a:r>
            <a:r>
              <a:rPr lang="en-US" sz="3200" dirty="0" smtClean="0">
                <a:solidFill>
                  <a:srgbClr val="571845"/>
                </a:solidFill>
                <a:latin typeface="Agency FB" panose="020B0804020202020204" pitchFamily="34" charset="0"/>
              </a:rPr>
              <a:t> । 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21273" y="4500299"/>
            <a:ext cx="10794943" cy="3463375"/>
            <a:chOff x="721273" y="4500299"/>
            <a:chExt cx="10794943" cy="3463375"/>
          </a:xfrm>
          <a:solidFill>
            <a:srgbClr val="7B25AA"/>
          </a:solidFill>
        </p:grpSpPr>
        <p:sp>
          <p:nvSpPr>
            <p:cNvPr id="3" name="Rectangle 2"/>
            <p:cNvSpPr/>
            <p:nvPr/>
          </p:nvSpPr>
          <p:spPr>
            <a:xfrm>
              <a:off x="4944758" y="4500299"/>
              <a:ext cx="184730" cy="923330"/>
            </a:xfrm>
            <a:prstGeom prst="rect">
              <a:avLst/>
            </a:prstGeom>
            <a:grp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endPara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721273" y="4519231"/>
              <a:ext cx="10794943" cy="1569660"/>
            </a:xfrm>
            <a:prstGeom prst="rect">
              <a:avLst/>
            </a:prstGeom>
            <a:grp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endPara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algn="ctr"/>
              <a:r>
                <a:rPr lang="en-US" sz="3200" dirty="0" err="1" smtClean="0">
                  <a:ln w="0"/>
                  <a:solidFill>
                    <a:srgbClr val="F9CA32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gency FB" panose="00010606040000040003" pitchFamily="2" charset="0"/>
                </a:rPr>
                <a:t>অ্যান্টিব্যাকটেরিয়াল</a:t>
              </a:r>
              <a:r>
                <a:rPr lang="en-US" sz="3200" dirty="0" smtClean="0">
                  <a:ln w="0"/>
                  <a:solidFill>
                    <a:srgbClr val="F9CA32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gency FB" panose="00010606040000040003" pitchFamily="2" charset="0"/>
                </a:rPr>
                <a:t> </a:t>
              </a:r>
              <a:r>
                <a:rPr lang="en-US" sz="3200" dirty="0" err="1" smtClean="0">
                  <a:ln w="0"/>
                  <a:solidFill>
                    <a:srgbClr val="F9CA32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gency FB" panose="00010606040000040003" pitchFamily="2" charset="0"/>
                </a:rPr>
                <a:t>ফর্মুলা</a:t>
              </a:r>
              <a:r>
                <a:rPr lang="en-US" sz="3200" dirty="0" smtClean="0">
                  <a:ln w="0"/>
                  <a:solidFill>
                    <a:srgbClr val="F9CA32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gency FB" panose="00010606040000040003" pitchFamily="2" charset="0"/>
                </a:rPr>
                <a:t> </a:t>
              </a:r>
              <a:r>
                <a:rPr lang="en-US" sz="3200" dirty="0" err="1" smtClean="0">
                  <a:ln w="0"/>
                  <a:solidFill>
                    <a:srgbClr val="F9CA32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gency FB" panose="00010606040000040003" pitchFamily="2" charset="0"/>
                </a:rPr>
                <a:t>যুক্ত</a:t>
              </a:r>
              <a:r>
                <a:rPr lang="en-US" sz="3200" dirty="0" smtClean="0">
                  <a:ln w="0"/>
                  <a:solidFill>
                    <a:srgbClr val="F9CA32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gency FB" panose="00010606040000040003" pitchFamily="2" charset="0"/>
                </a:rPr>
                <a:t> </a:t>
              </a:r>
              <a:r>
                <a:rPr lang="en-US" sz="3200" dirty="0" err="1" smtClean="0">
                  <a:ln w="0"/>
                  <a:solidFill>
                    <a:srgbClr val="F9CA32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gency FB" panose="00010606040000040003" pitchFamily="2" charset="0"/>
                </a:rPr>
                <a:t>হ্যান্ড</a:t>
              </a:r>
              <a:r>
                <a:rPr lang="en-US" sz="3200" dirty="0" smtClean="0">
                  <a:ln w="0"/>
                  <a:solidFill>
                    <a:srgbClr val="F9CA32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gency FB" panose="00010606040000040003" pitchFamily="2" charset="0"/>
                </a:rPr>
                <a:t> </a:t>
              </a:r>
              <a:r>
                <a:rPr lang="en-US" sz="3200" dirty="0" err="1" smtClean="0">
                  <a:ln w="0"/>
                  <a:solidFill>
                    <a:srgbClr val="F9CA32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gency FB" panose="00010606040000040003" pitchFamily="2" charset="0"/>
                </a:rPr>
                <a:t>ওয়াশ</a:t>
              </a:r>
              <a:r>
                <a:rPr lang="en-US" sz="3200" dirty="0" smtClean="0">
                  <a:ln w="0"/>
                  <a:solidFill>
                    <a:srgbClr val="F9CA32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gency FB" panose="00010606040000040003" pitchFamily="2" charset="0"/>
                </a:rPr>
                <a:t> </a:t>
              </a:r>
              <a:r>
                <a:rPr lang="en-US" sz="3200" dirty="0" err="1" smtClean="0">
                  <a:ln w="0"/>
                  <a:solidFill>
                    <a:srgbClr val="F9CA32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gency FB" panose="00010606040000040003" pitchFamily="2" charset="0"/>
                </a:rPr>
                <a:t>দিয়ে</a:t>
              </a:r>
              <a:r>
                <a:rPr lang="en-US" sz="3200" dirty="0">
                  <a:ln w="0"/>
                  <a:solidFill>
                    <a:srgbClr val="F9CA32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gency FB" panose="00010606040000040003" pitchFamily="2" charset="0"/>
                </a:rPr>
                <a:t> </a:t>
              </a:r>
              <a:r>
                <a:rPr lang="en-US" sz="3200" dirty="0" err="1" smtClean="0">
                  <a:ln w="0"/>
                  <a:solidFill>
                    <a:srgbClr val="F9CA32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gency FB" panose="00010606040000040003" pitchFamily="2" charset="0"/>
                </a:rPr>
                <a:t>হাত</a:t>
              </a:r>
              <a:r>
                <a:rPr lang="en-US" sz="3200" dirty="0" smtClean="0">
                  <a:ln w="0"/>
                  <a:solidFill>
                    <a:srgbClr val="F9CA32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gency FB" panose="00010606040000040003" pitchFamily="2" charset="0"/>
                </a:rPr>
                <a:t> </a:t>
              </a:r>
              <a:r>
                <a:rPr lang="en-US" sz="3200" dirty="0" err="1" smtClean="0">
                  <a:ln w="0"/>
                  <a:solidFill>
                    <a:srgbClr val="F9CA32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gency FB" panose="00010606040000040003" pitchFamily="2" charset="0"/>
                </a:rPr>
                <a:t>ধুতে</a:t>
              </a:r>
              <a:r>
                <a:rPr lang="en-US" sz="3200" dirty="0" smtClean="0">
                  <a:ln w="0"/>
                  <a:solidFill>
                    <a:srgbClr val="F9CA32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gency FB" panose="00010606040000040003" pitchFamily="2" charset="0"/>
                </a:rPr>
                <a:t> </a:t>
              </a:r>
              <a:r>
                <a:rPr lang="en-US" sz="3200" dirty="0" err="1" smtClean="0">
                  <a:ln w="0"/>
                  <a:solidFill>
                    <a:srgbClr val="F9CA32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gency FB" panose="00010606040000040003" pitchFamily="2" charset="0"/>
                </a:rPr>
                <a:t>হবে</a:t>
              </a:r>
              <a:endParaRPr lang="en-US" sz="3200" dirty="0" smtClean="0">
                <a:ln w="0"/>
                <a:solidFill>
                  <a:srgbClr val="F9CA3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0010606040000040003" pitchFamily="2" charset="0"/>
              </a:endParaRPr>
            </a:p>
            <a:p>
              <a:pPr algn="ctr"/>
              <a:r>
                <a:rPr lang="en-US" sz="32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gency FB" panose="00010606040000040003" pitchFamily="2" charset="0"/>
                </a:rPr>
                <a:t> </a:t>
              </a:r>
              <a:endPara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0010606040000040003" pitchFamily="2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33573" y="4527159"/>
              <a:ext cx="524852" cy="524852"/>
            </a:xfrm>
            <a:prstGeom prst="rect">
              <a:avLst/>
            </a:prstGeom>
            <a:grpFill/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1222" y="5494819"/>
              <a:ext cx="562027" cy="562027"/>
            </a:xfrm>
            <a:prstGeom prst="rect">
              <a:avLst/>
            </a:prstGeom>
            <a:grpFill/>
          </p:spPr>
        </p:pic>
        <p:cxnSp>
          <p:nvCxnSpPr>
            <p:cNvPr id="12" name="Straight Connector 11"/>
            <p:cNvCxnSpPr/>
            <p:nvPr/>
          </p:nvCxnSpPr>
          <p:spPr>
            <a:xfrm flipH="1">
              <a:off x="6073254" y="6165284"/>
              <a:ext cx="22745" cy="1798390"/>
            </a:xfrm>
            <a:prstGeom prst="line">
              <a:avLst/>
            </a:prstGeom>
            <a:grpFill/>
            <a:ln w="76200">
              <a:solidFill>
                <a:srgbClr val="7B25AA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39095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8000"/>
    </mc:Choice>
    <mc:Fallback>
      <p:transition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25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75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47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07675" y="-691394"/>
            <a:ext cx="11576649" cy="3737382"/>
            <a:chOff x="307675" y="-691394"/>
            <a:chExt cx="11576649" cy="3737382"/>
          </a:xfrm>
        </p:grpSpPr>
        <p:grpSp>
          <p:nvGrpSpPr>
            <p:cNvPr id="10" name="Group 9"/>
            <p:cNvGrpSpPr/>
            <p:nvPr/>
          </p:nvGrpSpPr>
          <p:grpSpPr>
            <a:xfrm>
              <a:off x="307675" y="-691394"/>
              <a:ext cx="11576649" cy="3737382"/>
              <a:chOff x="307675" y="-691394"/>
              <a:chExt cx="11576649" cy="3737382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flipH="1">
                <a:off x="6096000" y="-691394"/>
                <a:ext cx="22745" cy="1798390"/>
              </a:xfrm>
              <a:prstGeom prst="line">
                <a:avLst/>
              </a:prstGeom>
              <a:ln w="76200">
                <a:solidFill>
                  <a:srgbClr val="FFCA30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ectangle 11"/>
              <p:cNvSpPr/>
              <p:nvPr/>
            </p:nvSpPr>
            <p:spPr>
              <a:xfrm>
                <a:off x="307675" y="1106996"/>
                <a:ext cx="11576649" cy="1938992"/>
              </a:xfrm>
              <a:prstGeom prst="rect">
                <a:avLst/>
              </a:prstGeom>
              <a:solidFill>
                <a:srgbClr val="FFCA30"/>
              </a:solidFill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endParaRPr lang="en-US" sz="40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endParaRPr>
              </a:p>
              <a:p>
                <a:pPr algn="ctr"/>
                <a:r>
                  <a:rPr lang="en-US" sz="4000" b="0" cap="none" spc="0" dirty="0" err="1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হাঁচি</a:t>
                </a:r>
                <a:r>
                  <a:rPr lang="en-US" sz="4000" b="0" cap="none" spc="0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 </a:t>
                </a:r>
                <a:r>
                  <a:rPr lang="en-US" sz="4000" b="0" cap="none" spc="0" dirty="0" err="1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বা</a:t>
                </a:r>
                <a:r>
                  <a:rPr lang="en-US" sz="4000" b="0" cap="none" spc="0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 </a:t>
                </a:r>
                <a:r>
                  <a:rPr lang="en-US" sz="4000" b="0" cap="none" spc="0" dirty="0" err="1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কাশি</a:t>
                </a:r>
                <a:r>
                  <a:rPr lang="en-US" sz="4000" b="0" cap="none" spc="0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 </a:t>
                </a:r>
                <a:r>
                  <a:rPr lang="en-US" sz="4000" b="0" cap="none" spc="0" dirty="0" err="1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দেওয়ার</a:t>
                </a:r>
                <a:r>
                  <a:rPr lang="en-US" sz="4000" b="0" cap="none" spc="0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 </a:t>
                </a:r>
                <a:r>
                  <a:rPr lang="en-US" sz="4000" b="0" cap="none" spc="0" dirty="0" err="1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সময়</a:t>
                </a:r>
                <a:r>
                  <a:rPr lang="en-US" sz="4000" b="0" cap="none" spc="0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 </a:t>
                </a:r>
                <a:r>
                  <a:rPr lang="en-US" sz="4000" b="0" cap="none" spc="0" dirty="0" err="1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টিস্যু</a:t>
                </a:r>
                <a:r>
                  <a:rPr lang="en-US" sz="4000" b="0" cap="none" spc="0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 </a:t>
                </a:r>
                <a:r>
                  <a:rPr lang="en-US" sz="4000" b="0" cap="none" spc="0" dirty="0" err="1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বা</a:t>
                </a:r>
                <a:r>
                  <a:rPr lang="en-US" sz="4000" b="0" cap="none" spc="0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 </a:t>
                </a:r>
                <a:r>
                  <a:rPr lang="en-US" sz="4000" b="0" cap="none" spc="0" dirty="0" err="1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রুমাল</a:t>
                </a:r>
                <a:r>
                  <a:rPr lang="en-US" sz="4000" b="0" cap="none" spc="0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 </a:t>
                </a:r>
                <a:r>
                  <a:rPr lang="en-US" sz="4000" b="0" cap="none" spc="0" dirty="0" err="1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ব্যবহার</a:t>
                </a:r>
                <a:r>
                  <a:rPr lang="en-US" sz="4000" b="0" cap="none" spc="0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  </a:t>
                </a:r>
                <a:r>
                  <a:rPr lang="en-US" sz="4000" b="0" cap="none" spc="0" dirty="0" err="1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করতে</a:t>
                </a:r>
                <a:r>
                  <a:rPr lang="en-US" sz="4000" b="0" cap="none" spc="0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 </a:t>
                </a:r>
                <a:r>
                  <a:rPr lang="en-US" sz="4000" b="0" cap="none" spc="0" dirty="0" err="1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হবে</a:t>
                </a:r>
                <a:r>
                  <a:rPr lang="en-US" sz="4000" b="0" cap="none" spc="0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 । </a:t>
                </a:r>
                <a:endParaRPr lang="en-US" sz="4000" b="0" cap="none" spc="0" dirty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endParaRPr>
              </a:p>
            </p:txBody>
          </p:sp>
        </p:grp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3498" y="1106996"/>
              <a:ext cx="683704" cy="683704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307675" y="3957136"/>
            <a:ext cx="11576649" cy="3800059"/>
            <a:chOff x="307675" y="3957136"/>
            <a:chExt cx="11576649" cy="3800059"/>
          </a:xfrm>
        </p:grpSpPr>
        <p:sp>
          <p:nvSpPr>
            <p:cNvPr id="9" name="Rectangle 8"/>
            <p:cNvSpPr/>
            <p:nvPr/>
          </p:nvSpPr>
          <p:spPr>
            <a:xfrm>
              <a:off x="307675" y="3957136"/>
              <a:ext cx="11576649" cy="1938992"/>
            </a:xfrm>
            <a:prstGeom prst="rect">
              <a:avLst/>
            </a:prstGeom>
            <a:solidFill>
              <a:srgbClr val="BFB300"/>
            </a:soli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endPara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endParaRPr>
            </a:p>
            <a:p>
              <a:pPr algn="ctr"/>
              <a:r>
                <a:rPr lang="en-US" sz="40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গণপরিবহনে</a:t>
              </a:r>
              <a:r>
                <a:rPr lang="en-US" sz="4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সব</a:t>
              </a:r>
              <a:r>
                <a:rPr lang="en-US" sz="4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সময়</a:t>
              </a:r>
              <a:r>
                <a:rPr lang="en-US" sz="4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হ্যান্ডগ্লাভস</a:t>
              </a:r>
              <a:r>
                <a:rPr lang="en-US" sz="4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এবং</a:t>
              </a:r>
              <a:r>
                <a:rPr lang="en-US" sz="4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মাস্ক</a:t>
              </a:r>
              <a:r>
                <a:rPr lang="en-US" sz="4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ব্যবহার</a:t>
              </a:r>
              <a:r>
                <a:rPr lang="en-US" sz="4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করতে</a:t>
              </a:r>
              <a:r>
                <a:rPr lang="en-US" sz="4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হবে</a:t>
              </a:r>
              <a:r>
                <a:rPr lang="en-US" sz="4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। </a:t>
              </a:r>
              <a:endPara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817805" y="3957136"/>
              <a:ext cx="579133" cy="579133"/>
            </a:xfrm>
            <a:prstGeom prst="rect">
              <a:avLst/>
            </a:prstGeom>
          </p:spPr>
        </p:pic>
        <p:cxnSp>
          <p:nvCxnSpPr>
            <p:cNvPr id="17" name="Straight Connector 16"/>
            <p:cNvCxnSpPr/>
            <p:nvPr/>
          </p:nvCxnSpPr>
          <p:spPr>
            <a:xfrm flipH="1">
              <a:off x="6035350" y="5958805"/>
              <a:ext cx="22745" cy="1798390"/>
            </a:xfrm>
            <a:prstGeom prst="line">
              <a:avLst/>
            </a:prstGeom>
            <a:ln w="76200">
              <a:solidFill>
                <a:srgbClr val="BFB3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19412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4000"/>
    </mc:Choice>
    <mc:Fallback>
      <p:transition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2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47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92320" y="-805694"/>
            <a:ext cx="11576649" cy="3737382"/>
            <a:chOff x="292320" y="-805694"/>
            <a:chExt cx="11576649" cy="3737382"/>
          </a:xfrm>
        </p:grpSpPr>
        <p:grpSp>
          <p:nvGrpSpPr>
            <p:cNvPr id="10" name="Group 9"/>
            <p:cNvGrpSpPr/>
            <p:nvPr/>
          </p:nvGrpSpPr>
          <p:grpSpPr>
            <a:xfrm>
              <a:off x="292320" y="-805694"/>
              <a:ext cx="11576649" cy="3737382"/>
              <a:chOff x="307675" y="-691394"/>
              <a:chExt cx="11576649" cy="3737382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flipH="1">
                <a:off x="6096000" y="-691394"/>
                <a:ext cx="22745" cy="1798390"/>
              </a:xfrm>
              <a:prstGeom prst="line">
                <a:avLst/>
              </a:prstGeom>
              <a:ln w="76200">
                <a:solidFill>
                  <a:srgbClr val="FFCA30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ectangle 11"/>
              <p:cNvSpPr/>
              <p:nvPr/>
            </p:nvSpPr>
            <p:spPr>
              <a:xfrm>
                <a:off x="307675" y="1106996"/>
                <a:ext cx="11576649" cy="1938992"/>
              </a:xfrm>
              <a:prstGeom prst="rect">
                <a:avLst/>
              </a:prstGeom>
              <a:solidFill>
                <a:srgbClr val="FFCA30"/>
              </a:solidFill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endParaRPr lang="en-US" sz="4000" dirty="0" smtClean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endParaRPr>
              </a:p>
              <a:p>
                <a:pPr algn="ctr"/>
                <a:r>
                  <a:rPr lang="en-US" sz="3800" dirty="0" err="1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মানুষের</a:t>
                </a:r>
                <a:r>
                  <a:rPr lang="en-US" sz="3800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  </a:t>
                </a:r>
                <a:r>
                  <a:rPr lang="en-US" sz="3800" dirty="0" err="1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সংস্পর্শ</a:t>
                </a:r>
                <a:r>
                  <a:rPr lang="en-US" sz="3800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 </a:t>
                </a:r>
                <a:r>
                  <a:rPr lang="en-US" sz="3800" dirty="0" err="1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থেকে</a:t>
                </a:r>
                <a:r>
                  <a:rPr lang="en-US" sz="3800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 </a:t>
                </a:r>
                <a:r>
                  <a:rPr lang="en-US" sz="3800" dirty="0" err="1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যথাসম্ভব</a:t>
                </a:r>
                <a:r>
                  <a:rPr lang="en-US" sz="3800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 </a:t>
                </a:r>
                <a:r>
                  <a:rPr lang="en-US" sz="3800" dirty="0" err="1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দূরে</a:t>
                </a:r>
                <a:r>
                  <a:rPr lang="en-US" sz="3800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 </a:t>
                </a:r>
                <a:r>
                  <a:rPr lang="en-US" sz="3800" dirty="0" err="1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থাকতে</a:t>
                </a:r>
                <a:r>
                  <a:rPr lang="en-US" sz="3800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 </a:t>
                </a:r>
                <a:r>
                  <a:rPr lang="en-US" sz="3800" dirty="0" err="1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হবে</a:t>
                </a:r>
                <a:r>
                  <a:rPr lang="en-US" sz="3800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 </a:t>
                </a:r>
                <a:r>
                  <a:rPr lang="en-US" sz="3800" b="0" cap="none" spc="0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। </a:t>
                </a:r>
                <a:r>
                  <a:rPr lang="en-US" sz="3800" b="0" cap="none" spc="0" dirty="0" err="1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জনসমাবেশ</a:t>
                </a:r>
                <a:r>
                  <a:rPr lang="en-US" sz="3800" b="0" cap="none" spc="0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 </a:t>
                </a:r>
                <a:r>
                  <a:rPr lang="en-US" sz="3800" b="0" cap="none" spc="0" dirty="0" err="1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এড়িয়ে</a:t>
                </a:r>
                <a:r>
                  <a:rPr lang="en-US" sz="3800" b="0" cap="none" spc="0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 </a:t>
                </a:r>
                <a:r>
                  <a:rPr lang="en-US" sz="3800" b="0" cap="none" spc="0" dirty="0" err="1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চলুন</a:t>
                </a:r>
                <a:r>
                  <a:rPr lang="en-US" sz="3800" b="0" cap="none" spc="0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 ।  </a:t>
                </a:r>
                <a:endParaRPr lang="en-US" sz="3800" b="0" cap="none" spc="0" dirty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endParaRPr>
              </a:p>
            </p:txBody>
          </p:sp>
        </p:grp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V="1">
              <a:off x="5716401" y="992696"/>
              <a:ext cx="779649" cy="779649"/>
            </a:xfrm>
            <a:prstGeom prst="rect">
              <a:avLst/>
            </a:prstGeom>
            <a:solidFill>
              <a:schemeClr val="tx1"/>
            </a:solidFill>
          </p:spPr>
        </p:pic>
      </p:grpSp>
      <p:grpSp>
        <p:nvGrpSpPr>
          <p:cNvPr id="4" name="Group 3"/>
          <p:cNvGrpSpPr/>
          <p:nvPr/>
        </p:nvGrpSpPr>
        <p:grpSpPr>
          <a:xfrm>
            <a:off x="307675" y="3957136"/>
            <a:ext cx="11576649" cy="3737382"/>
            <a:chOff x="307675" y="3957136"/>
            <a:chExt cx="11576649" cy="3737382"/>
          </a:xfrm>
        </p:grpSpPr>
        <p:sp>
          <p:nvSpPr>
            <p:cNvPr id="9" name="Rectangle 8"/>
            <p:cNvSpPr/>
            <p:nvPr/>
          </p:nvSpPr>
          <p:spPr>
            <a:xfrm>
              <a:off x="307675" y="3957136"/>
              <a:ext cx="11576649" cy="1938992"/>
            </a:xfrm>
            <a:prstGeom prst="rect">
              <a:avLst/>
            </a:prstGeom>
            <a:solidFill>
              <a:srgbClr val="027269"/>
            </a:soli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000" dirty="0" err="1" smtClean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জনসাধারণের</a:t>
              </a:r>
              <a:r>
                <a:rPr lang="en-US" sz="4000" dirty="0" smtClean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ব্যবহৃত</a:t>
              </a:r>
              <a:r>
                <a:rPr lang="en-US" sz="4000" dirty="0" smtClean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যেকোনো</a:t>
              </a:r>
              <a:r>
                <a:rPr lang="en-US" sz="4000" dirty="0" smtClean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কিছু</a:t>
              </a:r>
              <a:r>
                <a:rPr lang="en-US" sz="4000" dirty="0" smtClean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ব্যবহারে</a:t>
              </a:r>
              <a:r>
                <a:rPr lang="en-US" sz="4000" dirty="0" smtClean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সতর্ক</a:t>
              </a:r>
              <a:r>
                <a:rPr lang="en-US" sz="4000" dirty="0" smtClean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থাকুন</a:t>
              </a:r>
              <a:r>
                <a:rPr lang="en-US" sz="4000" dirty="0" smtClean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। </a:t>
              </a:r>
              <a:r>
                <a:rPr lang="en-US" sz="4000" dirty="0" err="1" smtClean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পাবলিক</a:t>
              </a:r>
              <a:r>
                <a:rPr lang="en-US" sz="4000" dirty="0" smtClean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টয়লেট</a:t>
              </a:r>
              <a:r>
                <a:rPr lang="en-US" sz="4000" dirty="0" smtClean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ব্যবহার</a:t>
              </a:r>
              <a:r>
                <a:rPr lang="en-US" sz="4000" dirty="0" smtClean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করার</a:t>
              </a:r>
              <a:r>
                <a:rPr lang="en-US" sz="4000" dirty="0" smtClean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সময়</a:t>
              </a:r>
              <a:r>
                <a:rPr lang="en-US" sz="4000" dirty="0" smtClean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সাবধানতা</a:t>
              </a:r>
              <a:r>
                <a:rPr lang="en-US" sz="4000" dirty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অবলম্বন</a:t>
              </a:r>
              <a:r>
                <a:rPr lang="en-US" sz="4000" dirty="0" smtClean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করুন</a:t>
              </a:r>
              <a:r>
                <a:rPr lang="en-US" sz="4000" dirty="0" smtClean="0">
                  <a:ln w="0"/>
                  <a:solidFill>
                    <a:schemeClr val="bg1">
                      <a:lumMod val="9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।  </a:t>
              </a:r>
              <a:endParaRPr lang="en-US" sz="40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>
              <a:off x="6045725" y="5896128"/>
              <a:ext cx="22745" cy="1798390"/>
            </a:xfrm>
            <a:prstGeom prst="line">
              <a:avLst/>
            </a:prstGeom>
            <a:ln w="76200">
              <a:solidFill>
                <a:srgbClr val="027269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91365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4000"/>
    </mc:Choice>
    <mc:Fallback>
      <p:transition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2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47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30421" y="2877699"/>
            <a:ext cx="11576649" cy="1323439"/>
          </a:xfrm>
          <a:prstGeom prst="rect">
            <a:avLst/>
          </a:prstGeom>
          <a:solidFill>
            <a:srgbClr val="6EC3C0"/>
          </a:solidFill>
          <a:ln>
            <a:solidFill>
              <a:srgbClr val="62BFBB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রান্নার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আগে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হাত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সাবান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দিয়ে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ভালোভাবে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জীবাণুমুক্ত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করে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নিন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 । 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Impact" panose="020B080603090205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07675" y="4382036"/>
            <a:ext cx="11576649" cy="3121829"/>
            <a:chOff x="307675" y="4382036"/>
            <a:chExt cx="11576649" cy="3121829"/>
          </a:xfrm>
        </p:grpSpPr>
        <p:sp>
          <p:nvSpPr>
            <p:cNvPr id="7" name="Rectangle 6"/>
            <p:cNvSpPr/>
            <p:nvPr/>
          </p:nvSpPr>
          <p:spPr>
            <a:xfrm>
              <a:off x="307675" y="4382036"/>
              <a:ext cx="11576649" cy="1323439"/>
            </a:xfrm>
            <a:prstGeom prst="rect">
              <a:avLst/>
            </a:prstGeom>
            <a:solidFill>
              <a:srgbClr val="F67E7D"/>
            </a:soli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0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প্রতিবার</a:t>
              </a:r>
              <a:r>
                <a:rPr lang="en-US" sz="4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পানি</a:t>
              </a:r>
              <a:r>
                <a:rPr lang="en-US" sz="4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পান</a:t>
              </a:r>
              <a:r>
                <a:rPr lang="en-US" sz="4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করার</a:t>
              </a:r>
              <a:r>
                <a:rPr lang="en-US" sz="4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পূর্বে</a:t>
              </a:r>
              <a:r>
                <a:rPr lang="en-US" sz="4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গ্লাস</a:t>
              </a:r>
              <a:r>
                <a:rPr lang="en-US" sz="4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/ </a:t>
              </a:r>
              <a:r>
                <a:rPr lang="en-US" sz="40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বোতল</a:t>
              </a:r>
              <a:r>
                <a:rPr lang="en-US" sz="4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জীবাণুমুক্ত</a:t>
              </a:r>
              <a:r>
                <a:rPr lang="en-US" sz="4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করে</a:t>
              </a:r>
              <a:r>
                <a:rPr lang="en-US" sz="4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নিন</a:t>
              </a:r>
              <a:r>
                <a:rPr lang="en-US" sz="4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। </a:t>
              </a:r>
              <a:endPara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>
              <a:off x="6073254" y="5705475"/>
              <a:ext cx="22745" cy="1798390"/>
            </a:xfrm>
            <a:prstGeom prst="line">
              <a:avLst/>
            </a:prstGeom>
            <a:ln w="76200">
              <a:solidFill>
                <a:srgbClr val="F67E7D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330421" y="-173829"/>
            <a:ext cx="11576649" cy="2506276"/>
            <a:chOff x="330421" y="-173829"/>
            <a:chExt cx="11576649" cy="2506276"/>
          </a:xfrm>
        </p:grpSpPr>
        <p:grpSp>
          <p:nvGrpSpPr>
            <p:cNvPr id="10" name="Group 9"/>
            <p:cNvGrpSpPr/>
            <p:nvPr/>
          </p:nvGrpSpPr>
          <p:grpSpPr>
            <a:xfrm>
              <a:off x="330421" y="-173829"/>
              <a:ext cx="11576649" cy="2506276"/>
              <a:chOff x="307675" y="-691394"/>
              <a:chExt cx="11576649" cy="2506276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flipH="1">
                <a:off x="6096000" y="-691394"/>
                <a:ext cx="22745" cy="1798390"/>
              </a:xfrm>
              <a:prstGeom prst="line">
                <a:avLst/>
              </a:prstGeom>
              <a:ln w="76200">
                <a:solidFill>
                  <a:srgbClr val="FEC2A9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ectangle 11"/>
              <p:cNvSpPr/>
              <p:nvPr/>
            </p:nvSpPr>
            <p:spPr>
              <a:xfrm>
                <a:off x="307675" y="1106996"/>
                <a:ext cx="11576649" cy="707886"/>
              </a:xfrm>
              <a:prstGeom prst="rect">
                <a:avLst/>
              </a:prstGeom>
              <a:solidFill>
                <a:srgbClr val="FEC2A9"/>
              </a:solidFill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40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অযথা</a:t>
                </a:r>
                <a:r>
                  <a:rPr lang="en-US" sz="40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 </a:t>
                </a:r>
                <a:r>
                  <a:rPr lang="en-US" sz="40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নাক</a:t>
                </a:r>
                <a:r>
                  <a:rPr lang="en-US" sz="40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, </a:t>
                </a:r>
                <a:r>
                  <a:rPr lang="en-US" sz="40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মুখ</a:t>
                </a:r>
                <a:r>
                  <a:rPr lang="en-US" sz="40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 ও </a:t>
                </a:r>
                <a:r>
                  <a:rPr lang="en-US" sz="40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চোখ</a:t>
                </a:r>
                <a:r>
                  <a:rPr lang="en-US" sz="40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 </a:t>
                </a:r>
                <a:r>
                  <a:rPr lang="en-US" sz="40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স্পর্শ</a:t>
                </a:r>
                <a:r>
                  <a:rPr lang="en-US" sz="40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 </a:t>
                </a:r>
                <a:r>
                  <a:rPr lang="en-US" sz="40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করা</a:t>
                </a:r>
                <a:r>
                  <a:rPr lang="en-US" sz="40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 </a:t>
                </a:r>
                <a:r>
                  <a:rPr lang="en-US" sz="40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থেকে</a:t>
                </a:r>
                <a:r>
                  <a:rPr lang="en-US" sz="40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 </a:t>
                </a:r>
                <a:r>
                  <a:rPr lang="en-US" sz="40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বিরত</a:t>
                </a:r>
                <a:r>
                  <a:rPr lang="en-US" sz="40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 </a:t>
                </a:r>
                <a:r>
                  <a:rPr lang="en-US" sz="40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থাকুন</a:t>
                </a:r>
                <a:r>
                  <a:rPr lang="en-US" sz="40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Impact" panose="020B0806030902050204" pitchFamily="34" charset="0"/>
                  </a:rPr>
                  <a:t> । </a:t>
                </a:r>
                <a:endParaRPr lang="en-US" sz="4000" b="0" cap="none" spc="0" dirty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endParaRPr>
              </a:p>
            </p:txBody>
          </p:sp>
        </p:grp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421" y="61017"/>
              <a:ext cx="1382646" cy="13826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8422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4000"/>
    </mc:Choice>
    <mc:Fallback>
      <p:transition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25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47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7673" y="-691175"/>
            <a:ext cx="11576649" cy="2506276"/>
            <a:chOff x="307673" y="-691175"/>
            <a:chExt cx="11576649" cy="2506276"/>
          </a:xfrm>
        </p:grpSpPr>
        <p:cxnSp>
          <p:nvCxnSpPr>
            <p:cNvPr id="11" name="Straight Connector 10"/>
            <p:cNvCxnSpPr/>
            <p:nvPr/>
          </p:nvCxnSpPr>
          <p:spPr>
            <a:xfrm flipH="1">
              <a:off x="6095998" y="-691175"/>
              <a:ext cx="22745" cy="1798390"/>
            </a:xfrm>
            <a:prstGeom prst="line">
              <a:avLst/>
            </a:prstGeom>
            <a:ln w="76200">
              <a:solidFill>
                <a:srgbClr val="FFCA3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307673" y="1107215"/>
              <a:ext cx="11576649" cy="707886"/>
            </a:xfrm>
            <a:prstGeom prst="rect">
              <a:avLst/>
            </a:prstGeom>
            <a:solidFill>
              <a:srgbClr val="FFCA30"/>
            </a:soli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0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পানির</a:t>
              </a:r>
              <a:r>
                <a:rPr lang="en-US" sz="4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কল</a:t>
              </a:r>
              <a:r>
                <a:rPr lang="en-US" sz="4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, </a:t>
              </a:r>
              <a:r>
                <a:rPr lang="en-US" sz="40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বেসিনের</a:t>
              </a:r>
              <a:r>
                <a:rPr lang="en-US" sz="4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পরিচ্ছন্নতা</a:t>
              </a:r>
              <a:r>
                <a:rPr lang="en-US" sz="4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নিশ্চিত</a:t>
              </a:r>
              <a:r>
                <a:rPr lang="en-US" sz="4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40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করুন</a:t>
              </a:r>
              <a:r>
                <a:rPr lang="en-US" sz="4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। </a:t>
              </a:r>
              <a:endParaRPr lang="en-US" sz="40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353162" y="2531411"/>
            <a:ext cx="11576649" cy="707886"/>
          </a:xfrm>
          <a:prstGeom prst="rect">
            <a:avLst/>
          </a:prstGeom>
          <a:solidFill>
            <a:srgbClr val="DC203F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রাস্তার</a:t>
            </a:r>
            <a:r>
              <a:rPr lang="en-US" sz="40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en-US" sz="40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পাশে</a:t>
            </a:r>
            <a:r>
              <a:rPr lang="en-US" sz="40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en-US" sz="40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তৈরিকৃত</a:t>
            </a:r>
            <a:r>
              <a:rPr lang="en-US" sz="40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en-US" sz="40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খাবার</a:t>
            </a:r>
            <a:r>
              <a:rPr lang="en-US" sz="40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en-US" sz="40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এড়িয়ে</a:t>
            </a:r>
            <a:r>
              <a:rPr lang="en-US" sz="40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en-US" sz="40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চলুন</a:t>
            </a:r>
            <a:r>
              <a:rPr lang="en-US" sz="40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 । </a:t>
            </a:r>
            <a:endParaRPr lang="en-US" sz="40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Impact" panose="020B080603090205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07672" y="4041986"/>
            <a:ext cx="11576649" cy="3222586"/>
            <a:chOff x="307672" y="4041986"/>
            <a:chExt cx="11576649" cy="3222586"/>
          </a:xfrm>
        </p:grpSpPr>
        <p:sp>
          <p:nvSpPr>
            <p:cNvPr id="7" name="Rectangle 6"/>
            <p:cNvSpPr/>
            <p:nvPr/>
          </p:nvSpPr>
          <p:spPr>
            <a:xfrm>
              <a:off x="307672" y="4041986"/>
              <a:ext cx="11576649" cy="1323439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000" dirty="0" err="1" smtClean="0">
                  <a:ln w="0"/>
                  <a:solidFill>
                    <a:srgbClr val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অযথা</a:t>
              </a:r>
              <a:r>
                <a:rPr lang="en-US" sz="4000" dirty="0" smtClean="0">
                  <a:ln w="0"/>
                  <a:solidFill>
                    <a:srgbClr val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4000" dirty="0" err="1" smtClean="0">
                  <a:ln w="0"/>
                  <a:solidFill>
                    <a:srgbClr val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হ্যান্ডশেক</a:t>
              </a:r>
              <a:r>
                <a:rPr lang="en-US" sz="4000" dirty="0" smtClean="0">
                  <a:ln w="0"/>
                  <a:solidFill>
                    <a:srgbClr val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</a:t>
              </a:r>
              <a:r>
                <a:rPr lang="en-US" sz="4000" dirty="0" err="1" smtClean="0">
                  <a:ln w="0"/>
                  <a:solidFill>
                    <a:srgbClr val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হাত</a:t>
              </a:r>
              <a:r>
                <a:rPr lang="en-US" sz="4000" dirty="0" smtClean="0">
                  <a:ln w="0"/>
                  <a:solidFill>
                    <a:srgbClr val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4000" dirty="0" err="1" smtClean="0">
                  <a:ln w="0"/>
                  <a:solidFill>
                    <a:srgbClr val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মেলানো</a:t>
              </a:r>
              <a:r>
                <a:rPr lang="en-US" sz="4000" dirty="0" smtClean="0">
                  <a:ln w="0"/>
                  <a:solidFill>
                    <a:srgbClr val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4000" dirty="0" err="1" smtClean="0">
                  <a:ln w="0"/>
                  <a:solidFill>
                    <a:srgbClr val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এবং</a:t>
              </a:r>
              <a:r>
                <a:rPr lang="en-US" sz="4000" dirty="0" smtClean="0">
                  <a:ln w="0"/>
                  <a:solidFill>
                    <a:srgbClr val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4000" dirty="0" err="1" smtClean="0">
                  <a:ln w="0"/>
                  <a:solidFill>
                    <a:srgbClr val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কোলাকুলি</a:t>
              </a:r>
              <a:r>
                <a:rPr lang="en-US" sz="4000" dirty="0" smtClean="0">
                  <a:ln w="0"/>
                  <a:solidFill>
                    <a:srgbClr val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4000" dirty="0" err="1" smtClean="0">
                  <a:ln w="0"/>
                  <a:solidFill>
                    <a:srgbClr val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থেকে</a:t>
              </a:r>
              <a:r>
                <a:rPr lang="en-US" sz="4000" dirty="0" smtClean="0">
                  <a:ln w="0"/>
                  <a:solidFill>
                    <a:srgbClr val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 </a:t>
              </a:r>
              <a:r>
                <a:rPr lang="en-US" sz="4000" dirty="0" err="1" smtClean="0">
                  <a:ln w="0"/>
                  <a:solidFill>
                    <a:srgbClr val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বিরত</a:t>
              </a:r>
              <a:r>
                <a:rPr lang="en-US" sz="4000" dirty="0" smtClean="0">
                  <a:ln w="0"/>
                  <a:solidFill>
                    <a:srgbClr val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4000" dirty="0" err="1" smtClean="0">
                  <a:ln w="0"/>
                  <a:solidFill>
                    <a:srgbClr val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থাকা</a:t>
              </a:r>
              <a:r>
                <a:rPr lang="en-US" sz="4000" dirty="0" smtClean="0">
                  <a:ln w="0"/>
                  <a:solidFill>
                    <a:srgbClr val="00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। </a:t>
              </a:r>
              <a:endParaRPr lang="en-US" sz="4000" b="0" cap="none" spc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>
              <a:off x="6097063" y="5466182"/>
              <a:ext cx="22745" cy="1798390"/>
            </a:xfrm>
            <a:prstGeom prst="line">
              <a:avLst/>
            </a:prstGeom>
            <a:ln w="76200">
              <a:solidFill>
                <a:srgbClr val="00B05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23199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4000"/>
    </mc:Choice>
    <mc:Fallback>
      <p:transition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25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47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30420" y="-1091504"/>
            <a:ext cx="11576649" cy="3552716"/>
            <a:chOff x="330420" y="-1091504"/>
            <a:chExt cx="11576649" cy="3552716"/>
          </a:xfrm>
        </p:grpSpPr>
        <p:cxnSp>
          <p:nvCxnSpPr>
            <p:cNvPr id="11" name="Straight Connector 10"/>
            <p:cNvCxnSpPr/>
            <p:nvPr/>
          </p:nvCxnSpPr>
          <p:spPr>
            <a:xfrm flipH="1">
              <a:off x="6123896" y="-1091504"/>
              <a:ext cx="22745" cy="1798390"/>
            </a:xfrm>
            <a:prstGeom prst="line">
              <a:avLst/>
            </a:prstGeom>
            <a:ln w="76200">
              <a:solidFill>
                <a:srgbClr val="F4B183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330420" y="706886"/>
              <a:ext cx="11576649" cy="175432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সর্বোপরি</a:t>
              </a:r>
              <a:r>
                <a:rPr lang="en-US" sz="3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3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পরিষ্কার</a:t>
              </a:r>
              <a:r>
                <a:rPr lang="en-US" sz="3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- </a:t>
              </a:r>
              <a:r>
                <a:rPr lang="en-US" sz="3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পরিচ্ছন্নতা</a:t>
              </a:r>
              <a:r>
                <a:rPr lang="en-US" sz="3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3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বজায়</a:t>
              </a:r>
              <a:r>
                <a:rPr lang="en-US" sz="3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3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রাখুন</a:t>
              </a:r>
              <a:r>
                <a:rPr lang="en-US" sz="3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।</a:t>
              </a:r>
            </a:p>
            <a:p>
              <a:pPr algn="ctr"/>
              <a:r>
                <a:rPr lang="en-US" sz="3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নিজে</a:t>
              </a:r>
              <a:r>
                <a:rPr lang="en-US" sz="3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3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নিরাপদ</a:t>
              </a:r>
              <a:r>
                <a:rPr lang="en-US" sz="3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3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থাকুন</a:t>
              </a:r>
              <a:r>
                <a:rPr lang="en-US" sz="3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3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অন্যকে</a:t>
              </a:r>
              <a:r>
                <a:rPr lang="en-US" sz="3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3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সাবধানতা</a:t>
              </a:r>
              <a:r>
                <a:rPr lang="en-US" sz="3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3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অবলম্বনে</a:t>
              </a:r>
              <a:r>
                <a:rPr lang="en-US" sz="3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 </a:t>
              </a:r>
              <a:r>
                <a:rPr lang="en-US" sz="3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উৎসাহিত</a:t>
              </a:r>
              <a:r>
                <a:rPr lang="en-US" sz="3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</a:t>
              </a:r>
              <a:r>
                <a:rPr lang="en-US" sz="36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করুন</a:t>
              </a:r>
              <a:r>
                <a:rPr lang="en-US" sz="36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Impact" panose="020B0806030902050204" pitchFamily="34" charset="0"/>
                </a:rPr>
                <a:t> । </a:t>
              </a:r>
              <a:endParaRPr lang="en-US" sz="36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307672" y="3295615"/>
            <a:ext cx="11576649" cy="2062103"/>
          </a:xfrm>
          <a:prstGeom prst="rect">
            <a:avLst/>
          </a:prstGeom>
          <a:solidFill>
            <a:srgbClr val="FF5733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সার্বক্ষণিক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সহায়তাঃ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- </a:t>
            </a:r>
          </a:p>
          <a:p>
            <a:pPr algn="ctr"/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রোগতত্ত্ব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,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রোগ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নিয়ন্ত্রণ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এবং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গবেষণা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ইন্সটিটিউট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(IEDCR)</a:t>
            </a:r>
          </a:p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+8801927711785 </a:t>
            </a:r>
          </a:p>
          <a:p>
            <a:pPr algn="ctr"/>
            <a:r>
              <a:rPr lang="en-US" sz="32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+8801401184551 </a:t>
            </a:r>
            <a:endParaRPr lang="en-US" sz="32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7673" y="5834771"/>
            <a:ext cx="1157664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err="1" smtClean="0">
                <a:ln w="0"/>
                <a:solidFill>
                  <a:srgbClr val="FFCA3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সৃষ্টিকর্তার</a:t>
            </a:r>
            <a:r>
              <a:rPr lang="en-US" sz="3200" dirty="0" smtClean="0">
                <a:ln w="0"/>
                <a:solidFill>
                  <a:srgbClr val="FFCA3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solidFill>
                  <a:srgbClr val="FFCA3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উপর</a:t>
            </a:r>
            <a:r>
              <a:rPr lang="en-US" sz="3200" dirty="0" smtClean="0">
                <a:ln w="0"/>
                <a:solidFill>
                  <a:srgbClr val="FFCA3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solidFill>
                  <a:srgbClr val="FFCA3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আস্থা</a:t>
            </a:r>
            <a:r>
              <a:rPr lang="en-US" sz="3200" dirty="0" smtClean="0">
                <a:ln w="0"/>
                <a:solidFill>
                  <a:srgbClr val="FFCA3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solidFill>
                  <a:srgbClr val="FFCA3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রাখুন</a:t>
            </a:r>
            <a:r>
              <a:rPr lang="en-US" sz="3200" dirty="0" smtClean="0">
                <a:ln w="0"/>
                <a:solidFill>
                  <a:srgbClr val="FFCA3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। </a:t>
            </a:r>
            <a:r>
              <a:rPr lang="en-US" sz="3200" dirty="0" err="1" smtClean="0">
                <a:ln w="0"/>
                <a:solidFill>
                  <a:srgbClr val="FFCA3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নিশ্চয়ই</a:t>
            </a:r>
            <a:r>
              <a:rPr lang="en-US" sz="3200" dirty="0" smtClean="0">
                <a:ln w="0"/>
                <a:solidFill>
                  <a:srgbClr val="FFCA3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solidFill>
                  <a:srgbClr val="FFCA3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তিনি</a:t>
            </a:r>
            <a:r>
              <a:rPr lang="en-US" sz="3200" dirty="0" smtClean="0">
                <a:ln w="0"/>
                <a:solidFill>
                  <a:srgbClr val="FFCA3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solidFill>
                  <a:srgbClr val="FFCA3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এর</a:t>
            </a:r>
            <a:r>
              <a:rPr lang="en-US" sz="3200" dirty="0" smtClean="0">
                <a:ln w="0"/>
                <a:solidFill>
                  <a:srgbClr val="FFCA3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solidFill>
                  <a:srgbClr val="FFCA3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প্রতিকার</a:t>
            </a:r>
            <a:r>
              <a:rPr lang="en-US" sz="3200" dirty="0" smtClean="0">
                <a:ln w="0"/>
                <a:solidFill>
                  <a:srgbClr val="FFCA3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solidFill>
                  <a:srgbClr val="FFCA3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করবেন</a:t>
            </a:r>
            <a:r>
              <a:rPr lang="en-US" sz="3200" dirty="0" smtClean="0">
                <a:ln w="0"/>
                <a:solidFill>
                  <a:srgbClr val="FFCA3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।   </a:t>
            </a:r>
            <a:endParaRPr lang="en-US" sz="3200" b="0" cap="none" spc="0" dirty="0">
              <a:ln w="0"/>
              <a:solidFill>
                <a:srgbClr val="FFCA3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670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9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47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" y="228600"/>
            <a:ext cx="12192000" cy="5626953"/>
            <a:chOff x="1" y="228600"/>
            <a:chExt cx="12192000" cy="562695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467" t="16253" r="13280" b="36365"/>
            <a:stretch/>
          </p:blipFill>
          <p:spPr>
            <a:xfrm>
              <a:off x="2533650" y="228600"/>
              <a:ext cx="2476500" cy="327660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4442961" y="989737"/>
              <a:ext cx="6115050" cy="175432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0" cap="none" spc="0" dirty="0" smtClean="0">
                  <a:ln w="0"/>
                  <a:solidFill>
                    <a:srgbClr val="F37C7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gency FB" panose="00010606040000040003" pitchFamily="2" charset="0"/>
                </a:rPr>
                <a:t>Video Edited By </a:t>
              </a:r>
            </a:p>
            <a:p>
              <a:pPr algn="ctr"/>
              <a:r>
                <a:rPr lang="en-US" sz="5400" dirty="0" smtClean="0">
                  <a:ln w="0"/>
                  <a:solidFill>
                    <a:srgbClr val="F37C7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gency FB" panose="00010606040000040003" pitchFamily="2" charset="0"/>
                </a:rPr>
                <a:t>Apu Chandra Das </a:t>
              </a:r>
              <a:endParaRPr lang="en-US" sz="5400" b="0" cap="none" spc="0" dirty="0">
                <a:ln w="0"/>
                <a:solidFill>
                  <a:srgbClr val="F37C7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0010606040000040003" pitchFamily="2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" y="4285893"/>
              <a:ext cx="12192000" cy="1569660"/>
            </a:xfrm>
            <a:prstGeom prst="rect">
              <a:avLst/>
            </a:prstGeom>
            <a:solidFill>
              <a:srgbClr val="F9CA32"/>
            </a:solidFill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32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Baskerville Old Face" panose="02020602080505020303" pitchFamily="18" charset="0"/>
                </a:rPr>
                <a:t>	Apu Chandra Das</a:t>
              </a:r>
            </a:p>
            <a:p>
              <a:r>
                <a:rPr lang="en-US" sz="32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Baskerville Old Face" panose="02020602080505020303" pitchFamily="18" charset="0"/>
                </a:rPr>
                <a:t>	</a:t>
              </a:r>
              <a:r>
                <a:rPr lang="en-US" sz="32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Baskerville Old Face" panose="02020602080505020303" pitchFamily="18" charset="0"/>
                </a:rPr>
                <a:t>apu_chandra_das</a:t>
              </a:r>
              <a:r>
                <a:rPr lang="en-US" sz="32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Baskerville Old Face" panose="02020602080505020303" pitchFamily="18" charset="0"/>
                </a:rPr>
                <a:t> </a:t>
              </a:r>
            </a:p>
            <a:p>
              <a:r>
                <a:rPr lang="en-US" sz="32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Baskerville Old Face" panose="02020602080505020303" pitchFamily="18" charset="0"/>
                </a:rPr>
                <a:t>	Zero Gravity 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511" y="4402993"/>
              <a:ext cx="397605" cy="39760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511" y="5375119"/>
              <a:ext cx="412344" cy="412344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511" y="4907533"/>
              <a:ext cx="393294" cy="3932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540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/>
    </mc:Choice>
    <mc:Fallback xmlns="">
      <p:transition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241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 little sunshine</vt:lpstr>
      <vt:lpstr>Agency FB</vt:lpstr>
      <vt:lpstr>Algerian</vt:lpstr>
      <vt:lpstr>Arial</vt:lpstr>
      <vt:lpstr>Baskerville Old Face</vt:lpstr>
      <vt:lpstr>Calibri</vt:lpstr>
      <vt:lpstr>Calibri Light</vt:lpstr>
      <vt:lpstr>Haettenschweiler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62</cp:revision>
  <dcterms:created xsi:type="dcterms:W3CDTF">2020-03-22T16:39:53Z</dcterms:created>
  <dcterms:modified xsi:type="dcterms:W3CDTF">2020-03-22T21:01:18Z</dcterms:modified>
</cp:coreProperties>
</file>