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8" r:id="rId2"/>
    <p:sldId id="259" r:id="rId3"/>
    <p:sldId id="261" r:id="rId4"/>
    <p:sldId id="260" r:id="rId5"/>
    <p:sldId id="262" r:id="rId6"/>
    <p:sldId id="264" r:id="rId7"/>
    <p:sldId id="265" r:id="rId8"/>
    <p:sldId id="268" r:id="rId9"/>
    <p:sldId id="267" r:id="rId10"/>
    <p:sldId id="269" r:id="rId11"/>
    <p:sldId id="270" r:id="rId12"/>
    <p:sldId id="273" r:id="rId13"/>
    <p:sldId id="271" r:id="rId14"/>
    <p:sldId id="272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5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0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1BB3D-6149-439B-8EE8-C94D3C3C3492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C2491-DF0C-4C44-BCD9-97671A794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81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Point Star 3"/>
          <p:cNvSpPr/>
          <p:nvPr/>
        </p:nvSpPr>
        <p:spPr>
          <a:xfrm>
            <a:off x="1704975" y="228600"/>
            <a:ext cx="5715000" cy="2628960"/>
          </a:xfrm>
          <a:prstGeom prst="star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8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5749">
            <a:off x="-185645" y="702083"/>
            <a:ext cx="1997079" cy="2574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bean-seeds-germination-6647478.jpg"/>
          <p:cNvPicPr>
            <a:picLocks noChangeAspect="1"/>
          </p:cNvPicPr>
          <p:nvPr/>
        </p:nvPicPr>
        <p:blipFill>
          <a:blip r:embed="rId3"/>
          <a:srcRect r="1282" b="9756"/>
          <a:stretch>
            <a:fillRect/>
          </a:stretch>
        </p:blipFill>
        <p:spPr>
          <a:xfrm>
            <a:off x="2743200" y="2857560"/>
            <a:ext cx="3352800" cy="30582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Content Placeholder 5" descr="flower03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-28576"/>
            <a:ext cx="9296400" cy="70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1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0734" y="152400"/>
            <a:ext cx="46682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অঙ্কুরোদগমের প্রভাবকসমূহের 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914143" y="787837"/>
            <a:ext cx="4533899" cy="685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4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বাহ্যিক ২। অভ্যন্তরীণ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33500" y="1447801"/>
            <a:ext cx="2362200" cy="838199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bn-BD" u="sng" dirty="0" smtClean="0">
                <a:latin typeface="NikoshBAN" pitchFamily="2" charset="0"/>
                <a:cs typeface="NikoshBAN" pitchFamily="2" charset="0"/>
              </a:rPr>
              <a:t>১। বাহ্যিক</a:t>
            </a:r>
            <a:endParaRPr lang="en-US" u="sng" dirty="0"/>
          </a:p>
        </p:txBody>
      </p:sp>
      <p:sp>
        <p:nvSpPr>
          <p:cNvPr id="6" name="Can 5"/>
          <p:cNvSpPr/>
          <p:nvPr/>
        </p:nvSpPr>
        <p:spPr>
          <a:xfrm>
            <a:off x="5867400" y="1828800"/>
            <a:ext cx="1219200" cy="1143000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------------------------------------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14600" y="2590800"/>
            <a:ext cx="2971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19400" y="4343400"/>
            <a:ext cx="441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019800" y="5562600"/>
            <a:ext cx="6096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6096000" y="54094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ardrop 12"/>
          <p:cNvSpPr/>
          <p:nvPr/>
        </p:nvSpPr>
        <p:spPr>
          <a:xfrm rot="18641529">
            <a:off x="5984224" y="4722877"/>
            <a:ext cx="685800" cy="60960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743200" y="5180012"/>
            <a:ext cx="3048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542534" y="3100090"/>
            <a:ext cx="1391666" cy="9194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n-US" sz="60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baseline="-25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45176" y="2453759"/>
            <a:ext cx="837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86478" y="3158609"/>
            <a:ext cx="1471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33500" y="3834884"/>
            <a:ext cx="780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14426" y="4658345"/>
            <a:ext cx="1019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</a:t>
            </a:r>
          </a:p>
        </p:txBody>
      </p:sp>
      <p:sp>
        <p:nvSpPr>
          <p:cNvPr id="22" name="Sun 21"/>
          <p:cNvSpPr/>
          <p:nvPr/>
        </p:nvSpPr>
        <p:spPr>
          <a:xfrm>
            <a:off x="7086600" y="3804940"/>
            <a:ext cx="2092383" cy="1295400"/>
          </a:xfrm>
          <a:prstGeom prst="sun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570734" y="3481774"/>
            <a:ext cx="2971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96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 animBg="1"/>
      <p:bldP spid="11" grpId="0" animBg="1"/>
      <p:bldP spid="13" grpId="0" animBg="1"/>
      <p:bldP spid="16" grpId="0" animBg="1"/>
      <p:bldP spid="18" grpId="0"/>
      <p:bldP spid="19" grpId="0"/>
      <p:bldP spid="20" grpId="0"/>
      <p:bldP spid="21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2838450" y="1371600"/>
            <a:ext cx="3352800" cy="335280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n 2"/>
          <p:cNvSpPr/>
          <p:nvPr/>
        </p:nvSpPr>
        <p:spPr>
          <a:xfrm>
            <a:off x="2838450" y="2286000"/>
            <a:ext cx="3352800" cy="2438400"/>
          </a:xfrm>
          <a:prstGeom prst="can">
            <a:avLst>
              <a:gd name="adj" fmla="val 3448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 rot="2124620">
            <a:off x="4288159" y="-29261"/>
            <a:ext cx="1303285" cy="5222727"/>
          </a:xfrm>
          <a:prstGeom prst="parallelogram">
            <a:avLst>
              <a:gd name="adj" fmla="val 59762"/>
            </a:avLst>
          </a:prstGeom>
          <a:solidFill>
            <a:srgbClr val="A1515E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5250" y="4736428"/>
            <a:ext cx="9144000" cy="1828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r>
              <a:rPr lang="bn-BD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বীজে মোটেই অঙ্কুরোদগম হয়নি কিন্তু মাঝখানের বীজে স্বাভাবিক অঙ্কুরোদগম হয়েছে আর সবচেয়ে নিচের বীজে অঙ্কুরোদগম হয়েছে আংশিক।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arallelogram 6"/>
          <p:cNvSpPr/>
          <p:nvPr/>
        </p:nvSpPr>
        <p:spPr>
          <a:xfrm rot="1558616">
            <a:off x="3160586" y="3113134"/>
            <a:ext cx="1023656" cy="1587532"/>
          </a:xfrm>
          <a:prstGeom prst="parallelogram">
            <a:avLst>
              <a:gd name="adj" fmla="val 41198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49298" y="3955468"/>
            <a:ext cx="457200" cy="533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57116" y="3976250"/>
            <a:ext cx="457200" cy="533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96770" y="1821848"/>
            <a:ext cx="457200" cy="533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04588" y="1842630"/>
            <a:ext cx="457200" cy="533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02232" y="2895600"/>
            <a:ext cx="457200" cy="533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/>
          <p:cNvSpPr/>
          <p:nvPr/>
        </p:nvSpPr>
        <p:spPr>
          <a:xfrm>
            <a:off x="4286250" y="1524000"/>
            <a:ext cx="76200" cy="1600200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10050" y="2895600"/>
            <a:ext cx="457200" cy="533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4286250" y="3352800"/>
            <a:ext cx="45719" cy="381000"/>
          </a:xfrm>
          <a:prstGeom prst="ca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136232" y="3381375"/>
            <a:ext cx="135731" cy="274638"/>
          </a:xfrm>
          <a:custGeom>
            <a:avLst/>
            <a:gdLst>
              <a:gd name="connsiteX0" fmla="*/ 135731 w 135731"/>
              <a:gd name="connsiteY0" fmla="*/ 0 h 274638"/>
              <a:gd name="connsiteX1" fmla="*/ 50006 w 135731"/>
              <a:gd name="connsiteY1" fmla="*/ 219075 h 274638"/>
              <a:gd name="connsiteX2" fmla="*/ 50006 w 135731"/>
              <a:gd name="connsiteY2" fmla="*/ 214313 h 274638"/>
              <a:gd name="connsiteX3" fmla="*/ 97631 w 135731"/>
              <a:gd name="connsiteY3" fmla="*/ 95250 h 274638"/>
              <a:gd name="connsiteX4" fmla="*/ 21431 w 135731"/>
              <a:gd name="connsiteY4" fmla="*/ 123825 h 274638"/>
              <a:gd name="connsiteX5" fmla="*/ 11906 w 135731"/>
              <a:gd name="connsiteY5" fmla="*/ 123825 h 274638"/>
              <a:gd name="connsiteX6" fmla="*/ 92868 w 135731"/>
              <a:gd name="connsiteY6" fmla="*/ 80963 h 274638"/>
              <a:gd name="connsiteX7" fmla="*/ 111918 w 135731"/>
              <a:gd name="connsiteY7" fmla="*/ 223838 h 274638"/>
              <a:gd name="connsiteX8" fmla="*/ 107156 w 135731"/>
              <a:gd name="connsiteY8" fmla="*/ 209550 h 274638"/>
              <a:gd name="connsiteX9" fmla="*/ 126206 w 135731"/>
              <a:gd name="connsiteY9" fmla="*/ 247650 h 274638"/>
              <a:gd name="connsiteX10" fmla="*/ 107156 w 135731"/>
              <a:gd name="connsiteY10" fmla="*/ 271463 h 274638"/>
              <a:gd name="connsiteX11" fmla="*/ 83343 w 135731"/>
              <a:gd name="connsiteY11" fmla="*/ 266700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5731" h="274638">
                <a:moveTo>
                  <a:pt x="135731" y="0"/>
                </a:moveTo>
                <a:cubicBezTo>
                  <a:pt x="107156" y="73025"/>
                  <a:pt x="64293" y="183356"/>
                  <a:pt x="50006" y="219075"/>
                </a:cubicBezTo>
                <a:cubicBezTo>
                  <a:pt x="35719" y="254794"/>
                  <a:pt x="42069" y="234951"/>
                  <a:pt x="50006" y="214313"/>
                </a:cubicBezTo>
                <a:cubicBezTo>
                  <a:pt x="57944" y="193676"/>
                  <a:pt x="102394" y="110331"/>
                  <a:pt x="97631" y="95250"/>
                </a:cubicBezTo>
                <a:cubicBezTo>
                  <a:pt x="92869" y="80169"/>
                  <a:pt x="35719" y="119062"/>
                  <a:pt x="21431" y="123825"/>
                </a:cubicBezTo>
                <a:cubicBezTo>
                  <a:pt x="7143" y="128588"/>
                  <a:pt x="0" y="130969"/>
                  <a:pt x="11906" y="123825"/>
                </a:cubicBezTo>
                <a:cubicBezTo>
                  <a:pt x="23812" y="116681"/>
                  <a:pt x="76199" y="64294"/>
                  <a:pt x="92868" y="80963"/>
                </a:cubicBezTo>
                <a:cubicBezTo>
                  <a:pt x="109537" y="97632"/>
                  <a:pt x="109537" y="202407"/>
                  <a:pt x="111918" y="223838"/>
                </a:cubicBezTo>
                <a:cubicBezTo>
                  <a:pt x="114299" y="245269"/>
                  <a:pt x="104775" y="205581"/>
                  <a:pt x="107156" y="209550"/>
                </a:cubicBezTo>
                <a:cubicBezTo>
                  <a:pt x="109537" y="213519"/>
                  <a:pt x="126206" y="237331"/>
                  <a:pt x="126206" y="247650"/>
                </a:cubicBezTo>
                <a:cubicBezTo>
                  <a:pt x="126206" y="257969"/>
                  <a:pt x="114300" y="268288"/>
                  <a:pt x="107156" y="271463"/>
                </a:cubicBezTo>
                <a:cubicBezTo>
                  <a:pt x="100012" y="274638"/>
                  <a:pt x="83343" y="266700"/>
                  <a:pt x="83343" y="266700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333875" y="3462338"/>
            <a:ext cx="79375" cy="200025"/>
          </a:xfrm>
          <a:custGeom>
            <a:avLst/>
            <a:gdLst>
              <a:gd name="connsiteX0" fmla="*/ 0 w 79375"/>
              <a:gd name="connsiteY0" fmla="*/ 0 h 200025"/>
              <a:gd name="connsiteX1" fmla="*/ 71438 w 79375"/>
              <a:gd name="connsiteY1" fmla="*/ 142875 h 200025"/>
              <a:gd name="connsiteX2" fmla="*/ 47625 w 79375"/>
              <a:gd name="connsiteY2" fmla="*/ 104775 h 200025"/>
              <a:gd name="connsiteX3" fmla="*/ 33338 w 79375"/>
              <a:gd name="connsiteY3" fmla="*/ 90487 h 200025"/>
              <a:gd name="connsiteX4" fmla="*/ 33338 w 79375"/>
              <a:gd name="connsiteY4" fmla="*/ 85725 h 200025"/>
              <a:gd name="connsiteX5" fmla="*/ 42863 w 79375"/>
              <a:gd name="connsiteY5" fmla="*/ 2000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375" h="200025">
                <a:moveTo>
                  <a:pt x="0" y="0"/>
                </a:moveTo>
                <a:cubicBezTo>
                  <a:pt x="31750" y="62706"/>
                  <a:pt x="63501" y="125413"/>
                  <a:pt x="71438" y="142875"/>
                </a:cubicBezTo>
                <a:cubicBezTo>
                  <a:pt x="79375" y="160337"/>
                  <a:pt x="53975" y="113506"/>
                  <a:pt x="47625" y="104775"/>
                </a:cubicBezTo>
                <a:cubicBezTo>
                  <a:pt x="41275" y="96044"/>
                  <a:pt x="35719" y="93662"/>
                  <a:pt x="33338" y="90487"/>
                </a:cubicBezTo>
                <a:cubicBezTo>
                  <a:pt x="30957" y="87312"/>
                  <a:pt x="31751" y="67469"/>
                  <a:pt x="33338" y="85725"/>
                </a:cubicBezTo>
                <a:cubicBezTo>
                  <a:pt x="34926" y="103981"/>
                  <a:pt x="42863" y="200025"/>
                  <a:pt x="42863" y="200025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ardrop 17"/>
          <p:cNvSpPr/>
          <p:nvPr/>
        </p:nvSpPr>
        <p:spPr>
          <a:xfrm>
            <a:off x="4391028" y="1600200"/>
            <a:ext cx="457200" cy="381000"/>
          </a:xfrm>
          <a:prstGeom prst="teardrop">
            <a:avLst>
              <a:gd name="adj" fmla="val 12916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ardrop 18"/>
          <p:cNvSpPr/>
          <p:nvPr/>
        </p:nvSpPr>
        <p:spPr>
          <a:xfrm rot="15687114">
            <a:off x="3835279" y="1735514"/>
            <a:ext cx="457200" cy="381000"/>
          </a:xfrm>
          <a:prstGeom prst="teardrop">
            <a:avLst>
              <a:gd name="adj" fmla="val 127083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ardrop 19"/>
          <p:cNvSpPr/>
          <p:nvPr/>
        </p:nvSpPr>
        <p:spPr>
          <a:xfrm rot="17874636">
            <a:off x="4196324" y="1465742"/>
            <a:ext cx="304800" cy="152400"/>
          </a:xfrm>
          <a:prstGeom prst="teardrop">
            <a:avLst>
              <a:gd name="adj" fmla="val 15312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8" idx="3"/>
          </p:cNvCxnSpPr>
          <p:nvPr/>
        </p:nvCxnSpPr>
        <p:spPr>
          <a:xfrm rot="5400000">
            <a:off x="4344219" y="1943636"/>
            <a:ext cx="131996" cy="95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4344219" y="1923232"/>
            <a:ext cx="131996" cy="95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9" idx="3"/>
          </p:cNvCxnSpPr>
          <p:nvPr/>
        </p:nvCxnSpPr>
        <p:spPr>
          <a:xfrm>
            <a:off x="4221113" y="2065841"/>
            <a:ext cx="65137" cy="143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224339" y="2033593"/>
            <a:ext cx="65137" cy="143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n 24"/>
          <p:cNvSpPr/>
          <p:nvPr/>
        </p:nvSpPr>
        <p:spPr>
          <a:xfrm>
            <a:off x="3143250" y="4191000"/>
            <a:ext cx="45719" cy="304800"/>
          </a:xfrm>
          <a:prstGeom prst="ca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190875" y="4300538"/>
            <a:ext cx="79375" cy="200025"/>
          </a:xfrm>
          <a:custGeom>
            <a:avLst/>
            <a:gdLst>
              <a:gd name="connsiteX0" fmla="*/ 0 w 79375"/>
              <a:gd name="connsiteY0" fmla="*/ 0 h 200025"/>
              <a:gd name="connsiteX1" fmla="*/ 71438 w 79375"/>
              <a:gd name="connsiteY1" fmla="*/ 142875 h 200025"/>
              <a:gd name="connsiteX2" fmla="*/ 47625 w 79375"/>
              <a:gd name="connsiteY2" fmla="*/ 104775 h 200025"/>
              <a:gd name="connsiteX3" fmla="*/ 33338 w 79375"/>
              <a:gd name="connsiteY3" fmla="*/ 90487 h 200025"/>
              <a:gd name="connsiteX4" fmla="*/ 33338 w 79375"/>
              <a:gd name="connsiteY4" fmla="*/ 85725 h 200025"/>
              <a:gd name="connsiteX5" fmla="*/ 42863 w 79375"/>
              <a:gd name="connsiteY5" fmla="*/ 2000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375" h="200025">
                <a:moveTo>
                  <a:pt x="0" y="0"/>
                </a:moveTo>
                <a:cubicBezTo>
                  <a:pt x="31750" y="62706"/>
                  <a:pt x="63501" y="125413"/>
                  <a:pt x="71438" y="142875"/>
                </a:cubicBezTo>
                <a:cubicBezTo>
                  <a:pt x="79375" y="160337"/>
                  <a:pt x="53975" y="113506"/>
                  <a:pt x="47625" y="104775"/>
                </a:cubicBezTo>
                <a:cubicBezTo>
                  <a:pt x="41275" y="96044"/>
                  <a:pt x="35719" y="93662"/>
                  <a:pt x="33338" y="90487"/>
                </a:cubicBezTo>
                <a:cubicBezTo>
                  <a:pt x="30957" y="87312"/>
                  <a:pt x="31751" y="67469"/>
                  <a:pt x="33338" y="85725"/>
                </a:cubicBezTo>
                <a:cubicBezTo>
                  <a:pt x="34926" y="103981"/>
                  <a:pt x="42863" y="200025"/>
                  <a:pt x="42863" y="200025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9" idx="1"/>
          </p:cNvCxnSpPr>
          <p:nvPr/>
        </p:nvCxnSpPr>
        <p:spPr>
          <a:xfrm rot="5400000" flipH="1" flipV="1">
            <a:off x="3099578" y="3858294"/>
            <a:ext cx="320565" cy="7157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3114009" y="3858293"/>
            <a:ext cx="320565" cy="7157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ardrop 28"/>
          <p:cNvSpPr/>
          <p:nvPr/>
        </p:nvSpPr>
        <p:spPr>
          <a:xfrm>
            <a:off x="3224221" y="3567119"/>
            <a:ext cx="152400" cy="228600"/>
          </a:xfrm>
          <a:prstGeom prst="teardrop">
            <a:avLst>
              <a:gd name="adj" fmla="val 16250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997968" y="3054515"/>
            <a:ext cx="31551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-------------------------------------------------------------------------------------------------------------------------------------------------------------------------------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0" name="Flowchart: Manual Operation 59"/>
          <p:cNvSpPr/>
          <p:nvPr/>
        </p:nvSpPr>
        <p:spPr>
          <a:xfrm rot="13347490">
            <a:off x="6930554" y="911118"/>
            <a:ext cx="1310479" cy="1539835"/>
          </a:xfrm>
          <a:prstGeom prst="flowChartManualOperation">
            <a:avLst/>
          </a:prstGeom>
          <a:solidFill>
            <a:srgbClr val="F8F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un 60"/>
          <p:cNvSpPr/>
          <p:nvPr/>
        </p:nvSpPr>
        <p:spPr>
          <a:xfrm>
            <a:off x="7315200" y="419100"/>
            <a:ext cx="1676400" cy="1905000"/>
          </a:xfrm>
          <a:prstGeom prst="sun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04671" y="104775"/>
            <a:ext cx="56388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 দেখ চিন্তা করে বল কী কী দেখছ ?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269172" y="3239455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4426151" y="4186121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3143133" y="1719216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3503958" y="2582102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5538009" y="3529396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4267200" y="914400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5638800" y="1066800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1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233 -0.00555 -0.01493 -0.01989 -0.0217 -0.03284 C -0.02274 -0.0377 -0.02587 -0.04209 -0.02622 -0.04718 C -0.0276 -0.06961 -0.01701 -0.08141 -0.00469 -0.09228 C 0.00208 -0.09066 0.00868 -0.08881 0.01528 -0.08626 C 0.0184 -0.08511 0.02448 -0.0821 0.02448 -0.0821 C 0.0401 -0.08349 0.04653 -0.08488 0.0599 -0.08811 C 0.07187 -0.09875 0.0566 -0.08626 0.07066 -0.09436 C 0.0724 -0.09528 0.07361 -0.09737 0.07535 -0.09852 C 0.07674 -0.09945 0.0783 -0.09991 0.07986 -0.1006 C 0.08785 -0.11078 0.1 -0.11263 0.11076 -0.11494 C 0.11944 -0.11425 0.12812 -0.11471 0.13681 -0.11286 C 0.15486 -0.10916 0.12951 -0.108 0.14601 -0.10662 C 0.1599 -0.10546 0.17378 -0.10523 0.18767 -0.10453 C 0.18924 -0.10315 0.19184 -0.10292 0.19219 -0.1006 C 0.19497 -0.0821 0.18802 -0.08349 0.17986 -0.07586 C 0.17483 -0.07123 0.17049 -0.06429 0.16458 -0.06152 C 0.15694 -0.05782 0.14722 -0.05412 0.13993 -0.04926 C 0.12691 -0.04047 0.13767 -0.04464 0.12604 -0.04117 C 0.11823 -0.03585 0.12066 -0.03654 0.11076 -0.03492 C 0.10503 -0.034 0.09809 -0.0377 0.09375 -0.03284 C 0.09062 -0.02937 0.09375 -0.02197 0.09375 -0.01642 " pathEditMode="relative" ptsTypes="fffffffffffffffffffffA">
                                      <p:cBhvr>
                                        <p:cTn id="19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059 -2.80296E-6 C -0.00486 -0.00208 0.00052 -0.00439 0.00643 -0.00601 C 0.01684 -0.01457 0.03073 -0.01688 0.04045 -0.02659 C 0.04861 -0.03469 0.05747 -0.04047 0.06684 -0.04486 C 0.07986 -0.04417 0.09358 -0.04833 0.10608 -0.04301 C 0.1092 -0.04186 0.10608 -0.03307 0.10504 -0.02867 C 0.104 -0.02474 0.09341 -0.02058 0.09306 -0.02035 C 0.08681 -0.01526 0.08177 -0.01087 0.07466 -0.00809 C 0.0691 -0.00231 0.06441 -0.00162 0.05764 -2.80296E-6 C 0.04688 0.00555 0.03559 0.00948 0.02743 0.02267 C 0.02535 0.03238 0.02396 0.02961 0.01823 0.03284 C 0.00764 0.03215 -0.00295 0.03307 -0.01337 0.03076 C -0.01771 0.02984 -0.021 0.00925 -0.02378 0.00625 C -0.02673 0.00324 -0.02882 -0.00138 -0.03177 -0.00393 C -0.03403 -0.00601 -0.03958 -0.00809 -0.03958 -0.00786 C -0.04184 -0.0074 -0.04409 -0.0074 -0.04618 -0.00601 C -0.05243 -0.00162 -0.05034 -0.00046 -0.05416 0.00625 C -0.06093 0.01897 -0.06892 0.03099 -0.07239 0.04718 C -0.07205 0.05481 -0.07239 0.06244 -0.07118 0.06985 C -0.06944 0.07817 -0.05937 0.07886 -0.05538 0.08002 C -0.04444 0.07933 -0.0335 0.0791 -0.02257 0.07794 C -0.01458 0.07701 -0.00295 0.06591 0.00504 0.06152 C 0.01198 0.06221 0.02257 0.05412 0.02604 0.0636 C 0.02969 0.07331 0.02535 0.10916 0.02344 0.1272 C 0.02743 0.15819 0.04931 0.13483 0.06424 0.13136 C 0.07344 0.12651 0.07257 0.11864 0.08386 0.11494 C 0.09288 0.10107 0.0882 0.10454 0.09584 0.1006 C 0.1 0.0939 0.10695 0.08118 0.11285 0.08002 C 0.12153 0.07817 0.13907 0.07586 0.13907 0.07609 C 0.15035 0.07008 0.16129 0.06938 0.17309 0.06776 C 0.17917 0.06499 0.18542 0.06268 0.1915 0.05944 C 0.20052 0.04603 0.19636 0.05528 0.19427 0.02059 C 0.19427 0.02012 0.19254 0.00625 0.1915 0.00417 C 0.18959 0.00023 0.18646 -0.00046 0.18368 -0.00185 C 0.17466 -0.01156 0.16285 -0.01087 0.15226 -0.01434 C 0.13959 -0.00855 0.14532 -0.01364 0.13507 0.00208 C 0.13038 0.00902 0.13125 0.00255 0.13125 0.01041 " pathEditMode="relative" rAng="0" ptsTypes="ffffffffffffffffffffffffffffffffffffA">
                                      <p:cBhvr>
                                        <p:cTn id="21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55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7053 C -0.00018 0.07215 0.00017 0.07423 -0.00122 0.07493 C -0.01511 0.0814 -0.03195 0.07562 -0.0474 0.07493 C -0.05886 0.07123 -0.05365 0.07331 -0.06285 0.06915 C -0.06684 0.06336 -0.06841 0.06244 -0.07518 0.06452 C -0.07778 0.06984 -0.07952 0.0747 -0.08282 0.07955 C -0.08525 0.0888 -0.08837 0.09782 -0.09046 0.10731 C -0.08889 0.12627 -0.09132 0.12604 -0.07969 0.13691 C -0.07257 0.15749 -0.02622 0.15125 -0.01511 0.15148 C -0.00052 0.15518 -0.0066 0.15286 0.00329 0.15749 C 0.01961 0.18108 -0.00417 0.22433 0.03107 0.23566 C 0.04618 0.24699 0.06823 0.24699 0.08645 0.24907 C 0.09461 0.24838 0.10329 0.25 0.11111 0.24745 C 0.11284 0.24699 0.12777 0.23288 0.13107 0.22965 C 0.13055 0.22733 0.13107 0.22433 0.12951 0.22248 C 0.12604 0.21808 0.11684 0.21415 0.11111 0.21207 C 0.10677 0.20004 0.10885 0.20629 0.10486 0.19287 C 0.10677 0.16767 0.09878 0.15148 0.12187 0.14431 C 0.13628 0.14477 0.15052 0.14593 0.16493 0.14593 C 0.17517 0.14593 0.18559 0.14593 0.19566 0.14431 C 0.1993 0.14361 0.20486 0.13829 0.20486 0.13853 C 0.20833 0.12211 0.21493 0.09782 0.19409 0.09135 C 0.18993 0.09181 0.18559 0.09135 0.18177 0.09274 C 0.17968 0.09343 0.17916 0.09597 0.17725 0.09713 C 0.1743 0.09852 0.171 0.09898 0.16788 0.10014 C 0.16632 0.1006 0.16336 0.10152 0.16336 0.10175 C 0.1526 0.10106 0.13802 0.108 0.13107 0.10014 C 0.12343 0.09135 0.13125 0.07747 0.13263 0.06614 C 0.13402 0.05504 0.15277 0.04255 0.16336 0.03977 C 0.1842 0.04232 0.18229 0.04139 0.19566 0.04995 C 0.20121 0.06521 0.19323 0.06915 0.1802 0.07192 C 0.17291 0.07678 0.16493 0.07562 0.15711 0.07955 C 0.15225 0.09435 0.16388 0.09597 0.17569 0.10152 C 0.17725 0.10245 0.17864 0.10384 0.1802 0.1043 C 0.18316 0.10569 0.18941 0.10731 0.18941 0.10754 C 0.19704 0.11841 0.19236 0.13159 0.18333 0.13991 C 0.18159 0.14639 0.18385 0.14593 0.1802 0.14593 " pathEditMode="relative" rAng="0" ptsTypes="ffffffffffffffffffffffffffffffffffffA">
                                      <p:cBhvr>
                                        <p:cTn id="23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 animBg="1"/>
      <p:bldP spid="62" grpId="1" animBg="1"/>
      <p:bldP spid="64" grpId="0"/>
      <p:bldP spid="65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09800" y="533400"/>
            <a:ext cx="4495800" cy="1066799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অঙ্কুরোদগম এর গুরুত্ব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990600" y="1676400"/>
            <a:ext cx="71628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কৃষিকাজে</a:t>
            </a:r>
          </a:p>
          <a:p>
            <a:pPr marL="45720" indent="0">
              <a:buNone/>
            </a:pP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শস্যের উৎপাদন কমে যাবে</a:t>
            </a:r>
          </a:p>
          <a:p>
            <a:pPr marL="45720" indent="0">
              <a:buNone/>
            </a:pP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অঙ্কুরোদগম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হার কম হলে বীজ বপন 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</a:p>
          <a:p>
            <a:pPr marL="45720" indent="0">
              <a:buNone/>
            </a:pP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 করতে হবে।</a:t>
            </a:r>
          </a:p>
          <a:p>
            <a:pPr marL="45720" indent="0">
              <a:buNone/>
            </a:pPr>
            <a:r>
              <a:rPr lang="bn-BD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তাই অঙ্কুরোদগম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হার জানা জরুরী।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93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2514600"/>
            <a:ext cx="24224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একক কাজ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অঙ্কুরোদগম কাকে বলে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5050" y="373380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বাহ্যিক প্রভাবকগুলি কী কী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05050" y="4352925"/>
            <a:ext cx="4900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মৃৎভেদি অঙ্কুরোদগম কাকে বলে?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186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209800" y="304800"/>
            <a:ext cx="5638800" cy="1143000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I:\Containt-Six-Ten\New folder\BLDHM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86840"/>
            <a:ext cx="4267200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5105400"/>
            <a:ext cx="518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কৃষিকাজে </a:t>
            </a:r>
            <a:r>
              <a:rPr lang="bn-BD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অঙ্কুরোদগম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</a:t>
            </a:r>
            <a:r>
              <a:rPr lang="bn-BD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bn-BD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4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90625" y="1447800"/>
            <a:ext cx="7010400" cy="5181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 cmpd="thickThin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0359" y="314145"/>
            <a:ext cx="48109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ধন্যবাদ সকলকে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5" y="4791075"/>
            <a:ext cx="1562100" cy="1838325"/>
          </a:xfrm>
          <a:prstGeom prst="rect">
            <a:avLst/>
          </a:prstGeom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</p:spPr>
        <p:txBody>
          <a:bodyPr/>
          <a:lstStyle/>
          <a:p>
            <a:fld id="{5EBF0CE3-FE91-4A5C-A54B-C8A21BB6F957}" type="datetime9">
              <a:rPr lang="en-US" smtClean="0"/>
              <a:t>27-Mar-20 9:03:36 PM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r>
              <a:rPr lang="as-IN" smtClean="0"/>
              <a:t>মোঃ মোজাম্মেল হোসন, ঢাকা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4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6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60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77332" y="3429000"/>
            <a:ext cx="3820055" cy="2697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 w="0"/>
                <a:solidFill>
                  <a:srgbClr val="073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মোঃ মোজাম্মেল হোসেন</a:t>
            </a:r>
            <a:endParaRPr kumimoji="0" lang="en-US" sz="3200" b="0" i="0" u="none" strike="noStrike" kern="1200" cap="none" spc="0" normalizeH="0" baseline="0" noProof="0" dirty="0" smtClean="0">
              <a:ln w="0"/>
              <a:solidFill>
                <a:srgbClr val="073E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lvl="0" algn="just">
              <a:buClr>
                <a:srgbClr val="31B6FD"/>
              </a:buClr>
              <a:buNone/>
            </a:pPr>
            <a:r>
              <a:rPr lang="en-US" sz="1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বি.এস-সি</a:t>
            </a:r>
            <a:r>
              <a:rPr lang="en-US" sz="1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800" dirty="0" err="1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bn-BD" sz="1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ার্স);এম়এস-সি(গণিত)এম়এড</a:t>
            </a:r>
            <a:endParaRPr kumimoji="0" lang="bn-BD" sz="1800" b="0" i="0" u="none" strike="noStrike" kern="1200" cap="none" spc="0" normalizeH="0" baseline="0" noProof="0" dirty="0" smtClean="0">
              <a:ln w="0"/>
              <a:solidFill>
                <a:srgbClr val="073E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 w="6600">
                  <a:solidFill>
                    <a:srgbClr val="4584D3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সিনিয়র</a:t>
            </a:r>
            <a:r>
              <a:rPr kumimoji="0" lang="en-US" sz="2800" b="0" i="0" u="none" strike="noStrike" kern="1200" cap="none" spc="0" normalizeH="0" baseline="0" noProof="0" dirty="0" smtClean="0">
                <a:ln w="6600">
                  <a:solidFill>
                    <a:srgbClr val="4584D3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 w="6600">
                  <a:solidFill>
                    <a:srgbClr val="4584D3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জুরাইন আশ্রাফ মাষ্টার আদর্শ উচ্চ বিদ্যালয়, ঢাকা।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73E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Content Placeholder 9"/>
          <p:cNvSpPr txBox="1">
            <a:spLocks/>
          </p:cNvSpPr>
          <p:nvPr/>
        </p:nvSpPr>
        <p:spPr>
          <a:xfrm>
            <a:off x="5572840" y="3429000"/>
            <a:ext cx="3875960" cy="176663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শ্রেণিঃঅষ্টম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বিষয়ঃ বিজ্ঞান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en-US" sz="3200" dirty="0" smtClean="0">
                <a:solidFill>
                  <a:srgbClr val="073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৪থ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Symbol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73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Symbol"/>
              </a:rPr>
              <a:t>অধ্যায়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Symbol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84D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Symbol"/>
              </a:rPr>
              <a:t>(</a:t>
            </a:r>
            <a:r>
              <a:rPr lang="en-US" sz="3200" dirty="0" err="1" smtClean="0">
                <a:solidFill>
                  <a:srgbClr val="073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উদ্ভিদে</a:t>
            </a:r>
            <a:r>
              <a:rPr lang="en-US" sz="3200" dirty="0" smtClean="0">
                <a:solidFill>
                  <a:srgbClr val="073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err="1" smtClean="0">
                <a:solidFill>
                  <a:srgbClr val="073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বংশ</a:t>
            </a:r>
            <a:r>
              <a:rPr lang="en-US" sz="3200" dirty="0" smtClean="0">
                <a:solidFill>
                  <a:srgbClr val="073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err="1" smtClean="0">
                <a:solidFill>
                  <a:srgbClr val="073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বৄদ্ধি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মোঃ মোজাম্মেল হোসন, ঢাকা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895600"/>
            <a:ext cx="1868069" cy="19502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5410200" y="5181600"/>
            <a:ext cx="3504032" cy="533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তারিখঃ </a:t>
            </a:r>
            <a:fld id="{9C9FDD4A-0A34-4D3B-8F14-8C02052CDAFC}" type="datetime10">
              <a:rPr kumimoji="0" lang="bn-BD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শুক্রবার, 27 মার্চ, 2020</a:t>
            </a:fld>
            <a:endParaRPr kumimoji="0" lang="bn-BD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74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3127" y="228600"/>
            <a:ext cx="6553200" cy="914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all" spc="0" normalizeH="0" baseline="0" noProof="0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চল ভিডিওটি দেখি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AE528-4A7A-433E-AAB5-597858E78597}" type="datetime5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27-Mar-20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Picture 11" descr="germination_5.jpg"/>
          <p:cNvPicPr>
            <a:picLocks noChangeAspect="1"/>
          </p:cNvPicPr>
          <p:nvPr/>
        </p:nvPicPr>
        <p:blipFill rotWithShape="1">
          <a:blip r:embed="rId3"/>
          <a:srcRect l="49142" t="3598"/>
          <a:stretch/>
        </p:blipFill>
        <p:spPr>
          <a:xfrm>
            <a:off x="447674" y="1428750"/>
            <a:ext cx="3952875" cy="4848225"/>
          </a:xfrm>
          <a:prstGeom prst="rect">
            <a:avLst/>
          </a:prstGeom>
        </p:spPr>
      </p:pic>
      <p:pic>
        <p:nvPicPr>
          <p:cNvPr id="13" name="Picture 12" descr="germination_5.jpg"/>
          <p:cNvPicPr>
            <a:picLocks noChangeAspect="1"/>
          </p:cNvPicPr>
          <p:nvPr/>
        </p:nvPicPr>
        <p:blipFill rotWithShape="1">
          <a:blip r:embed="rId3"/>
          <a:srcRect t="1515" r="50490"/>
          <a:stretch/>
        </p:blipFill>
        <p:spPr>
          <a:xfrm>
            <a:off x="4495800" y="1428750"/>
            <a:ext cx="3848100" cy="4953000"/>
          </a:xfrm>
          <a:prstGeom prst="rect">
            <a:avLst/>
          </a:prstGeom>
        </p:spPr>
      </p:pic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965433"/>
              </p:ext>
            </p:extLst>
          </p:nvPr>
        </p:nvGraphicFramePr>
        <p:xfrm>
          <a:off x="7315200" y="65722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15200" y="65722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10589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2755"/>
            <a:ext cx="8333076" cy="472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5645" y="2133600"/>
            <a:ext cx="7772400" cy="3276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800" b="1" i="0" u="none" strike="noStrike" kern="0" cap="none" spc="0" normalizeH="0" baseline="0" noProof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অঙ্কুরোদগম</a:t>
            </a:r>
            <a:r>
              <a:rPr kumimoji="0" lang="bn-BD" sz="18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1800" b="1" i="0" u="none" strike="noStrike" kern="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Date Placeholder 1"/>
          <p:cNvSpPr>
            <a:spLocks noGrp="1"/>
          </p:cNvSpPr>
          <p:nvPr>
            <p:ph type="dt" sz="half" idx="10"/>
          </p:nvPr>
        </p:nvSpPr>
        <p:spPr>
          <a:xfrm>
            <a:off x="2726283" y="6172200"/>
            <a:ext cx="378669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B3E78E-7B69-4DF0-A1CE-9D6400AAF39A}" type="datetime9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27-Mar-20 9:03:36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2511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838200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…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828836"/>
            <a:ext cx="7848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অঙ্কুরোদগম কী তা বলতে পারবে 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অঙ্কুরোদগমের প্রকারভেদ বর্ণনা করতে পারবে 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অঙ্কুরোদগমের প্রভাবকসমূহের নাম বলতে পারবে 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৪। পরীক্ষার মাধ্যমে অঙ্কুরোদগম প্রদর্শন করতে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255890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590800" y="304800"/>
            <a:ext cx="5486400" cy="1143000"/>
          </a:xfrm>
          <a:prstGeom prst="roundRect">
            <a:avLst>
              <a:gd name="adj" fmla="val 2188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প্রশ্নঃ চিত্রে কী দেখা যাচ্ছে?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bengal-grams-7255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1818408"/>
            <a:ext cx="2524125" cy="2753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Palm_Tr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799" y="2057400"/>
            <a:ext cx="2971799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Bloo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4775" y="4572000"/>
            <a:ext cx="2724150" cy="20431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germination_5 - Cop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9350" y="4572000"/>
            <a:ext cx="1776621" cy="1987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BIPLOB DAS\Desktop\Germination Picture\uvs110901-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4572000"/>
            <a:ext cx="25908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30611-to germinate or not.jpg"/>
          <p:cNvPicPr>
            <a:picLocks noChangeAspect="1"/>
          </p:cNvPicPr>
          <p:nvPr/>
        </p:nvPicPr>
        <p:blipFill>
          <a:blip r:embed="rId7"/>
          <a:srcRect r="18367"/>
          <a:stretch>
            <a:fillRect/>
          </a:stretch>
        </p:blipFill>
        <p:spPr>
          <a:xfrm>
            <a:off x="6705600" y="4355244"/>
            <a:ext cx="2370828" cy="2197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4509884" y="1306978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অঙ্কুরোদগম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226" y="2196425"/>
            <a:ext cx="2685382" cy="19975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328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581400"/>
            <a:ext cx="7620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 প্রয়োজনীয় পানি, অক্সিজেন, উত্তাপ ও আলো পেলে সুপ্ত ভ্রূণ জেগে উঠে বাড়তে শুরু করে এবং এক সময় বীজত্বক ভেদ করে বাইরে বেরিয়ে আসে। সুপ্ত অবস্থা থেকে ভ্রূণের এ জাগরনকে অঙ্কুরোদ্গম বলে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অথা</a:t>
            </a:r>
            <a:r>
              <a:rPr lang="en-US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bn-BD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 </a:t>
            </a:r>
            <a:r>
              <a:rPr lang="bn-BD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 শিশু উদ্ভিদ উৎপন্ন হওয়ার প্রক্রিয়াকে অঙ্কুরোদগম বলে</a:t>
            </a:r>
            <a:r>
              <a:rPr lang="bn-BD" sz="3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ermination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838200"/>
            <a:ext cx="3429000" cy="2501900"/>
          </a:xfrm>
          <a:prstGeom prst="roundRect">
            <a:avLst>
              <a:gd name="adj" fmla="val 24131"/>
            </a:avLst>
          </a:prstGeom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6750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207299" y="725269"/>
            <a:ext cx="2177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36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 </a:t>
            </a:r>
            <a:r>
              <a:rPr lang="bn-BD" sz="36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dk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019300" y="15875"/>
            <a:ext cx="6096000" cy="1571625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r>
              <a:rPr lang="bn-BD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অঙ্কুরোদগম এর শ্রেনিবিভাগ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0050" y="2447925"/>
            <a:ext cx="25146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মৃৎগত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71850" y="2447925"/>
            <a:ext cx="25146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মৃৎভেদ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67450" y="2447925"/>
            <a:ext cx="25146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জরায়ুজ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43050" y="1371600"/>
            <a:ext cx="5867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1048544" y="1867694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942556" y="1867694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6914356" y="1867694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00050" y="3476625"/>
            <a:ext cx="2438400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বীজপত্রাধিকান্ডমাটির উপরে কিন্তু  বীজপত্র মাটির নিচে</a:t>
            </a:r>
            <a:endParaRPr lang="en-US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71850" y="3476625"/>
            <a:ext cx="2362200" cy="304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বীজপত্রাধিকান্ডমাটির উপরে এবং  বীজপত্র মাটির উপরে</a:t>
            </a:r>
            <a:endParaRPr lang="en-U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43650" y="3476625"/>
            <a:ext cx="2362200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উপকূল্পবর্তী এলাকায় এটা বেশি দেখা যায়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Mangrov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0" y="3448050"/>
            <a:ext cx="2819400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4" descr="E:\samsuzzaman\zaman\seed germinting pic\38_10SeedGermination-dic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1014" y="3400425"/>
            <a:ext cx="3048000" cy="3209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6" descr="E:\samsuzzaman\zaman\seed germinting pic\germin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90887"/>
            <a:ext cx="2952750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Oval 15"/>
          <p:cNvSpPr/>
          <p:nvPr/>
        </p:nvSpPr>
        <p:spPr>
          <a:xfrm>
            <a:off x="762000" y="4886325"/>
            <a:ext cx="1295400" cy="1295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48100" y="3895725"/>
            <a:ext cx="1447800" cy="14478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ardrop 17"/>
          <p:cNvSpPr/>
          <p:nvPr/>
        </p:nvSpPr>
        <p:spPr>
          <a:xfrm>
            <a:off x="7181850" y="3400425"/>
            <a:ext cx="533400" cy="609600"/>
          </a:xfrm>
          <a:prstGeom prst="teardrop">
            <a:avLst>
              <a:gd name="adj" fmla="val 192857"/>
            </a:avLst>
          </a:prstGeom>
          <a:noFill/>
          <a:ln w="57150">
            <a:solidFill>
              <a:srgbClr val="FF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8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repeatCount="indefinite" accel="50000" decel="50000" autoRev="1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3.33333E-6 L -0.00833 -0.4555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2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3.33333E-6 L -0.0125 -0.44444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602 C 0.01389 -0.00833 0.03194 -0.02268 0.04792 -0.02731 C 0.06389 -0.03194 0.07917 -0.03333 0.09167 -0.02175 C 0.10417 -0.01018 0.11806 0.02454 0.12292 0.04213 C 0.12778 0.05973 0.12188 0.06065 0.12083 0.0838 C 0.11979 0.10695 0.12014 0.15834 0.11667 0.18102 C 0.11319 0.20371 0.10729 0.20047 0.1 0.21991 C 0.09271 0.23936 0.08021 0.27639 0.07292 0.29769 C 0.06563 0.31899 0.06111 0.3375 0.05625 0.34769 C 0.05139 0.35787 0.04583 0.35741 0.04375 0.3588 " pathEditMode="relative" rAng="0" ptsTypes="aaaaaaaa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3.33333E-6 L 0.00417 -0.4666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762000"/>
            <a:ext cx="3987800" cy="2844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05" y="625475"/>
            <a:ext cx="4572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val Callout 3"/>
          <p:cNvSpPr/>
          <p:nvPr/>
        </p:nvSpPr>
        <p:spPr>
          <a:xfrm>
            <a:off x="3733800" y="76200"/>
            <a:ext cx="2286000" cy="685800"/>
          </a:xfrm>
          <a:prstGeom prst="wedgeEllipseCallout">
            <a:avLst>
              <a:gd name="adj1" fmla="val -67513"/>
              <a:gd name="adj2" fmla="val 218368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মৃদগত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810000" y="76200"/>
            <a:ext cx="2286000" cy="685800"/>
          </a:xfrm>
          <a:prstGeom prst="wedgeEllipseCallout">
            <a:avLst>
              <a:gd name="adj1" fmla="val 74459"/>
              <a:gd name="adj2" fmla="val 21085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মৃদভেদী</a:t>
            </a:r>
            <a:endParaRPr lang="en-US" sz="44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29200" y="3795363"/>
            <a:ext cx="3918811" cy="245303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Char char="Ø"/>
            </a:pP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বীজের ভ্রূণমুকুল বীজপত্রসহ মাটি ভেদ করে উপরে উঠে আসে তাকে মৃদভেদী অঙ্কুরোদগম বলে।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3795364"/>
            <a:ext cx="4648200" cy="237683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Char char="Ø"/>
            </a:pP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বীজের ভ্রুণকাণ্ড মাটি ভেদ করে উপরে উঠে আসে কিন্তু বীজপত্রটি মাটির ভিতরে থেকে যায় তাকে মৃদগত অঙ্কুরোদগম বলে।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9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0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303</TotalTime>
  <Words>334</Words>
  <Application>Microsoft Office PowerPoint</Application>
  <PresentationFormat>On-screen Show (4:3)</PresentationFormat>
  <Paragraphs>74</Paragraphs>
  <Slides>15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Calibri</vt:lpstr>
      <vt:lpstr>Georgia</vt:lpstr>
      <vt:lpstr>Lucida Sans Unicode</vt:lpstr>
      <vt:lpstr>NikoshBAN</vt:lpstr>
      <vt:lpstr>Symbol</vt:lpstr>
      <vt:lpstr>Trebuchet MS</vt:lpstr>
      <vt:lpstr>Vrinda</vt:lpstr>
      <vt:lpstr>Wingdings</vt:lpstr>
      <vt:lpstr>Slipstream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MOZAMMEL SIR</cp:lastModifiedBy>
  <cp:revision>40</cp:revision>
  <dcterms:created xsi:type="dcterms:W3CDTF">2006-08-16T00:00:00Z</dcterms:created>
  <dcterms:modified xsi:type="dcterms:W3CDTF">2020-03-27T15:04:17Z</dcterms:modified>
</cp:coreProperties>
</file>