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18"/>
  </p:notesMasterIdLst>
  <p:sldIdLst>
    <p:sldId id="256" r:id="rId2"/>
    <p:sldId id="258" r:id="rId3"/>
    <p:sldId id="280" r:id="rId4"/>
    <p:sldId id="257" r:id="rId5"/>
    <p:sldId id="260" r:id="rId6"/>
    <p:sldId id="261" r:id="rId7"/>
    <p:sldId id="277" r:id="rId8"/>
    <p:sldId id="278" r:id="rId9"/>
    <p:sldId id="279" r:id="rId10"/>
    <p:sldId id="265" r:id="rId11"/>
    <p:sldId id="281" r:id="rId12"/>
    <p:sldId id="267" r:id="rId13"/>
    <p:sldId id="268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409"/>
    <a:srgbClr val="9900CC"/>
    <a:srgbClr val="008000"/>
    <a:srgbClr val="4613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24ACE-6C80-4BFB-AF40-0CC868167B58}" type="datetimeFigureOut">
              <a:rPr lang="en-US" smtClean="0"/>
              <a:pPr/>
              <a:t>12-Jan-17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B39368-A3E2-4B71-9FBD-D35CD7CD82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84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39368-A3E2-4B71-9FBD-D35CD7CD82B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62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3AB9B-7A97-4AC0-8531-C88AF4C5EEB4}" type="datetime9">
              <a:rPr lang="en-US" smtClean="0"/>
              <a:pPr/>
              <a:t>12-Jan-17 10:08:35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32FCF-A099-41E5-9BDB-8F407CC68514}" type="datetime9">
              <a:rPr lang="en-US" smtClean="0"/>
              <a:pPr/>
              <a:t>12-Jan-17 10:08:35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7328A-E496-42E4-99FA-31E83835F338}" type="datetime9">
              <a:rPr lang="en-US" smtClean="0"/>
              <a:pPr/>
              <a:t>12-Jan-17 10:08:35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29653-C7EE-4513-BE51-228AA5606E89}" type="datetime9">
              <a:rPr lang="en-US" smtClean="0"/>
              <a:pPr/>
              <a:t>12-Jan-17 10:08:35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FAEE9-86E5-4438-A467-E5C87B0E208E}" type="datetime9">
              <a:rPr lang="en-US" smtClean="0"/>
              <a:pPr/>
              <a:t>12-Jan-17 10:08:35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09AA2-4FAF-4A91-BB1B-3FFA2A3538C6}" type="datetime9">
              <a:rPr lang="en-US" smtClean="0"/>
              <a:pPr/>
              <a:t>12-Jan-17 10:08:35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62E6-4D91-4725-86ED-E845BBE3DC8C}" type="datetime9">
              <a:rPr lang="en-US" smtClean="0"/>
              <a:pPr/>
              <a:t>12-Jan-17 10:08:35 PM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F5DE5-5C12-45A7-AEB6-CDE8DC537B0C}" type="datetime9">
              <a:rPr lang="en-US" smtClean="0"/>
              <a:pPr/>
              <a:t>12-Jan-17 10:08:35 PM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58F8-15D1-4928-9445-7D02CFAEB48A}" type="datetime9">
              <a:rPr lang="en-US" smtClean="0"/>
              <a:pPr/>
              <a:t>12-Jan-17 10:08:35 PM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56641-C156-4A20-94FC-9A6B329D52A4}" type="datetime9">
              <a:rPr lang="en-US" smtClean="0"/>
              <a:pPr/>
              <a:t>12-Jan-17 10:08:35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A1C02-7A2C-44FB-BC73-A20D3DF0B4C8}" type="datetime9">
              <a:rPr lang="en-US" smtClean="0"/>
              <a:pPr/>
              <a:t>12-Jan-17 10:08:35 PM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E998DBC-641A-45DC-B2C2-9E1B1D594ED5}" type="datetime9">
              <a:rPr lang="en-US" smtClean="0"/>
              <a:pPr/>
              <a:t>12-Jan-17 10:08:35 PM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30.wav"/><Relationship Id="rId4" Type="http://schemas.openxmlformats.org/officeDocument/2006/relationships/image" Target="../media/image2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21332852">
            <a:off x="2751222" y="1268188"/>
            <a:ext cx="3276600" cy="1323439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C6040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C6040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B47D3-2BEF-4D5A-9F0F-3A990D654C73}" type="datetime9">
              <a:rPr lang="en-US" sz="1600" smtClean="0"/>
              <a:pPr/>
              <a:t>12-Jan-17 10:08:35 PM</a:t>
            </a:fld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Content Placeholder 5" descr="flower03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46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5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2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0010" y="177225"/>
            <a:ext cx="6781800" cy="762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পরমাণুতে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36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অবস্থান</a:t>
            </a:r>
            <a:endParaRPr lang="en-US" sz="36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2453636" y="1711688"/>
            <a:ext cx="3566164" cy="356616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3124200" y="2336345"/>
            <a:ext cx="2152844" cy="2152844"/>
          </a:xfrm>
          <a:prstGeom prst="ellipse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Picture 74" descr="Nuclu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985" y="12222"/>
            <a:ext cx="6367354" cy="6388578"/>
          </a:xfrm>
          <a:prstGeom prst="rect">
            <a:avLst/>
          </a:prstGeom>
        </p:spPr>
      </p:pic>
      <p:pic>
        <p:nvPicPr>
          <p:cNvPr id="76" name="Picture 75" descr="Copy of Helium_atom_QM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2825825"/>
            <a:ext cx="1206349" cy="12063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7" name="Oval 76"/>
          <p:cNvSpPr/>
          <p:nvPr/>
        </p:nvSpPr>
        <p:spPr>
          <a:xfrm flipH="1">
            <a:off x="2233863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 flipH="1">
            <a:off x="2950534" y="3200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 flipH="1">
            <a:off x="5084134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 flipH="1">
            <a:off x="5791200" y="32766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Oval 80"/>
          <p:cNvSpPr/>
          <p:nvPr/>
        </p:nvSpPr>
        <p:spPr>
          <a:xfrm flipH="1">
            <a:off x="3962400" y="15240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 flipH="1">
            <a:off x="4038600" y="5105400"/>
            <a:ext cx="381000" cy="3810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3" name="Group 82"/>
          <p:cNvGrpSpPr/>
          <p:nvPr/>
        </p:nvGrpSpPr>
        <p:grpSpPr>
          <a:xfrm>
            <a:off x="4011926" y="3324726"/>
            <a:ext cx="507937" cy="457143"/>
            <a:chOff x="685800" y="5715057"/>
            <a:chExt cx="507937" cy="457143"/>
          </a:xfrm>
        </p:grpSpPr>
        <p:pic>
          <p:nvPicPr>
            <p:cNvPr id="84" name="Picture 83" descr="Proton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85800" y="5715057"/>
              <a:ext cx="507937" cy="457143"/>
            </a:xfrm>
            <a:prstGeom prst="rect">
              <a:avLst/>
            </a:prstGeom>
          </p:spPr>
        </p:pic>
        <p:sp>
          <p:nvSpPr>
            <p:cNvPr id="85" name="Plus 84"/>
            <p:cNvSpPr/>
            <p:nvPr/>
          </p:nvSpPr>
          <p:spPr>
            <a:xfrm>
              <a:off x="762000" y="5791200"/>
              <a:ext cx="304800" cy="304800"/>
            </a:xfrm>
            <a:prstGeom prst="mathPlus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6" name="Picture 85" descr="Neutro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4509" y="3181381"/>
            <a:ext cx="558730" cy="495238"/>
          </a:xfrm>
          <a:prstGeom prst="rect">
            <a:avLst/>
          </a:prstGeom>
        </p:spPr>
      </p:pic>
      <p:grpSp>
        <p:nvGrpSpPr>
          <p:cNvPr id="87" name="Group 86"/>
          <p:cNvGrpSpPr/>
          <p:nvPr/>
        </p:nvGrpSpPr>
        <p:grpSpPr>
          <a:xfrm>
            <a:off x="4519864" y="3729789"/>
            <a:ext cx="3001946" cy="1969911"/>
            <a:chOff x="4519864" y="3729789"/>
            <a:chExt cx="3001946" cy="1969911"/>
          </a:xfrm>
        </p:grpSpPr>
        <p:cxnSp>
          <p:nvCxnSpPr>
            <p:cNvPr id="88" name="Straight Arrow Connector 87"/>
            <p:cNvCxnSpPr/>
            <p:nvPr/>
          </p:nvCxnSpPr>
          <p:spPr>
            <a:xfrm rot="10800000">
              <a:off x="4519864" y="3729789"/>
              <a:ext cx="2209800" cy="1676400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88"/>
            <p:cNvSpPr txBox="1"/>
            <p:nvPr/>
          </p:nvSpPr>
          <p:spPr>
            <a:xfrm>
              <a:off x="6569305" y="5114925"/>
              <a:ext cx="95250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C6040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প্রোটন</a:t>
              </a:r>
              <a:endParaRPr lang="en-US" sz="3200" b="1" dirty="0">
                <a:solidFill>
                  <a:srgbClr val="C60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4724400" y="2895600"/>
            <a:ext cx="3456627" cy="584775"/>
            <a:chOff x="4724400" y="2895600"/>
            <a:chExt cx="3456627" cy="584775"/>
          </a:xfrm>
          <a:solidFill>
            <a:srgbClr val="9900CC"/>
          </a:solidFill>
        </p:grpSpPr>
        <p:cxnSp>
          <p:nvCxnSpPr>
            <p:cNvPr id="91" name="Straight Arrow Connector 90"/>
            <p:cNvCxnSpPr/>
            <p:nvPr/>
          </p:nvCxnSpPr>
          <p:spPr>
            <a:xfrm rot="10800000" flipV="1">
              <a:off x="4724400" y="3048000"/>
              <a:ext cx="2527450" cy="381000"/>
            </a:xfrm>
            <a:prstGeom prst="straightConnector1">
              <a:avLst/>
            </a:prstGeom>
            <a:grpFill/>
            <a:ln w="57150">
              <a:solidFill>
                <a:srgbClr val="9900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/>
            <p:nvPr/>
          </p:nvSpPr>
          <p:spPr>
            <a:xfrm>
              <a:off x="7162800" y="2895600"/>
              <a:ext cx="101822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solidFill>
                    <a:srgbClr val="99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নিউট্রন</a:t>
              </a:r>
              <a:endParaRPr lang="en-US" sz="3200" dirty="0">
                <a:solidFill>
                  <a:srgbClr val="99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427034" y="1625025"/>
            <a:ext cx="3031166" cy="1727775"/>
            <a:chOff x="5427034" y="1625025"/>
            <a:chExt cx="3031166" cy="1727775"/>
          </a:xfrm>
        </p:grpSpPr>
        <p:cxnSp>
          <p:nvCxnSpPr>
            <p:cNvPr id="94" name="Straight Arrow Connector 93"/>
            <p:cNvCxnSpPr/>
            <p:nvPr/>
          </p:nvCxnSpPr>
          <p:spPr>
            <a:xfrm rot="10800000" flipV="1">
              <a:off x="5427034" y="2133600"/>
              <a:ext cx="1430966" cy="1219200"/>
            </a:xfrm>
            <a:prstGeom prst="straightConnector1">
              <a:avLst/>
            </a:prstGeom>
            <a:ln w="5715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6518245" y="1625025"/>
              <a:ext cx="193995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ইলেকট্রন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(e</a:t>
              </a:r>
              <a:r>
                <a:rPr lang="en-US" sz="3200" b="1" baseline="30000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32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)</a:t>
              </a:r>
              <a:endParaRPr lang="en-US" sz="32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105400" y="939225"/>
            <a:ext cx="3044768" cy="1803975"/>
            <a:chOff x="5105400" y="939225"/>
            <a:chExt cx="3044768" cy="1803975"/>
          </a:xfrm>
        </p:grpSpPr>
        <p:sp>
          <p:nvSpPr>
            <p:cNvPr id="97" name="TextBox 96"/>
            <p:cNvSpPr txBox="1"/>
            <p:nvPr/>
          </p:nvSpPr>
          <p:spPr>
            <a:xfrm>
              <a:off x="5562600" y="939225"/>
              <a:ext cx="25875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6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অনুমোদিত কক্ষপথ</a:t>
              </a:r>
            </a:p>
          </p:txBody>
        </p:sp>
        <p:cxnSp>
          <p:nvCxnSpPr>
            <p:cNvPr id="98" name="Straight Arrow Connector 97"/>
            <p:cNvCxnSpPr/>
            <p:nvPr/>
          </p:nvCxnSpPr>
          <p:spPr>
            <a:xfrm rot="5400000">
              <a:off x="5105400" y="1447800"/>
              <a:ext cx="1295400" cy="1295400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990600" y="3886200"/>
            <a:ext cx="2819400" cy="1956375"/>
            <a:chOff x="990600" y="3886200"/>
            <a:chExt cx="2819400" cy="1956375"/>
          </a:xfrm>
        </p:grpSpPr>
        <p:sp>
          <p:nvSpPr>
            <p:cNvPr id="100" name="TextBox 99"/>
            <p:cNvSpPr txBox="1"/>
            <p:nvPr/>
          </p:nvSpPr>
          <p:spPr>
            <a:xfrm>
              <a:off x="990600" y="5257800"/>
              <a:ext cx="14830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নিউক্লিয়াস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01" name="Straight Arrow Connector 100"/>
            <p:cNvCxnSpPr/>
            <p:nvPr/>
          </p:nvCxnSpPr>
          <p:spPr>
            <a:xfrm flipV="1">
              <a:off x="2209800" y="3886200"/>
              <a:ext cx="1600200" cy="1447800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C0612-A1E4-4B77-AEDE-3339A3FD2AF6}" type="datetime9">
              <a:rPr lang="en-US" sz="1400" smtClean="0"/>
              <a:pPr/>
              <a:t>12-Jan-17 10:08:37 PM</a:t>
            </a:fld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8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8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6 -0.03056 C 0.00712 0.05972 -0.04063 0.14398 -0.10382 0.15555 C -0.16962 0.16921 -0.22969 0.10509 -0.23941 0.01412 C -0.24913 -0.07686 -0.20451 -0.16042 -0.13889 -0.17292 C -0.07396 -0.18519 -0.01354 -0.12014 -0.0026 -0.03056 Z " pathEditMode="fixed" rAng="4915574" ptsTypes="fffff">
                                      <p:cBhvr>
                                        <p:cTn id="146" dur="3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2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78 0.00371 C -0.00348 -0.08194 0.04878 -0.15185 0.11319 -0.15092 C 0.1776 -0.15185 0.22968 -0.08194 0.22934 0.00371 C 0.22986 0.08959 0.1776 0.15926 0.11302 0.15857 C 0.04895 0.15926 -0.00348 0.08959 -0.00278 0.00371 Z " pathEditMode="fixed" rAng="16200000" ptsTypes="fffff">
                                      <p:cBhvr>
                                        <p:cTn id="148" dur="3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" y="0"/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09 0.00277 C -0.00209 0.14351 -0.0882 0.25833 -0.19375 0.25833 C -0.29948 0.25833 -0.38542 0.14351 -0.38542 0.00277 C -0.38542 -0.1382 -0.29948 -0.25278 -0.19375 -0.25278 C -0.0882 -0.25278 -0.00209 -0.1382 -0.00209 0.00277 Z " pathEditMode="fixed" rAng="5400000" ptsTypes="fffff">
                                      <p:cBhvr>
                                        <p:cTn id="150" dur="3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417 0.01112 C 0.00417 -0.12824 0.08959 -0.24213 0.1941 -0.24213 C 0.29896 -0.24213 0.38403 -0.12824 0.38403 0.01112 C 0.38403 0.15093 0.29896 0.26436 0.1941 0.26436 C 0.08959 0.26436 0.00417 0.15093 0.00417 0.01112 Z " pathEditMode="fixed" rAng="16200000" ptsTypes="fffff">
                                      <p:cBhvr>
                                        <p:cTn id="152" dur="3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" y="0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-4.44444E-6 C 0.10781 -4.44444E-6 0.19583 0.1169 0.19583 0.26112 C 0.19583 0.40487 0.10781 0.52223 0 0.52223 C -0.10816 0.52223 -0.19583 0.40487 -0.19583 0.26112 C -0.19583 0.1169 -0.10816 -4.44444E-6 0 -4.44444E-6 Z " pathEditMode="fixed" rAng="0" ptsTypes="fffff">
                                      <p:cBhvr>
                                        <p:cTn id="154" dur="3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61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1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33333E-6 3.33333E-6 C -0.10764 3.33333E-6 -0.19584 -0.1169 -0.19584 -0.26111 C -0.19584 -0.40463 -0.10764 -0.52223 3.33333E-6 -0.52223 C 0.10816 -0.52223 0.19583 -0.40463 0.19583 -0.26111 C 0.19583 -0.1169 0.10816 3.33333E-6 3.33333E-6 3.33333E-6 Z " pathEditMode="fixed" rAng="10800000" ptsTypes="fffff">
                                      <p:cBhvr>
                                        <p:cTn id="156" dur="3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3" grpId="0" animBg="1"/>
      <p:bldP spid="74" grpId="0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758F8-15D1-4928-9445-7D02CFAEB48A}" type="datetime9">
              <a:rPr lang="en-US" smtClean="0"/>
              <a:pPr/>
              <a:t>12-Jan-17 10:08:37 PM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Oval 3"/>
          <p:cNvSpPr/>
          <p:nvPr/>
        </p:nvSpPr>
        <p:spPr>
          <a:xfrm rot="19582771">
            <a:off x="4060642" y="1746253"/>
            <a:ext cx="1219200" cy="3200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5400000">
            <a:off x="3642360" y="1828800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5471160" y="4388068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2866674">
            <a:off x="4075656" y="1710713"/>
            <a:ext cx="1219200" cy="3200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5400000">
            <a:off x="5028974" y="3469660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5400000">
            <a:off x="4118582" y="2645848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5400000">
            <a:off x="3984442" y="1593853"/>
            <a:ext cx="1219200" cy="3200400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rot="5400000">
            <a:off x="6004560" y="3048000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rot="5400000">
            <a:off x="2880360" y="2971800"/>
            <a:ext cx="320040" cy="320040"/>
          </a:xfrm>
          <a:prstGeom prst="ellipse">
            <a:avLst/>
          </a:prstGeom>
          <a:gradFill flip="none" rotWithShape="1">
            <a:gsLst>
              <a:gs pos="32000">
                <a:srgbClr val="33CC33">
                  <a:alpha val="90000"/>
                </a:srgbClr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solidFill>
              <a:schemeClr val="bg1">
                <a:lumMod val="75000"/>
              </a:schemeClr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4272888" y="2895600"/>
            <a:ext cx="762000" cy="762000"/>
            <a:chOff x="3810000" y="1371600"/>
            <a:chExt cx="762000" cy="762000"/>
          </a:xfrm>
        </p:grpSpPr>
        <p:pic>
          <p:nvPicPr>
            <p:cNvPr id="14" name="Picture 13" descr="Prot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3506" y="1755355"/>
              <a:ext cx="362814" cy="326532"/>
            </a:xfrm>
            <a:prstGeom prst="rect">
              <a:avLst/>
            </a:prstGeom>
          </p:spPr>
        </p:pic>
        <p:pic>
          <p:nvPicPr>
            <p:cNvPr id="15" name="Picture 14" descr="Neutr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3278023">
              <a:off x="4101467" y="1665046"/>
              <a:ext cx="420864" cy="353742"/>
            </a:xfrm>
            <a:prstGeom prst="rect">
              <a:avLst/>
            </a:prstGeom>
          </p:spPr>
        </p:pic>
        <p:pic>
          <p:nvPicPr>
            <p:cNvPr id="16" name="Picture 15" descr="Neutr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54562" y="1455997"/>
              <a:ext cx="399094" cy="353742"/>
            </a:xfrm>
            <a:prstGeom prst="rect">
              <a:avLst/>
            </a:prstGeom>
          </p:spPr>
        </p:pic>
        <p:pic>
          <p:nvPicPr>
            <p:cNvPr id="17" name="Picture 16" descr="Prot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3278023">
              <a:off x="4136297" y="1422567"/>
              <a:ext cx="362812" cy="326532"/>
            </a:xfrm>
            <a:prstGeom prst="rect">
              <a:avLst/>
            </a:prstGeom>
          </p:spPr>
        </p:pic>
        <p:sp>
          <p:nvSpPr>
            <p:cNvPr id="18" name="Oval 17"/>
            <p:cNvSpPr/>
            <p:nvPr/>
          </p:nvSpPr>
          <p:spPr>
            <a:xfrm>
              <a:off x="3810000" y="1371600"/>
              <a:ext cx="762000" cy="76200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shade val="67500"/>
                    <a:satMod val="115000"/>
                    <a:alpha val="0"/>
                  </a:schemeClr>
                </a:gs>
                <a:gs pos="100000">
                  <a:schemeClr val="tx1">
                    <a:lumMod val="50000"/>
                    <a:lumOff val="50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1752600" y="5257800"/>
            <a:ext cx="6019800" cy="838200"/>
          </a:xfrm>
          <a:prstGeom prst="rect">
            <a:avLst/>
          </a:prstGeom>
          <a:noFill/>
          <a:ln>
            <a:noFill/>
          </a:ln>
          <a:scene3d>
            <a:camera prst="perspectiveRelaxedModerately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spc="50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রাদার  এর পরমাণু মডেল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Slide Number Placeholder 19"/>
          <p:cNvSpPr txBox="1">
            <a:spLocks/>
          </p:cNvSpPr>
          <p:nvPr/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F15528-21DE-4FAA-801E-634DDDAF4B2B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99 0.00671 C 0.0276 -0.02197 0.09809 0.04071 0.15382 0.14871 C 0.20903 0.25578 0.22847 0.36749 0.19583 0.39616 C 0.16493 0.42623 0.09358 0.36124 0.03785 0.2544 C -0.01667 0.14709 -0.03611 0.03608 -0.00399 0.00671 Z " pathEditMode="fixed" rAng="-2064171" ptsTypes="fffff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19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1 0.01271 C 0.02569 -0.01596 0.00521 -0.12466 -0.05087 -0.22942 C -0.1059 -0.33511 -0.17917 -0.39547 -0.20851 -0.36679 C -0.24011 -0.33673 -0.21823 -0.22734 -0.16215 -0.12373 C -0.10712 -0.01943 -0.03403 0.0444 -0.00521 0.01271 Z " pathEditMode="fixed" rAng="-2135322" ptsTypes="fffff">
                                      <p:cBhvr>
                                        <p:cTn id="8" dur="2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1" y="-18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1457 C -0.07535 0.10176 -0.15573 0.14524 -0.18038 0.10731 C -0.20451 0.07031 -0.16979 -0.02706 -0.09861 -0.11563 C -0.0276 -0.2049 0.04722 -0.24722 0.07257 -0.21068 C 0.09861 -0.17345 0.0632 -0.0747 -0.00781 0.01457 Z " pathEditMode="fixed" rAng="8200876" ptsTypes="fffff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" y="-6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046 C 0.07257 -0.08565 0.15191 -0.12546 0.17726 -0.08889 C 0.20226 -0.05162 0.16372 0.04884 0.09167 0.13518 C 0.02014 0.22083 -0.05798 0.26111 -0.0835 0.22291 C -0.10833 0.18634 -0.071 0.08611 0.00104 -0.00046 Z " pathEditMode="fixed" rAng="-45718239" ptsTypes="fffff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6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18 -0.00763 C -0.00052 0.04232 -0.07986 0.08233 -0.17344 0.08233 C -0.26875 0.08326 -0.34566 0.04232 -0.34566 -0.00763 C -0.34566 -0.05712 -0.26806 -0.09598 -0.17344 -0.09482 C -0.07813 -0.09598 -0.00018 -0.05712 -0.00018 -0.00763 Z " pathEditMode="fixed" rAng="5400000" ptsTypes="fffff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434 0.00694 C -0.00417 -0.04255 0.07448 -0.08326 0.17118 -0.08326 C 0.26788 -0.08326 0.34566 -0.04255 0.34566 0.00694 C 0.34566 0.05689 0.26788 0.09667 0.17118 0.09667 C 0.07483 0.09667 -0.00434 0.05689 -0.00434 0.00694 Z " pathEditMode="fixed" rAng="16200000" ptsTypes="fffff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200400" y="3581400"/>
            <a:ext cx="491066" cy="511811"/>
            <a:chOff x="7662334" y="1628274"/>
            <a:chExt cx="491066" cy="511811"/>
          </a:xfrm>
        </p:grpSpPr>
        <p:pic>
          <p:nvPicPr>
            <p:cNvPr id="3" name="Picture 2" descr="Prot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2334" y="1669915"/>
              <a:ext cx="491066" cy="470170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7720263" y="162827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sp>
        <p:nvSpPr>
          <p:cNvPr id="5" name="Oval 4"/>
          <p:cNvSpPr/>
          <p:nvPr/>
        </p:nvSpPr>
        <p:spPr>
          <a:xfrm rot="19582771">
            <a:off x="2248603" y="2533352"/>
            <a:ext cx="2480744" cy="2480744"/>
          </a:xfrm>
          <a:prstGeom prst="ellipse">
            <a:avLst/>
          </a:prstGeom>
          <a:noFill/>
          <a:ln w="76200"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 rot="5400000">
            <a:off x="1524000" y="1828800"/>
            <a:ext cx="3962400" cy="3962400"/>
          </a:xfrm>
          <a:prstGeom prst="ellipse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3324726" y="3296652"/>
            <a:ext cx="491066" cy="511811"/>
            <a:chOff x="7662334" y="1628274"/>
            <a:chExt cx="491066" cy="511811"/>
          </a:xfrm>
        </p:grpSpPr>
        <p:pic>
          <p:nvPicPr>
            <p:cNvPr id="8" name="Picture 7" descr="Prot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2334" y="1669915"/>
              <a:ext cx="491066" cy="47017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7720263" y="162827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971800" y="3352800"/>
            <a:ext cx="456190" cy="539453"/>
            <a:chOff x="7096178" y="1447800"/>
            <a:chExt cx="456190" cy="539453"/>
          </a:xfrm>
        </p:grpSpPr>
        <p:pic>
          <p:nvPicPr>
            <p:cNvPr id="11" name="Picture 10" descr="Neutr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3278023">
              <a:off x="7096178" y="1515377"/>
              <a:ext cx="456190" cy="47187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162800" y="14478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743200" y="5410200"/>
            <a:ext cx="472440" cy="476905"/>
            <a:chOff x="8001000" y="5481935"/>
            <a:chExt cx="472440" cy="476905"/>
          </a:xfrm>
        </p:grpSpPr>
        <p:sp>
          <p:nvSpPr>
            <p:cNvPr id="14" name="Oval 13"/>
            <p:cNvSpPr/>
            <p:nvPr/>
          </p:nvSpPr>
          <p:spPr>
            <a:xfrm rot="5400000">
              <a:off x="8001000" y="5486400"/>
              <a:ext cx="472440" cy="472440"/>
            </a:xfrm>
            <a:prstGeom prst="ellipse">
              <a:avLst/>
            </a:prstGeom>
            <a:gradFill flip="none" rotWithShape="1">
              <a:gsLst>
                <a:gs pos="32000">
                  <a:srgbClr val="33CC33">
                    <a:alpha val="90000"/>
                  </a:srgbClr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053886" y="54819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</p:grpSp>
      <p:sp>
        <p:nvSpPr>
          <p:cNvPr id="16" name="Oval 15"/>
          <p:cNvSpPr/>
          <p:nvPr/>
        </p:nvSpPr>
        <p:spPr>
          <a:xfrm>
            <a:off x="2795337" y="3072063"/>
            <a:ext cx="1371600" cy="1371600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50000"/>
                  <a:lumOff val="50000"/>
                  <a:shade val="67500"/>
                  <a:satMod val="115000"/>
                  <a:alpha val="0"/>
                </a:schemeClr>
              </a:gs>
              <a:gs pos="100000">
                <a:schemeClr val="tx1">
                  <a:lumMod val="50000"/>
                  <a:lumOff val="5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315326" y="4114800"/>
            <a:ext cx="472440" cy="476905"/>
            <a:chOff x="8001000" y="5481935"/>
            <a:chExt cx="472440" cy="476905"/>
          </a:xfrm>
        </p:grpSpPr>
        <p:sp>
          <p:nvSpPr>
            <p:cNvPr id="18" name="Oval 17"/>
            <p:cNvSpPr/>
            <p:nvPr/>
          </p:nvSpPr>
          <p:spPr>
            <a:xfrm rot="5400000">
              <a:off x="8001000" y="5486400"/>
              <a:ext cx="472440" cy="472440"/>
            </a:xfrm>
            <a:prstGeom prst="ellipse">
              <a:avLst/>
            </a:prstGeom>
            <a:gradFill flip="none" rotWithShape="1">
              <a:gsLst>
                <a:gs pos="32000">
                  <a:srgbClr val="33CC33">
                    <a:alpha val="90000"/>
                  </a:srgbClr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053886" y="54819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3242734" y="3907789"/>
            <a:ext cx="491066" cy="511811"/>
            <a:chOff x="7662334" y="1628274"/>
            <a:chExt cx="491066" cy="511811"/>
          </a:xfrm>
        </p:grpSpPr>
        <p:pic>
          <p:nvPicPr>
            <p:cNvPr id="21" name="Picture 20" descr="Prot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2334" y="1669915"/>
              <a:ext cx="491066" cy="47017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720263" y="162827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81400" y="3276600"/>
            <a:ext cx="491066" cy="511811"/>
            <a:chOff x="7662334" y="1628274"/>
            <a:chExt cx="491066" cy="511811"/>
          </a:xfrm>
        </p:grpSpPr>
        <p:pic>
          <p:nvPicPr>
            <p:cNvPr id="24" name="Picture 23" descr="Prot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62334" y="1669915"/>
              <a:ext cx="491066" cy="47017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7720263" y="1628274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p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84030" y="3628698"/>
            <a:ext cx="456190" cy="539453"/>
            <a:chOff x="7096178" y="1447800"/>
            <a:chExt cx="456190" cy="539453"/>
          </a:xfrm>
        </p:grpSpPr>
        <p:pic>
          <p:nvPicPr>
            <p:cNvPr id="27" name="Picture 26" descr="Neutr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3278023">
              <a:off x="7096178" y="1515377"/>
              <a:ext cx="456190" cy="471876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162800" y="14478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895600" y="3657600"/>
            <a:ext cx="456190" cy="539453"/>
            <a:chOff x="7096178" y="1447800"/>
            <a:chExt cx="456190" cy="539453"/>
          </a:xfrm>
        </p:grpSpPr>
        <p:pic>
          <p:nvPicPr>
            <p:cNvPr id="30" name="Picture 29" descr="Neutr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3278023">
              <a:off x="7096178" y="1515377"/>
              <a:ext cx="456190" cy="47187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7162800" y="14478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077452" y="3060380"/>
            <a:ext cx="472440" cy="476905"/>
            <a:chOff x="8001000" y="5481935"/>
            <a:chExt cx="472440" cy="476905"/>
          </a:xfrm>
        </p:grpSpPr>
        <p:sp>
          <p:nvSpPr>
            <p:cNvPr id="33" name="Oval 32"/>
            <p:cNvSpPr/>
            <p:nvPr/>
          </p:nvSpPr>
          <p:spPr>
            <a:xfrm rot="5400000">
              <a:off x="8001000" y="5486400"/>
              <a:ext cx="472440" cy="472440"/>
            </a:xfrm>
            <a:prstGeom prst="ellipse">
              <a:avLst/>
            </a:prstGeom>
            <a:gradFill flip="none" rotWithShape="1">
              <a:gsLst>
                <a:gs pos="32000">
                  <a:srgbClr val="33CC33">
                    <a:alpha val="90000"/>
                  </a:srgbClr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8053886" y="54819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061136" y="3108434"/>
            <a:ext cx="456190" cy="539453"/>
            <a:chOff x="7096178" y="1447800"/>
            <a:chExt cx="456190" cy="539453"/>
          </a:xfrm>
        </p:grpSpPr>
        <p:pic>
          <p:nvPicPr>
            <p:cNvPr id="36" name="Picture 35" descr="Neutron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3278023">
              <a:off x="7096178" y="1515377"/>
              <a:ext cx="456190" cy="471876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162800" y="1447800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876800" y="2438400"/>
            <a:ext cx="472440" cy="476905"/>
            <a:chOff x="8001000" y="5481935"/>
            <a:chExt cx="472440" cy="476905"/>
          </a:xfrm>
        </p:grpSpPr>
        <p:sp>
          <p:nvSpPr>
            <p:cNvPr id="39" name="Oval 38"/>
            <p:cNvSpPr/>
            <p:nvPr/>
          </p:nvSpPr>
          <p:spPr>
            <a:xfrm rot="5400000">
              <a:off x="8001000" y="5486400"/>
              <a:ext cx="472440" cy="472440"/>
            </a:xfrm>
            <a:prstGeom prst="ellipse">
              <a:avLst/>
            </a:prstGeom>
            <a:gradFill flip="none" rotWithShape="1">
              <a:gsLst>
                <a:gs pos="32000">
                  <a:srgbClr val="33CC33">
                    <a:alpha val="90000"/>
                  </a:srgbClr>
                </a:gs>
                <a:gs pos="100000">
                  <a:srgbClr val="156B13"/>
                </a:gs>
              </a:gsLst>
              <a:path path="shape">
                <a:fillToRect l="50000" t="50000" r="50000" b="50000"/>
              </a:path>
              <a:tileRect/>
            </a:gradFill>
            <a:ln>
              <a:solidFill>
                <a:schemeClr val="bg1">
                  <a:lumMod val="75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053886" y="5481935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</p:txBody>
        </p:sp>
      </p:grpSp>
      <p:cxnSp>
        <p:nvCxnSpPr>
          <p:cNvPr id="41" name="Straight Connector 40"/>
          <p:cNvCxnSpPr/>
          <p:nvPr/>
        </p:nvCxnSpPr>
        <p:spPr>
          <a:xfrm rot="5400000">
            <a:off x="4700337" y="4040188"/>
            <a:ext cx="32004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6680743" y="4039394"/>
            <a:ext cx="32004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300537" y="5640388"/>
            <a:ext cx="19812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6300537" y="2438400"/>
            <a:ext cx="1981200" cy="1588"/>
          </a:xfrm>
          <a:prstGeom prst="line">
            <a:avLst/>
          </a:prstGeom>
          <a:ln w="38100">
            <a:solidFill>
              <a:srgbClr val="4613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5400000">
            <a:off x="6199479" y="4067468"/>
            <a:ext cx="32004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272463" y="3582988"/>
            <a:ext cx="19812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6300537" y="4649788"/>
            <a:ext cx="1981200" cy="1588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476738" y="2692651"/>
            <a:ext cx="11432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প্রোটন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426265" y="3733354"/>
            <a:ext cx="12218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endParaRPr lang="en-US" sz="4000" dirty="0">
              <a:solidFill>
                <a:srgbClr val="99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248400" y="4723954"/>
            <a:ext cx="15808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748337" y="266858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735537" y="473197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776411" y="2650513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793222" y="373736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780422" y="472796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7772400" y="266056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772400" y="373736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772400" y="4727965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72400" y="264491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787674" y="373978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772400" y="47244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62" name="Rectangle 61"/>
          <p:cNvSpPr/>
          <p:nvPr/>
        </p:nvSpPr>
        <p:spPr>
          <a:xfrm>
            <a:off x="528567" y="152400"/>
            <a:ext cx="78534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সংখ্যাগত</a:t>
            </a:r>
            <a:r>
              <a:rPr lang="en-US" sz="4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endParaRPr lang="en-US" sz="40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3" name="Date Placeholder 6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324E99-D7CB-4046-97BA-94CC44842EA4}" type="datetime9">
              <a:rPr lang="en-US" sz="1800" smtClean="0"/>
              <a:pPr/>
              <a:t>12-Jan-17 10:08:37 PM</a:t>
            </a:fld>
            <a:endParaRPr lang="en-US" sz="1800"/>
          </a:p>
        </p:txBody>
      </p:sp>
      <p:sp>
        <p:nvSpPr>
          <p:cNvPr id="65" name="Slide Number Placeholder 6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500"/>
                            </p:stCondLst>
                            <p:childTnLst>
                              <p:par>
                                <p:cTn id="5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000"/>
                            </p:stCondLst>
                            <p:childTnLst>
                              <p:par>
                                <p:cTn id="13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 animBg="1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05100" y="200025"/>
            <a:ext cx="5105400" cy="9144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E0AF0-347C-47CF-9824-9FBDB69ED621}" type="datetime9">
              <a:rPr lang="en-US" sz="1600" smtClean="0"/>
              <a:pPr/>
              <a:t>12-Jan-17 10:08:37 PM</a:t>
            </a:fld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5800" y="3048000"/>
            <a:ext cx="7543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আধান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নিউক্লিয়াসে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কেন্দ্রীভূত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48100" y="381000"/>
            <a:ext cx="2438400" cy="1143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none" strike="noStrike" kern="120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মূল্যায়ন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28600" y="2057400"/>
            <a:ext cx="8229600" cy="45259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১। পরমাণুর মূল কনিকা কয়টি ও কী কী 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কে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করেন</a:t>
            </a: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৩।ইলেকক্ট্রন ও প্রোটন কী চার্জ ধারন করে।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506D7-B363-42EC-8FDE-57530A234843}" type="datetime9">
              <a:rPr lang="en-US" sz="1800" smtClean="0"/>
              <a:pPr/>
              <a:t>12-Jan-17 10:08:37 PM</a:t>
            </a:fld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286000" y="274638"/>
            <a:ext cx="5791200" cy="114300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1200" cap="none" spc="0" normalizeH="0" baseline="0" noProof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বাড়ির কাজ</a:t>
            </a:r>
            <a:endParaRPr kumimoji="0" lang="en-US" sz="6000" b="1" i="0" u="none" strike="noStrike" kern="1200" cap="none" spc="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1514475"/>
            <a:ext cx="8229600" cy="452596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perspectiveFron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bn-BD" sz="32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Na </a:t>
            </a:r>
            <a:r>
              <a:rPr kumimoji="0" lang="bn-BD" sz="60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পরমাণুর ৩ টি মূল কনিকাসহ চিহ্নিত চিত্র অংকন করে আনবে ।</a:t>
            </a:r>
            <a:endParaRPr kumimoji="0" lang="en-US" sz="6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CF391-7D1D-48DE-8028-F96A2E7965CF}" type="datetime9">
              <a:rPr lang="en-US" sz="1800" smtClean="0"/>
              <a:pPr/>
              <a:t>12-Jan-17 10:08:37 PM</a:t>
            </a:fld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6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207946" y="6492875"/>
            <a:ext cx="3786690" cy="365125"/>
          </a:xfrm>
        </p:spPr>
        <p:txBody>
          <a:bodyPr/>
          <a:lstStyle/>
          <a:p>
            <a:fld id="{16414F33-A8FB-42FC-9D25-6AA7398AF3B4}" type="datetime9">
              <a:rPr lang="en-US" sz="1200" smtClean="0"/>
              <a:pPr/>
              <a:t>12-Jan-17 10:08:37 PM</a:t>
            </a:fld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190625" y="1447800"/>
            <a:ext cx="7010400" cy="51816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 cmpd="thickThin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0359" y="314145"/>
            <a:ext cx="48109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7200" dirty="0">
                <a:latin typeface="NikoshBAN" pitchFamily="2" charset="0"/>
                <a:cs typeface="NikoshBAN" pitchFamily="2" charset="0"/>
              </a:rPr>
              <a:t>ধন্যবাদ সকলকে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775" y="4791075"/>
            <a:ext cx="15621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applause.wav"/>
          </p:stSnd>
        </p:sndAc>
      </p:transition>
    </mc:Choice>
    <mc:Fallback xmlns="">
      <p:transition spd="slow">
        <p:fade/>
        <p:sndAc>
          <p:stSnd>
            <p:snd r:embed="rId5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ave">
          <a:fgClr>
            <a:schemeClr val="accent6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229600" cy="1143000"/>
          </a:xfrm>
        </p:spPr>
        <p:txBody>
          <a:bodyPr>
            <a:noAutofit/>
          </a:bodyPr>
          <a:lstStyle/>
          <a:p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b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</a:b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just">
              <a:buNone/>
            </a:pPr>
            <a:r>
              <a:rPr lang="bn-BD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মোজাম্মেল হোসেন</a:t>
            </a:r>
          </a:p>
          <a:p>
            <a:pPr algn="just">
              <a:buNone/>
            </a:pP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32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জুরাইন আশ্রাফ মাষ্টার আদর্শ উচ্চ বিদ্যালয়, ঢাকা।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9"/>
          <p:cNvSpPr txBox="1">
            <a:spLocks noGrp="1"/>
          </p:cNvSpPr>
          <p:nvPr>
            <p:ph sz="quarter" idx="4"/>
          </p:nvPr>
        </p:nvSpPr>
        <p:spPr>
          <a:xfrm>
            <a:off x="5486400" y="3321927"/>
            <a:ext cx="3657600" cy="176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শ্রেণিঃঅষ্টম</a:t>
            </a:r>
          </a:p>
          <a:p>
            <a:pPr>
              <a:buNone/>
            </a:pPr>
            <a:r>
              <a:rPr lang="bn-BD" sz="3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>
              <a:buNone/>
            </a:pPr>
            <a:r>
              <a:rPr lang="en-US" sz="3200" dirty="0" err="1">
                <a:latin typeface="NikoshBAN" pitchFamily="2" charset="0"/>
                <a:cs typeface="NikoshBAN" pitchFamily="2" charset="0"/>
                <a:sym typeface="Symbol"/>
              </a:rPr>
              <a:t>ষষ্ঠ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  <a:sym typeface="Symbol"/>
              </a:rPr>
              <a:t>অধ্যায়</a:t>
            </a:r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  <a:sym typeface="Symbol"/>
              </a:rPr>
              <a:t>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পরমাণুর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2971800"/>
            <a:ext cx="1868069" cy="1950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8"/>
          <p:cNvSpPr/>
          <p:nvPr/>
        </p:nvSpPr>
        <p:spPr>
          <a:xfrm>
            <a:off x="5257800" y="5762625"/>
            <a:ext cx="3504032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তারিখঃ </a:t>
            </a:r>
            <a:fld id="{9C9FDD4A-0A34-4D3B-8F14-8C02052CDAFC}" type="datetime10">
              <a:rPr lang="bn-BD" sz="200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pPr algn="ctr"/>
              <a:t>বৃহস্পতিবার, 12 জানুয়ারী 2017</a:t>
            </a:fld>
            <a:endParaRPr lang="bn-BD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646B-B552-45D6-B237-F40EA55B59D3}" type="datetime9">
              <a:rPr lang="en-US" smtClean="0"/>
              <a:pPr/>
              <a:t>12-Jan-17 10:08:36 PM</a:t>
            </a:fld>
            <a:endParaRPr lang="en-US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5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5113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Freeform 20"/>
          <p:cNvSpPr/>
          <p:nvPr/>
        </p:nvSpPr>
        <p:spPr>
          <a:xfrm rot="16200000">
            <a:off x="308820" y="1596182"/>
            <a:ext cx="1780580" cy="1483817"/>
          </a:xfrm>
          <a:custGeom>
            <a:avLst/>
            <a:gdLst>
              <a:gd name="connsiteX0" fmla="*/ 0 w 1483816"/>
              <a:gd name="connsiteY0" fmla="*/ 74191 h 1780579"/>
              <a:gd name="connsiteX1" fmla="*/ 74191 w 1483816"/>
              <a:gd name="connsiteY1" fmla="*/ 0 h 1780579"/>
              <a:gd name="connsiteX2" fmla="*/ 1409625 w 1483816"/>
              <a:gd name="connsiteY2" fmla="*/ 0 h 1780579"/>
              <a:gd name="connsiteX3" fmla="*/ 1483816 w 1483816"/>
              <a:gd name="connsiteY3" fmla="*/ 74191 h 1780579"/>
              <a:gd name="connsiteX4" fmla="*/ 1483816 w 1483816"/>
              <a:gd name="connsiteY4" fmla="*/ 1706388 h 1780579"/>
              <a:gd name="connsiteX5" fmla="*/ 1409625 w 1483816"/>
              <a:gd name="connsiteY5" fmla="*/ 1780579 h 1780579"/>
              <a:gd name="connsiteX6" fmla="*/ 74191 w 1483816"/>
              <a:gd name="connsiteY6" fmla="*/ 1780579 h 1780579"/>
              <a:gd name="connsiteX7" fmla="*/ 0 w 1483816"/>
              <a:gd name="connsiteY7" fmla="*/ 1706388 h 1780579"/>
              <a:gd name="connsiteX8" fmla="*/ 0 w 1483816"/>
              <a:gd name="connsiteY8" fmla="*/ 74191 h 178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3816" h="1780579">
                <a:moveTo>
                  <a:pt x="1421990" y="1"/>
                </a:moveTo>
                <a:cubicBezTo>
                  <a:pt x="1456136" y="1"/>
                  <a:pt x="1483816" y="39860"/>
                  <a:pt x="1483816" y="89030"/>
                </a:cubicBezTo>
                <a:lnTo>
                  <a:pt x="1483816" y="1691549"/>
                </a:lnTo>
                <a:cubicBezTo>
                  <a:pt x="1483816" y="1740719"/>
                  <a:pt x="1456136" y="1780578"/>
                  <a:pt x="1421990" y="1780578"/>
                </a:cubicBezTo>
                <a:lnTo>
                  <a:pt x="61826" y="1780578"/>
                </a:lnTo>
                <a:cubicBezTo>
                  <a:pt x="27680" y="1780578"/>
                  <a:pt x="0" y="1740719"/>
                  <a:pt x="0" y="1691549"/>
                </a:cubicBezTo>
                <a:lnTo>
                  <a:pt x="0" y="89030"/>
                </a:lnTo>
                <a:cubicBezTo>
                  <a:pt x="0" y="39860"/>
                  <a:pt x="27680" y="1"/>
                  <a:pt x="61826" y="1"/>
                </a:cubicBezTo>
                <a:lnTo>
                  <a:pt x="1421990" y="1"/>
                </a:lnTo>
                <a:close/>
              </a:path>
            </a:pathLst>
          </a:custGeom>
          <a:blipFill rotWithShape="0">
            <a:blip r:embed="rId4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0504" tIns="58292" rIns="75566" bIns="1187054" numCol="1" spcCol="1270" anchor="t" anchorCtr="0">
            <a:noAutofit/>
          </a:bodyPr>
          <a:lstStyle/>
          <a:p>
            <a:pPr lvl="0" algn="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/>
          </a:p>
        </p:txBody>
      </p:sp>
      <p:sp>
        <p:nvSpPr>
          <p:cNvPr id="18" name="Freeform 17"/>
          <p:cNvSpPr/>
          <p:nvPr/>
        </p:nvSpPr>
        <p:spPr>
          <a:xfrm rot="16200000">
            <a:off x="308820" y="1596181"/>
            <a:ext cx="1780580" cy="1483817"/>
          </a:xfrm>
          <a:custGeom>
            <a:avLst/>
            <a:gdLst>
              <a:gd name="connsiteX0" fmla="*/ 0 w 1483816"/>
              <a:gd name="connsiteY0" fmla="*/ 74191 h 1780579"/>
              <a:gd name="connsiteX1" fmla="*/ 74191 w 1483816"/>
              <a:gd name="connsiteY1" fmla="*/ 0 h 1780579"/>
              <a:gd name="connsiteX2" fmla="*/ 1409625 w 1483816"/>
              <a:gd name="connsiteY2" fmla="*/ 0 h 1780579"/>
              <a:gd name="connsiteX3" fmla="*/ 1483816 w 1483816"/>
              <a:gd name="connsiteY3" fmla="*/ 74191 h 1780579"/>
              <a:gd name="connsiteX4" fmla="*/ 1483816 w 1483816"/>
              <a:gd name="connsiteY4" fmla="*/ 1706388 h 1780579"/>
              <a:gd name="connsiteX5" fmla="*/ 1409625 w 1483816"/>
              <a:gd name="connsiteY5" fmla="*/ 1780579 h 1780579"/>
              <a:gd name="connsiteX6" fmla="*/ 74191 w 1483816"/>
              <a:gd name="connsiteY6" fmla="*/ 1780579 h 1780579"/>
              <a:gd name="connsiteX7" fmla="*/ 0 w 1483816"/>
              <a:gd name="connsiteY7" fmla="*/ 1706388 h 1780579"/>
              <a:gd name="connsiteX8" fmla="*/ 0 w 1483816"/>
              <a:gd name="connsiteY8" fmla="*/ 74191 h 178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83816" h="1780579">
                <a:moveTo>
                  <a:pt x="1421990" y="1"/>
                </a:moveTo>
                <a:cubicBezTo>
                  <a:pt x="1456136" y="1"/>
                  <a:pt x="1483816" y="39860"/>
                  <a:pt x="1483816" y="89030"/>
                </a:cubicBezTo>
                <a:lnTo>
                  <a:pt x="1483816" y="1691549"/>
                </a:lnTo>
                <a:cubicBezTo>
                  <a:pt x="1483816" y="1740719"/>
                  <a:pt x="1456136" y="1780578"/>
                  <a:pt x="1421990" y="1780578"/>
                </a:cubicBezTo>
                <a:lnTo>
                  <a:pt x="61826" y="1780578"/>
                </a:lnTo>
                <a:cubicBezTo>
                  <a:pt x="27680" y="1780578"/>
                  <a:pt x="0" y="1740719"/>
                  <a:pt x="0" y="1691549"/>
                </a:cubicBezTo>
                <a:lnTo>
                  <a:pt x="0" y="89030"/>
                </a:lnTo>
                <a:cubicBezTo>
                  <a:pt x="0" y="39860"/>
                  <a:pt x="27680" y="1"/>
                  <a:pt x="61826" y="1"/>
                </a:cubicBezTo>
                <a:lnTo>
                  <a:pt x="1421990" y="1"/>
                </a:lnTo>
                <a:close/>
              </a:path>
            </a:pathLst>
          </a:custGeom>
          <a:blipFill rotWithShape="0">
            <a:blip r:embed="rId5"/>
            <a:stretch>
              <a:fillRect/>
            </a:stretch>
          </a:blipFill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20504" tIns="58293" rIns="75565" bIns="1187053" numCol="1" spcCol="1270" anchor="t" anchorCtr="0">
            <a:noAutofit/>
          </a:bodyPr>
          <a:lstStyle/>
          <a:p>
            <a:pPr lvl="0" algn="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7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9400" y="3733800"/>
            <a:ext cx="1371600" cy="330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 টুকরা</a:t>
            </a: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DB7B7-36BE-4765-B628-9C6A66E08E2B}" type="datetime9">
              <a:rPr lang="en-US" smtClean="0"/>
              <a:pPr/>
              <a:t>12-Jan-17 10:08:37 PM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1511300" cy="181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724400" y="3657600"/>
            <a:ext cx="1819729" cy="115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2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ছোট 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টুকরা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2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4600" y="4876800"/>
            <a:ext cx="5080927" cy="707886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rgbClr val="4613D5"/>
                </a:solidFill>
                <a:latin typeface="NikoshBAN" pitchFamily="2" charset="0"/>
                <a:cs typeface="NikoshBAN" pitchFamily="2" charset="0"/>
              </a:rPr>
              <a:t>পদার্থের</a:t>
            </a:r>
            <a:r>
              <a:rPr lang="en-US" sz="4000" dirty="0">
                <a:solidFill>
                  <a:srgbClr val="4613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4613D5"/>
                </a:solidFill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4000" dirty="0">
                <a:solidFill>
                  <a:srgbClr val="4613D5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4613D5"/>
                </a:solidFill>
                <a:latin typeface="NikoshBAN" pitchFamily="2" charset="0"/>
                <a:cs typeface="NikoshBAN" pitchFamily="2" charset="0"/>
              </a:rPr>
              <a:t>কণা</a:t>
            </a:r>
            <a:endParaRPr lang="en-US" sz="4000" dirty="0">
              <a:solidFill>
                <a:srgbClr val="4613D5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62000" y="3581400"/>
            <a:ext cx="1105443" cy="1780579"/>
          </a:xfrm>
          <a:custGeom>
            <a:avLst/>
            <a:gdLst>
              <a:gd name="connsiteX0" fmla="*/ 0 w 1105443"/>
              <a:gd name="connsiteY0" fmla="*/ 0 h 1780579"/>
              <a:gd name="connsiteX1" fmla="*/ 1105443 w 1105443"/>
              <a:gd name="connsiteY1" fmla="*/ 0 h 1780579"/>
              <a:gd name="connsiteX2" fmla="*/ 1105443 w 1105443"/>
              <a:gd name="connsiteY2" fmla="*/ 1780579 h 1780579"/>
              <a:gd name="connsiteX3" fmla="*/ 0 w 1105443"/>
              <a:gd name="connsiteY3" fmla="*/ 1780579 h 1780579"/>
              <a:gd name="connsiteX4" fmla="*/ 0 w 1105443"/>
              <a:gd name="connsiteY4" fmla="*/ 0 h 178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5443" h="1780579">
                <a:moveTo>
                  <a:pt x="0" y="0"/>
                </a:moveTo>
                <a:lnTo>
                  <a:pt x="1105443" y="0"/>
                </a:lnTo>
                <a:lnTo>
                  <a:pt x="1105443" y="1780579"/>
                </a:lnTo>
                <a:lnTo>
                  <a:pt x="0" y="1780579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109728" rIns="0" bIns="0" numCol="1" spcCol="1270" anchor="t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3600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ইট</a:t>
            </a:r>
            <a:endParaRPr lang="en-US" sz="3600" kern="1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1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46823 -1.11111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4444E-6 L 0.67431 -0.000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15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8" grpId="0" animBg="1"/>
      <p:bldP spid="9" grpId="0"/>
      <p:bldP spid="1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85519" y="3124200"/>
            <a:ext cx="2422458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600" dirty="0">
                <a:latin typeface="NikoshBAN" pitchFamily="2" charset="0"/>
                <a:cs typeface="NikoshBAN" pitchFamily="2" charset="0"/>
              </a:rPr>
              <a:t>পাঠ ১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-3</a:t>
            </a:r>
            <a:endParaRPr lang="en-US" sz="6600" dirty="0"/>
          </a:p>
        </p:txBody>
      </p:sp>
      <p:sp>
        <p:nvSpPr>
          <p:cNvPr id="4" name="Rectangle 3"/>
          <p:cNvSpPr/>
          <p:nvPr/>
        </p:nvSpPr>
        <p:spPr>
          <a:xfrm>
            <a:off x="1638300" y="2354759"/>
            <a:ext cx="5751896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পরমাণুর ধারণার বিকাশ ও গঠন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DBED9-E0BB-42BF-B4BA-3029C61DEDB7}" type="datetime9">
              <a:rPr lang="en-US" sz="2400" smtClean="0"/>
              <a:pPr/>
              <a:t>12-Jan-17 10:08:37 PM</a:t>
            </a:fld>
            <a:endParaRPr lang="en-US" sz="24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09600"/>
            <a:ext cx="7924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…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.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পরমানুর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মৌলিক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পরমানুতে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কণিকাসমূহের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অবস্থানের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বিশ্লেষণ 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0" y="6250164"/>
            <a:ext cx="2092362" cy="365125"/>
          </a:xfrm>
        </p:spPr>
        <p:txBody>
          <a:bodyPr/>
          <a:lstStyle/>
          <a:p>
            <a:fld id="{8E89E4A3-0847-4B5A-BEF2-D8AFAA2A3E38}" type="datetime9">
              <a:rPr lang="en-US" sz="1400" smtClean="0"/>
              <a:pPr/>
              <a:t>12-Jan-17 10:08:37 PM</a:t>
            </a:fld>
            <a:endParaRPr lang="en-US" sz="14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Nuclu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00" y="990600"/>
            <a:ext cx="4860600" cy="4876800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4434218" y="588334"/>
            <a:ext cx="3090532" cy="2993066"/>
            <a:chOff x="4355802" y="533401"/>
            <a:chExt cx="3090532" cy="2993066"/>
          </a:xfrm>
        </p:grpSpPr>
        <p:cxnSp>
          <p:nvCxnSpPr>
            <p:cNvPr id="21" name="Straight Connector 20"/>
            <p:cNvCxnSpPr/>
            <p:nvPr/>
          </p:nvCxnSpPr>
          <p:spPr>
            <a:xfrm rot="5400000">
              <a:off x="3516718" y="1404384"/>
              <a:ext cx="2993066" cy="12510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0800000" flipV="1">
              <a:off x="4387703" y="2348960"/>
              <a:ext cx="1251098" cy="117750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10800000" flipV="1">
              <a:off x="4355802" y="2330301"/>
              <a:ext cx="3090532" cy="11873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 descr="Copy of Helium_atom_QM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98" y="2861485"/>
            <a:ext cx="1841648" cy="1841648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057400" y="3853875"/>
            <a:ext cx="2038350" cy="2261175"/>
            <a:chOff x="3981450" y="1828800"/>
            <a:chExt cx="2038350" cy="2261175"/>
          </a:xfrm>
        </p:grpSpPr>
        <p:sp>
          <p:nvSpPr>
            <p:cNvPr id="26" name="Freeform 25"/>
            <p:cNvSpPr/>
            <p:nvPr/>
          </p:nvSpPr>
          <p:spPr>
            <a:xfrm>
              <a:off x="4038600" y="1828800"/>
              <a:ext cx="1981200" cy="2228850"/>
            </a:xfrm>
            <a:custGeom>
              <a:avLst/>
              <a:gdLst>
                <a:gd name="connsiteX0" fmla="*/ 19050 w 2762250"/>
                <a:gd name="connsiteY0" fmla="*/ 2762250 h 2762250"/>
                <a:gd name="connsiteX1" fmla="*/ 1905000 w 2762250"/>
                <a:gd name="connsiteY1" fmla="*/ 2762250 h 2762250"/>
                <a:gd name="connsiteX2" fmla="*/ 1905000 w 2762250"/>
                <a:gd name="connsiteY2" fmla="*/ 2190750 h 2762250"/>
                <a:gd name="connsiteX3" fmla="*/ 1333500 w 2762250"/>
                <a:gd name="connsiteY3" fmla="*/ 2209800 h 2762250"/>
                <a:gd name="connsiteX4" fmla="*/ 2762250 w 2762250"/>
                <a:gd name="connsiteY4" fmla="*/ 0 h 2762250"/>
                <a:gd name="connsiteX5" fmla="*/ 1200150 w 2762250"/>
                <a:gd name="connsiteY5" fmla="*/ 2228850 h 2762250"/>
                <a:gd name="connsiteX6" fmla="*/ 0 w 2762250"/>
                <a:gd name="connsiteY6" fmla="*/ 2228850 h 2762250"/>
                <a:gd name="connsiteX7" fmla="*/ 19050 w 2762250"/>
                <a:gd name="connsiteY7" fmla="*/ 2762250 h 2762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762250" h="2762250">
                  <a:moveTo>
                    <a:pt x="19050" y="2762250"/>
                  </a:moveTo>
                  <a:lnTo>
                    <a:pt x="1905000" y="2762250"/>
                  </a:lnTo>
                  <a:lnTo>
                    <a:pt x="1905000" y="2190750"/>
                  </a:lnTo>
                  <a:lnTo>
                    <a:pt x="1333500" y="2209800"/>
                  </a:lnTo>
                  <a:lnTo>
                    <a:pt x="2762250" y="0"/>
                  </a:lnTo>
                  <a:lnTo>
                    <a:pt x="1200150" y="2228850"/>
                  </a:lnTo>
                  <a:lnTo>
                    <a:pt x="0" y="2228850"/>
                  </a:lnTo>
                  <a:lnTo>
                    <a:pt x="19050" y="2762250"/>
                  </a:lnTo>
                  <a:close/>
                </a:path>
              </a:pathLst>
            </a:custGeom>
            <a:noFill/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9900CC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981450" y="3505200"/>
              <a:ext cx="1483098" cy="58477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200" dirty="0">
                  <a:solidFill>
                    <a:srgbClr val="99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নিউক্লিয়াস</a:t>
              </a:r>
            </a:p>
          </p:txBody>
        </p:sp>
      </p:grpSp>
      <p:cxnSp>
        <p:nvCxnSpPr>
          <p:cNvPr id="28" name="Straight Arrow Connector 27"/>
          <p:cNvCxnSpPr/>
          <p:nvPr/>
        </p:nvCxnSpPr>
        <p:spPr>
          <a:xfrm rot="5400000" flipH="1" flipV="1">
            <a:off x="5639594" y="3047206"/>
            <a:ext cx="1981200" cy="1588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53145" y="3987225"/>
            <a:ext cx="952505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6040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প্রোটন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42444" y="999386"/>
            <a:ext cx="2653556" cy="372214"/>
          </a:xfrm>
          <a:prstGeom prst="straightConnector1">
            <a:avLst/>
          </a:prstGeom>
          <a:ln w="57150">
            <a:solidFill>
              <a:srgbClr val="99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448873" y="742950"/>
            <a:ext cx="1018227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9900CC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</a:p>
        </p:txBody>
      </p:sp>
      <p:sp>
        <p:nvSpPr>
          <p:cNvPr id="32" name="Oval 31"/>
          <p:cNvSpPr/>
          <p:nvPr/>
        </p:nvSpPr>
        <p:spPr>
          <a:xfrm>
            <a:off x="5638800" y="4572000"/>
            <a:ext cx="533400" cy="5334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029200" y="3657600"/>
            <a:ext cx="533400" cy="533400"/>
          </a:xfrm>
          <a:prstGeom prst="ellipse">
            <a:avLst/>
          </a:prstGeom>
          <a:gradFill flip="none" rotWithShape="1">
            <a:gsLst>
              <a:gs pos="0">
                <a:srgbClr val="33CC33"/>
              </a:gs>
              <a:gs pos="100000">
                <a:srgbClr val="156B13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>
            <a:stCxn id="35" idx="1"/>
          </p:cNvCxnSpPr>
          <p:nvPr/>
        </p:nvCxnSpPr>
        <p:spPr>
          <a:xfrm flipH="1" flipV="1">
            <a:off x="6120063" y="5003548"/>
            <a:ext cx="1050759" cy="5221"/>
          </a:xfrm>
          <a:prstGeom prst="straightConnector1">
            <a:avLst/>
          </a:prstGeom>
          <a:ln w="76200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70822" y="4716381"/>
            <a:ext cx="1303562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ইলেকট্রন</a:t>
            </a:r>
            <a:endParaRPr lang="en-US" sz="3200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87784" y="251400"/>
            <a:ext cx="7086600" cy="10668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পরমাণুর মৌলিক </a:t>
            </a:r>
            <a:r>
              <a:rPr lang="en-US" sz="40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কণিকাসমূহ</a:t>
            </a:r>
            <a:r>
              <a:rPr lang="en-US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দেখও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3330E-9092-43E2-8B2B-96117077D900}" type="datetime9">
              <a:rPr lang="en-US" sz="1800" smtClean="0"/>
              <a:pPr/>
              <a:t>12-Jan-17 10:08:37 PM</a:t>
            </a:fld>
            <a:endParaRPr lang="en-US" sz="1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5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11111E-6 2.22222E-6  L 0.25 -0.33333  E" pathEditMode="fixed" ptsTypes="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9" grpId="1"/>
      <p:bldP spid="31" grpId="0"/>
      <p:bldP spid="31" grpId="1"/>
      <p:bldP spid="32" grpId="0" animBg="1"/>
      <p:bldP spid="33" grpId="0" animBg="1"/>
      <p:bldP spid="35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3663345" y="2592920"/>
            <a:ext cx="25300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ঋণাত্মক</a:t>
            </a:r>
            <a:r>
              <a:rPr lang="en-US" sz="28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আধানবাহী</a:t>
            </a:r>
            <a:r>
              <a:rPr lang="en-US" sz="28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800" spc="-15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28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28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e </a:t>
            </a:r>
            <a:r>
              <a:rPr lang="en-US" sz="2800" spc="-150" baseline="30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4758" y="3332923"/>
            <a:ext cx="26783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জে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জে থমসন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১৮৫৬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-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১৯৪০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300467" y="2763536"/>
            <a:ext cx="2856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১৮৯৭ </a:t>
            </a:r>
            <a:r>
              <a:rPr lang="en-US" sz="24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4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ইলেকট্রন</a:t>
            </a:r>
            <a:r>
              <a:rPr lang="en-US" sz="24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400" spc="-15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4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4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4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endParaRPr lang="en-US" sz="2400" spc="-15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10526" y="2409440"/>
            <a:ext cx="27057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কণিকাগুলোর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সবচেয়ে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হালকা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46D6-159B-438D-BB08-1AB9089EEDCC}" type="datetime9">
              <a:rPr lang="en-US" sz="1400" smtClean="0"/>
              <a:pPr/>
              <a:t>12-Jan-17 10:08:37 PM</a:t>
            </a:fld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304287" y="2592920"/>
            <a:ext cx="1160677" cy="1119303"/>
          </a:xfrm>
          <a:custGeom>
            <a:avLst/>
            <a:gdLst>
              <a:gd name="connsiteX0" fmla="*/ 0 w 1119303"/>
              <a:gd name="connsiteY0" fmla="*/ 559652 h 1119303"/>
              <a:gd name="connsiteX1" fmla="*/ 559652 w 1119303"/>
              <a:gd name="connsiteY1" fmla="*/ 0 h 1119303"/>
              <a:gd name="connsiteX2" fmla="*/ 1119304 w 1119303"/>
              <a:gd name="connsiteY2" fmla="*/ 559652 h 1119303"/>
              <a:gd name="connsiteX3" fmla="*/ 559652 w 1119303"/>
              <a:gd name="connsiteY3" fmla="*/ 1119304 h 1119303"/>
              <a:gd name="connsiteX4" fmla="*/ 0 w 1119303"/>
              <a:gd name="connsiteY4" fmla="*/ 559652 h 11193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19303" h="1119303">
                <a:moveTo>
                  <a:pt x="0" y="559652"/>
                </a:moveTo>
                <a:cubicBezTo>
                  <a:pt x="0" y="250565"/>
                  <a:pt x="250565" y="0"/>
                  <a:pt x="559652" y="0"/>
                </a:cubicBezTo>
                <a:cubicBezTo>
                  <a:pt x="868739" y="0"/>
                  <a:pt x="1119304" y="250565"/>
                  <a:pt x="1119304" y="559652"/>
                </a:cubicBezTo>
                <a:cubicBezTo>
                  <a:pt x="1119304" y="868739"/>
                  <a:pt x="868739" y="1119304"/>
                  <a:pt x="559652" y="1119304"/>
                </a:cubicBezTo>
                <a:cubicBezTo>
                  <a:pt x="250565" y="1119304"/>
                  <a:pt x="0" y="868739"/>
                  <a:pt x="0" y="559652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8523" tIns="178523" rIns="178523" bIns="178523" numCol="1" spcCol="1270" anchor="ctr" anchorCtr="0">
            <a:noAutofit/>
          </a:bodyPr>
          <a:lstStyle/>
          <a:p>
            <a:pPr lvl="0" algn="ctr" defTabSz="10223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300" kern="1200" dirty="0"/>
          </a:p>
        </p:txBody>
      </p:sp>
      <p:sp>
        <p:nvSpPr>
          <p:cNvPr id="9" name="Freeform 8"/>
          <p:cNvSpPr/>
          <p:nvPr/>
        </p:nvSpPr>
        <p:spPr>
          <a:xfrm rot="16200000">
            <a:off x="4623992" y="2101353"/>
            <a:ext cx="532717" cy="45719"/>
          </a:xfrm>
          <a:custGeom>
            <a:avLst/>
            <a:gdLst>
              <a:gd name="connsiteX0" fmla="*/ 0 w 338449"/>
              <a:gd name="connsiteY0" fmla="*/ 16525 h 33050"/>
              <a:gd name="connsiteX1" fmla="*/ 338449 w 338449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38449" h="33050">
                <a:moveTo>
                  <a:pt x="0" y="16525"/>
                </a:moveTo>
                <a:lnTo>
                  <a:pt x="338449" y="16525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3464" tIns="8064" rIns="173463" bIns="806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67" y="1573982"/>
            <a:ext cx="2909847" cy="311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98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25 4.44444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6 L -0.00556 -0.2807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374579" y="2698527"/>
            <a:ext cx="2819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ইলেকট্রনের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bn-BD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১৮৩৮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ভারী</a:t>
            </a:r>
            <a:endParaRPr lang="en-US" sz="1600" dirty="0"/>
          </a:p>
        </p:txBody>
      </p:sp>
      <p:sp>
        <p:nvSpPr>
          <p:cNvPr id="18" name="Rectangle 17"/>
          <p:cNvSpPr/>
          <p:nvPr/>
        </p:nvSpPr>
        <p:spPr>
          <a:xfrm>
            <a:off x="3335301" y="2308666"/>
            <a:ext cx="28586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ধনাত্মক</a:t>
            </a:r>
            <a:r>
              <a:rPr lang="en-US" sz="30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আধানবাহী</a:t>
            </a:r>
            <a:r>
              <a:rPr lang="en-US" sz="30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spc="-15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0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কণিকার</a:t>
            </a:r>
            <a:r>
              <a:rPr lang="en-US" sz="30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spc="-15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0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000" spc="-1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 </a:t>
            </a:r>
            <a:r>
              <a:rPr lang="en-US" sz="3000" spc="-15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86149" y="2877432"/>
            <a:ext cx="23431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১৯১১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প্রোটন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2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endParaRPr lang="en-US" sz="2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461369"/>
            <a:ext cx="3581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B17D7-2EFF-4FF1-BB12-2A97C9C158A9}" type="datetime9">
              <a:rPr lang="en-US" sz="2000" smtClean="0"/>
              <a:pPr/>
              <a:t>12-Jan-17 10:08:37 PM</a:t>
            </a:fld>
            <a:endParaRPr lang="en-US" sz="2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3017375" y="1887724"/>
            <a:ext cx="3069099" cy="3121846"/>
            <a:chOff x="3026901" y="1904999"/>
            <a:chExt cx="3069099" cy="3121846"/>
          </a:xfrm>
        </p:grpSpPr>
        <p:sp>
          <p:nvSpPr>
            <p:cNvPr id="7" name="Freeform 6"/>
            <p:cNvSpPr/>
            <p:nvPr/>
          </p:nvSpPr>
          <p:spPr>
            <a:xfrm>
              <a:off x="4037707" y="2894707"/>
              <a:ext cx="1068585" cy="1068585"/>
            </a:xfrm>
            <a:custGeom>
              <a:avLst/>
              <a:gdLst>
                <a:gd name="connsiteX0" fmla="*/ 0 w 1068585"/>
                <a:gd name="connsiteY0" fmla="*/ 534293 h 1068585"/>
                <a:gd name="connsiteX1" fmla="*/ 534293 w 1068585"/>
                <a:gd name="connsiteY1" fmla="*/ 0 h 1068585"/>
                <a:gd name="connsiteX2" fmla="*/ 1068586 w 1068585"/>
                <a:gd name="connsiteY2" fmla="*/ 534293 h 1068585"/>
                <a:gd name="connsiteX3" fmla="*/ 534293 w 1068585"/>
                <a:gd name="connsiteY3" fmla="*/ 1068586 h 1068585"/>
                <a:gd name="connsiteX4" fmla="*/ 0 w 1068585"/>
                <a:gd name="connsiteY4" fmla="*/ 534293 h 10685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585" h="1068585">
                  <a:moveTo>
                    <a:pt x="0" y="534293"/>
                  </a:moveTo>
                  <a:cubicBezTo>
                    <a:pt x="0" y="239211"/>
                    <a:pt x="239211" y="0"/>
                    <a:pt x="534293" y="0"/>
                  </a:cubicBezTo>
                  <a:cubicBezTo>
                    <a:pt x="829375" y="0"/>
                    <a:pt x="1068586" y="239211"/>
                    <a:pt x="1068586" y="534293"/>
                  </a:cubicBezTo>
                  <a:cubicBezTo>
                    <a:pt x="1068586" y="829375"/>
                    <a:pt x="829375" y="1068586"/>
                    <a:pt x="534293" y="1068586"/>
                  </a:cubicBezTo>
                  <a:cubicBezTo>
                    <a:pt x="239211" y="1068586"/>
                    <a:pt x="0" y="829375"/>
                    <a:pt x="0" y="534293"/>
                  </a:cubicBezTo>
                  <a:close/>
                </a:path>
              </a:pathLst>
            </a:custGeom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3161" tIns="183161" rIns="183161" bIns="183161" numCol="1" spcCol="1270" anchor="ctr" anchorCtr="0">
              <a:noAutofit/>
            </a:bodyPr>
            <a:lstStyle/>
            <a:p>
              <a:pPr lvl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100" kern="1200"/>
            </a:p>
          </p:txBody>
        </p:sp>
        <p:sp>
          <p:nvSpPr>
            <p:cNvPr id="8" name="Freeform 7"/>
            <p:cNvSpPr/>
            <p:nvPr/>
          </p:nvSpPr>
          <p:spPr>
            <a:xfrm rot="16200000">
              <a:off x="4608864" y="1937540"/>
              <a:ext cx="428401" cy="363319"/>
            </a:xfrm>
            <a:custGeom>
              <a:avLst/>
              <a:gdLst>
                <a:gd name="connsiteX0" fmla="*/ 0 w 226245"/>
                <a:gd name="connsiteY0" fmla="*/ 72664 h 363319"/>
                <a:gd name="connsiteX1" fmla="*/ 113123 w 226245"/>
                <a:gd name="connsiteY1" fmla="*/ 72664 h 363319"/>
                <a:gd name="connsiteX2" fmla="*/ 113123 w 226245"/>
                <a:gd name="connsiteY2" fmla="*/ 0 h 363319"/>
                <a:gd name="connsiteX3" fmla="*/ 226245 w 226245"/>
                <a:gd name="connsiteY3" fmla="*/ 181660 h 363319"/>
                <a:gd name="connsiteX4" fmla="*/ 113123 w 226245"/>
                <a:gd name="connsiteY4" fmla="*/ 363319 h 363319"/>
                <a:gd name="connsiteX5" fmla="*/ 113123 w 226245"/>
                <a:gd name="connsiteY5" fmla="*/ 290655 h 363319"/>
                <a:gd name="connsiteX6" fmla="*/ 0 w 226245"/>
                <a:gd name="connsiteY6" fmla="*/ 290655 h 363319"/>
                <a:gd name="connsiteX7" fmla="*/ 0 w 226245"/>
                <a:gd name="connsiteY7" fmla="*/ 72664 h 36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245" h="363319">
                  <a:moveTo>
                    <a:pt x="0" y="72664"/>
                  </a:moveTo>
                  <a:lnTo>
                    <a:pt x="113123" y="72664"/>
                  </a:lnTo>
                  <a:lnTo>
                    <a:pt x="113123" y="0"/>
                  </a:lnTo>
                  <a:lnTo>
                    <a:pt x="226245" y="181660"/>
                  </a:lnTo>
                  <a:lnTo>
                    <a:pt x="113123" y="363319"/>
                  </a:lnTo>
                  <a:lnTo>
                    <a:pt x="113123" y="290655"/>
                  </a:lnTo>
                  <a:lnTo>
                    <a:pt x="0" y="290655"/>
                  </a:lnTo>
                  <a:lnTo>
                    <a:pt x="0" y="726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-2" tIns="72664" rIns="67874" bIns="72663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2600" y="3335086"/>
              <a:ext cx="533400" cy="363319"/>
            </a:xfrm>
            <a:custGeom>
              <a:avLst/>
              <a:gdLst>
                <a:gd name="connsiteX0" fmla="*/ 0 w 226245"/>
                <a:gd name="connsiteY0" fmla="*/ 72664 h 363319"/>
                <a:gd name="connsiteX1" fmla="*/ 113123 w 226245"/>
                <a:gd name="connsiteY1" fmla="*/ 72664 h 363319"/>
                <a:gd name="connsiteX2" fmla="*/ 113123 w 226245"/>
                <a:gd name="connsiteY2" fmla="*/ 0 h 363319"/>
                <a:gd name="connsiteX3" fmla="*/ 226245 w 226245"/>
                <a:gd name="connsiteY3" fmla="*/ 181660 h 363319"/>
                <a:gd name="connsiteX4" fmla="*/ 113123 w 226245"/>
                <a:gd name="connsiteY4" fmla="*/ 363319 h 363319"/>
                <a:gd name="connsiteX5" fmla="*/ 113123 w 226245"/>
                <a:gd name="connsiteY5" fmla="*/ 290655 h 363319"/>
                <a:gd name="connsiteX6" fmla="*/ 0 w 226245"/>
                <a:gd name="connsiteY6" fmla="*/ 290655 h 363319"/>
                <a:gd name="connsiteX7" fmla="*/ 0 w 226245"/>
                <a:gd name="connsiteY7" fmla="*/ 72664 h 36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245" h="363319">
                  <a:moveTo>
                    <a:pt x="0" y="72664"/>
                  </a:moveTo>
                  <a:lnTo>
                    <a:pt x="113123" y="72664"/>
                  </a:lnTo>
                  <a:lnTo>
                    <a:pt x="113123" y="0"/>
                  </a:lnTo>
                  <a:lnTo>
                    <a:pt x="226245" y="181660"/>
                  </a:lnTo>
                  <a:lnTo>
                    <a:pt x="113123" y="363319"/>
                  </a:lnTo>
                  <a:lnTo>
                    <a:pt x="113123" y="290655"/>
                  </a:lnTo>
                  <a:lnTo>
                    <a:pt x="0" y="290655"/>
                  </a:lnTo>
                  <a:lnTo>
                    <a:pt x="0" y="726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2664" rIns="67873" bIns="7266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  <p:sp>
          <p:nvSpPr>
            <p:cNvPr id="12" name="Freeform 11"/>
            <p:cNvSpPr/>
            <p:nvPr/>
          </p:nvSpPr>
          <p:spPr>
            <a:xfrm rot="5400000">
              <a:off x="4169866" y="4555306"/>
              <a:ext cx="579759" cy="363319"/>
            </a:xfrm>
            <a:custGeom>
              <a:avLst/>
              <a:gdLst>
                <a:gd name="connsiteX0" fmla="*/ 0 w 226245"/>
                <a:gd name="connsiteY0" fmla="*/ 72664 h 363319"/>
                <a:gd name="connsiteX1" fmla="*/ 113123 w 226245"/>
                <a:gd name="connsiteY1" fmla="*/ 72664 h 363319"/>
                <a:gd name="connsiteX2" fmla="*/ 113123 w 226245"/>
                <a:gd name="connsiteY2" fmla="*/ 0 h 363319"/>
                <a:gd name="connsiteX3" fmla="*/ 226245 w 226245"/>
                <a:gd name="connsiteY3" fmla="*/ 181660 h 363319"/>
                <a:gd name="connsiteX4" fmla="*/ 113123 w 226245"/>
                <a:gd name="connsiteY4" fmla="*/ 363319 h 363319"/>
                <a:gd name="connsiteX5" fmla="*/ 113123 w 226245"/>
                <a:gd name="connsiteY5" fmla="*/ 290655 h 363319"/>
                <a:gd name="connsiteX6" fmla="*/ 0 w 226245"/>
                <a:gd name="connsiteY6" fmla="*/ 290655 h 363319"/>
                <a:gd name="connsiteX7" fmla="*/ 0 w 226245"/>
                <a:gd name="connsiteY7" fmla="*/ 72664 h 36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245" h="363319">
                  <a:moveTo>
                    <a:pt x="0" y="72664"/>
                  </a:moveTo>
                  <a:lnTo>
                    <a:pt x="113123" y="72664"/>
                  </a:lnTo>
                  <a:lnTo>
                    <a:pt x="113123" y="0"/>
                  </a:lnTo>
                  <a:lnTo>
                    <a:pt x="226245" y="181660"/>
                  </a:lnTo>
                  <a:lnTo>
                    <a:pt x="113123" y="363319"/>
                  </a:lnTo>
                  <a:lnTo>
                    <a:pt x="113123" y="290655"/>
                  </a:lnTo>
                  <a:lnTo>
                    <a:pt x="0" y="290655"/>
                  </a:lnTo>
                  <a:lnTo>
                    <a:pt x="0" y="72664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72662" rIns="67872" bIns="72665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3026901" y="3192858"/>
              <a:ext cx="783099" cy="363320"/>
            </a:xfrm>
            <a:custGeom>
              <a:avLst/>
              <a:gdLst>
                <a:gd name="connsiteX0" fmla="*/ 0 w 226245"/>
                <a:gd name="connsiteY0" fmla="*/ 72664 h 363319"/>
                <a:gd name="connsiteX1" fmla="*/ 113123 w 226245"/>
                <a:gd name="connsiteY1" fmla="*/ 72664 h 363319"/>
                <a:gd name="connsiteX2" fmla="*/ 113123 w 226245"/>
                <a:gd name="connsiteY2" fmla="*/ 0 h 363319"/>
                <a:gd name="connsiteX3" fmla="*/ 226245 w 226245"/>
                <a:gd name="connsiteY3" fmla="*/ 181660 h 363319"/>
                <a:gd name="connsiteX4" fmla="*/ 113123 w 226245"/>
                <a:gd name="connsiteY4" fmla="*/ 363319 h 363319"/>
                <a:gd name="connsiteX5" fmla="*/ 113123 w 226245"/>
                <a:gd name="connsiteY5" fmla="*/ 290655 h 363319"/>
                <a:gd name="connsiteX6" fmla="*/ 0 w 226245"/>
                <a:gd name="connsiteY6" fmla="*/ 290655 h 363319"/>
                <a:gd name="connsiteX7" fmla="*/ 0 w 226245"/>
                <a:gd name="connsiteY7" fmla="*/ 72664 h 363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6245" h="363319">
                  <a:moveTo>
                    <a:pt x="226244" y="290655"/>
                  </a:moveTo>
                  <a:lnTo>
                    <a:pt x="113122" y="290655"/>
                  </a:lnTo>
                  <a:lnTo>
                    <a:pt x="113122" y="363319"/>
                  </a:lnTo>
                  <a:lnTo>
                    <a:pt x="1" y="181659"/>
                  </a:lnTo>
                  <a:lnTo>
                    <a:pt x="113122" y="0"/>
                  </a:lnTo>
                  <a:lnTo>
                    <a:pt x="113122" y="72664"/>
                  </a:lnTo>
                  <a:lnTo>
                    <a:pt x="226244" y="72664"/>
                  </a:lnTo>
                  <a:lnTo>
                    <a:pt x="226244" y="290655"/>
                  </a:lnTo>
                  <a:close/>
                </a:path>
              </a:pathLst>
            </a:cu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7873" tIns="72665" rIns="1" bIns="72664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500" kern="1200"/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879" y="1468455"/>
            <a:ext cx="3048000" cy="37775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625930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0417 0.3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05 -0.00439 L -0.30105 -0.004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00399 -0.2995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4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0.31007 -0.007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3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3313015" y="2668523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কণার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প্রোটন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অপেক্ষা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সামান্য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83" y="2836617"/>
            <a:ext cx="2838450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064733" y="2629240"/>
            <a:ext cx="266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১৯৩২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নিউট্রন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কণা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আবিষ্কার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করেন</a:t>
            </a:r>
            <a:endParaRPr lang="en-US" sz="3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975" y="2827092"/>
            <a:ext cx="2667000" cy="1093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CD99-8D03-401C-B053-A260A477FC32}" type="datetime9">
              <a:rPr lang="en-US" sz="1400" smtClean="0"/>
              <a:pPr/>
              <a:t>12-Jan-17 10:08:37 PM</a:t>
            </a:fld>
            <a:endParaRPr lang="en-US" sz="1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358475" y="1485709"/>
            <a:ext cx="6096000" cy="4064000"/>
            <a:chOff x="1524000" y="1397000"/>
            <a:chExt cx="6096000" cy="4064000"/>
          </a:xfrm>
        </p:grpSpPr>
        <p:sp>
          <p:nvSpPr>
            <p:cNvPr id="7" name="Rectangle 6"/>
            <p:cNvSpPr/>
            <p:nvPr/>
          </p:nvSpPr>
          <p:spPr>
            <a:xfrm>
              <a:off x="1524000" y="1397000"/>
              <a:ext cx="6096000" cy="4064000"/>
            </a:xfrm>
            <a:prstGeom prst="rect">
              <a:avLst/>
            </a:prstGeom>
            <a:noFill/>
          </p:spPr>
        </p:sp>
        <p:sp>
          <p:nvSpPr>
            <p:cNvPr id="8" name="Freeform 7"/>
            <p:cNvSpPr/>
            <p:nvPr/>
          </p:nvSpPr>
          <p:spPr>
            <a:xfrm>
              <a:off x="3962405" y="2895587"/>
              <a:ext cx="1119303" cy="1119303"/>
            </a:xfrm>
            <a:custGeom>
              <a:avLst/>
              <a:gdLst>
                <a:gd name="connsiteX0" fmla="*/ 0 w 1119303"/>
                <a:gd name="connsiteY0" fmla="*/ 559652 h 1119303"/>
                <a:gd name="connsiteX1" fmla="*/ 559652 w 1119303"/>
                <a:gd name="connsiteY1" fmla="*/ 0 h 1119303"/>
                <a:gd name="connsiteX2" fmla="*/ 1119304 w 1119303"/>
                <a:gd name="connsiteY2" fmla="*/ 559652 h 1119303"/>
                <a:gd name="connsiteX3" fmla="*/ 559652 w 1119303"/>
                <a:gd name="connsiteY3" fmla="*/ 1119304 h 1119303"/>
                <a:gd name="connsiteX4" fmla="*/ 0 w 1119303"/>
                <a:gd name="connsiteY4" fmla="*/ 559652 h 1119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303" h="1119303">
                  <a:moveTo>
                    <a:pt x="0" y="559652"/>
                  </a:moveTo>
                  <a:cubicBezTo>
                    <a:pt x="0" y="250565"/>
                    <a:pt x="250565" y="0"/>
                    <a:pt x="559652" y="0"/>
                  </a:cubicBezTo>
                  <a:cubicBezTo>
                    <a:pt x="868739" y="0"/>
                    <a:pt x="1119304" y="250565"/>
                    <a:pt x="1119304" y="559652"/>
                  </a:cubicBezTo>
                  <a:cubicBezTo>
                    <a:pt x="1119304" y="868739"/>
                    <a:pt x="868739" y="1119304"/>
                    <a:pt x="559652" y="1119304"/>
                  </a:cubicBezTo>
                  <a:cubicBezTo>
                    <a:pt x="250565" y="1119304"/>
                    <a:pt x="0" y="868739"/>
                    <a:pt x="0" y="559652"/>
                  </a:cubicBez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8523" tIns="178523" rIns="178523" bIns="178523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300" kern="120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496" y="1792137"/>
            <a:ext cx="2786903" cy="26908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762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L -0.29775 0.0203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6" y="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96296E-6 L 0.01163 -0.25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3" y="-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44444E-6 L 0.30851 0.003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1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8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788</TotalTime>
  <Words>286</Words>
  <Application>Microsoft Office PowerPoint</Application>
  <PresentationFormat>On-screen Show (4:3)</PresentationFormat>
  <Paragraphs>128</Paragraphs>
  <Slides>16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Candara</vt:lpstr>
      <vt:lpstr>Lucida Sans Unicode</vt:lpstr>
      <vt:lpstr>NikoshBAN</vt:lpstr>
      <vt:lpstr>Symbol</vt:lpstr>
      <vt:lpstr>Vrinda</vt:lpstr>
      <vt:lpstr>Waveform</vt:lpstr>
      <vt:lpstr>PowerPoint Presentation</vt:lpstr>
      <vt:lpstr>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Nabil</dc:creator>
  <cp:lastModifiedBy>User</cp:lastModifiedBy>
  <cp:revision>84</cp:revision>
  <dcterms:created xsi:type="dcterms:W3CDTF">2006-08-16T00:00:00Z</dcterms:created>
  <dcterms:modified xsi:type="dcterms:W3CDTF">2017-01-12T16:09:25Z</dcterms:modified>
</cp:coreProperties>
</file>