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304" r:id="rId2"/>
    <p:sldId id="261" r:id="rId3"/>
    <p:sldId id="262" r:id="rId4"/>
    <p:sldId id="281" r:id="rId5"/>
    <p:sldId id="287" r:id="rId6"/>
    <p:sldId id="288" r:id="rId7"/>
    <p:sldId id="311" r:id="rId8"/>
    <p:sldId id="307" r:id="rId9"/>
    <p:sldId id="308" r:id="rId10"/>
    <p:sldId id="290" r:id="rId11"/>
    <p:sldId id="291" r:id="rId12"/>
    <p:sldId id="302" r:id="rId13"/>
    <p:sldId id="294" r:id="rId14"/>
    <p:sldId id="295" r:id="rId15"/>
    <p:sldId id="292" r:id="rId16"/>
    <p:sldId id="293" r:id="rId17"/>
    <p:sldId id="296" r:id="rId18"/>
    <p:sldId id="297" r:id="rId19"/>
    <p:sldId id="299" r:id="rId20"/>
    <p:sldId id="298" r:id="rId21"/>
    <p:sldId id="31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49A"/>
    <a:srgbClr val="FF00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>
        <p:scale>
          <a:sx n="69" d="100"/>
          <a:sy n="69" d="100"/>
        </p:scale>
        <p:origin x="75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63DC5-D46C-4601-8533-07E2DFEB7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1BBAA-85DC-41E1-9D15-F297E257D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6BF55-2A65-409E-A20E-E953AA0A3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7FF-CB92-407C-8AA1-C4EC6E82545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E7192-EE80-44D5-B320-69295DF4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5118A-CCB9-4F2D-BEF2-09E99045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72A-2E30-4607-BA9C-B1E7EA89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0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340C6-7819-4BD1-83C2-83FCB933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91D8B-3877-47E3-9D56-D3F1986FC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49FDA-8BB0-45FE-B61C-7208AB01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7FF-CB92-407C-8AA1-C4EC6E82545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94203-1DD7-4EAB-92BE-83546EA5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75CB2-B41A-402A-801E-063BEB06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72A-2E30-4607-BA9C-B1E7EA89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6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E02191-B0FF-42CC-B9E6-09C212F8C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74CCC-CEBA-4CB0-9E8A-42C231518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3FC2E-EA57-45E8-A248-A2D8767BF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7FF-CB92-407C-8AA1-C4EC6E82545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2D162-5D83-414E-AC29-2A61A44F4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589EC-7FBA-4EE6-AD0F-D9E346B5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72A-2E30-4607-BA9C-B1E7EA89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3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A790-D451-4387-927A-BD041DBF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8F1A5-8C59-4427-9EBD-E91AC5966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C3561-E81F-4EFE-BFFD-FBC702D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7FF-CB92-407C-8AA1-C4EC6E82545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C01F3-FAC4-4C47-B73F-ECFD7F4C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6670-CBCC-4EB7-9AD7-66F37EB47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72A-2E30-4607-BA9C-B1E7EA89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1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99CD3-3805-4A3C-B6C6-CE513803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49FB8-3F3D-4FDD-84B0-146B7587D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D71AA-ADC2-492D-BA9E-1A9AA9AC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7FF-CB92-407C-8AA1-C4EC6E82545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A560F-1972-4C89-AB51-50047724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AADC9-5ACE-472D-B17D-0D626704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72A-2E30-4607-BA9C-B1E7EA89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7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AEF7-E22B-4EE8-A3E5-33FB8C0A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BF4A3-ABEC-4C29-9E57-3AA2E076A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1C147-223E-439B-B539-569E8F762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01DD8-970A-46E4-82B8-5EC30CF29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7FF-CB92-407C-8AA1-C4EC6E82545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E71B2-B4C8-49F3-9C70-98111BEE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F5119-70EF-46B9-8395-C50480C0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72A-2E30-4607-BA9C-B1E7EA89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9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C9A06-177C-47E4-93D7-D9CD1863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BC884-FCF5-4538-A0F3-78ED04AD0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C3F13-26A6-4786-A963-35F734EA6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6AB4A-43CF-4406-A559-9C0F3A788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088C8-7570-4E13-85E1-2C3098B6B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8F6A0E-87F7-4DD0-9B58-1143D9029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7FF-CB92-407C-8AA1-C4EC6E82545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7DA1AD-FE5A-4209-A562-C7AAC4552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5E440-0586-4B2C-BC6A-9EB9EE29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72A-2E30-4607-BA9C-B1E7EA89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6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D476-2805-486F-BD7B-4FE135379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8D8AF-D56C-477D-BBE1-D31A99BE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7FF-CB92-407C-8AA1-C4EC6E82545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D8A4F-56B9-45EA-8E4F-15F1AB45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9367C-5F13-415A-8F77-04C46344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72A-2E30-4607-BA9C-B1E7EA89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9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F4A4E8-FBB1-4642-97D0-6049A5E1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7FF-CB92-407C-8AA1-C4EC6E82545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DC5D8-78D3-4E26-8A95-2F37F5DA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0B83D-6577-4B6E-8ED2-3042264D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72A-2E30-4607-BA9C-B1E7EA89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7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B073F-FADA-453E-A23D-98133C5B0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33271-37AF-4E02-A642-E4F4014A5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C6EE0-E1EE-48CB-9FCF-07BD87364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EE403-BAB5-4EF3-875F-2DB3BBD8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7FF-CB92-407C-8AA1-C4EC6E82545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DBAC3-12A3-4576-AD8B-8A436308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2D3C0-2528-4170-8D0B-B75F844D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72A-2E30-4607-BA9C-B1E7EA89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43EC-45CE-457B-89B3-D9C674D3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6C189-E61F-4CA4-A6F7-50FF95ACF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B8D61-1530-4692-B854-F228117AA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FBE9B-34C1-4065-9020-46AF737D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D7FF-CB92-407C-8AA1-C4EC6E82545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2503-B0FC-4E4E-ABEE-A64227E7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556E3-116C-4A6B-8CF6-405A10516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0372A-2E30-4607-BA9C-B1E7EA89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3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D58BE-1C81-43E8-9257-533259715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49CE0-5066-43B5-998B-C3AD840F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BDF3F-FEE7-464E-AE12-FA729F32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DD7FF-CB92-407C-8AA1-C4EC6E825456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3762A-DDD4-441C-8CBB-3C0B6164E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4BC3D-AD2E-45AE-947A-DCBD6D5A1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0372A-2E30-4607-BA9C-B1E7EA89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7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tmp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2" y="-228600"/>
            <a:ext cx="740064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solidFill>
                  <a:srgbClr val="AC149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0BFDEA-8D00-48CF-A12D-4755FBA4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2" y="2087393"/>
            <a:ext cx="8211879" cy="46325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48EEA4-F3F2-42E6-A57F-79C55FB318A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529937-3670-4159-B497-4EDD31195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59" y="178877"/>
            <a:ext cx="2967369" cy="27443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BCC341-22AA-43E4-B2E8-E749947B0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5" y="3204124"/>
            <a:ext cx="3266989" cy="30829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7204364" y="387968"/>
            <a:ext cx="4767734" cy="5808117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আবার কুকুর,বাঁদুর,</a:t>
            </a:r>
          </a:p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বিড়াল ও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ইত্যাদি প্রাণীর মাধ্যমে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সংক্রামক রোগ হতে পারে।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97CBC5-5AB5-4847-B80D-0A9571F9D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73" y="133107"/>
            <a:ext cx="3266988" cy="279012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EA5B00-38E7-40B6-89D3-9C8C3B71B607}"/>
              </a:ext>
            </a:extLst>
          </p:cNvPr>
          <p:cNvSpPr txBox="1"/>
          <p:nvPr/>
        </p:nvSpPr>
        <p:spPr>
          <a:xfrm>
            <a:off x="7528029" y="5826753"/>
            <a:ext cx="409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D4FD7A-ECD4-446A-A4E4-9ACD5DB72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859" y="3160713"/>
            <a:ext cx="3120983" cy="324256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A9DAEE-93E2-4AB7-8CC2-1D4AD5ADE573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5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098" y="3098040"/>
            <a:ext cx="10248540" cy="30161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3829878" y="382477"/>
            <a:ext cx="5477895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মতো খাতায় একটি ছক তৈরী কর।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FBD2C-D54B-4617-9787-EA3BCC5C633C}"/>
              </a:ext>
            </a:extLst>
          </p:cNvPr>
          <p:cNvSpPr txBox="1"/>
          <p:nvPr/>
        </p:nvSpPr>
        <p:spPr>
          <a:xfrm>
            <a:off x="8799445" y="801948"/>
            <a:ext cx="360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D7F631-ED04-4388-821B-D3EEEC621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97673"/>
            <a:ext cx="2497541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1CEC4D5A-EF66-4DAE-8581-BBC1560EE50F}"/>
              </a:ext>
            </a:extLst>
          </p:cNvPr>
          <p:cNvSpPr/>
          <p:nvPr/>
        </p:nvSpPr>
        <p:spPr>
          <a:xfrm>
            <a:off x="583095" y="225024"/>
            <a:ext cx="2747155" cy="2715563"/>
          </a:xfrm>
          <a:prstGeom prst="star6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3EE25-8ED7-4E1C-9BAC-C7871C6B4B9E}"/>
              </a:ext>
            </a:extLst>
          </p:cNvPr>
          <p:cNvSpPr txBox="1"/>
          <p:nvPr/>
        </p:nvSpPr>
        <p:spPr>
          <a:xfrm>
            <a:off x="119270" y="119270"/>
            <a:ext cx="11940208" cy="661283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63457-EC76-47CB-8D7C-4955D671F93A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0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8732" y="682313"/>
            <a:ext cx="1675148" cy="4076226"/>
            <a:chOff x="1110539" y="1326368"/>
            <a:chExt cx="1194458" cy="30325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6E0D38-63E3-4DD8-8D7E-B3BF8C711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021" y="1326368"/>
              <a:ext cx="1052434" cy="90449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CF5B57-BA5B-4EF2-A2FD-E1B5662BF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18" b="10228"/>
            <a:stretch/>
          </p:blipFill>
          <p:spPr>
            <a:xfrm>
              <a:off x="1181551" y="2370011"/>
              <a:ext cx="1052434" cy="88237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AD9149-254D-44EA-A82F-F8D1C4D54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539" y="3411410"/>
              <a:ext cx="1194458" cy="94753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9C2DC08A-1639-4229-8C53-4E2E37389311}"/>
              </a:ext>
            </a:extLst>
          </p:cNvPr>
          <p:cNvSpPr/>
          <p:nvPr/>
        </p:nvSpPr>
        <p:spPr>
          <a:xfrm>
            <a:off x="7072371" y="2850248"/>
            <a:ext cx="1116652" cy="292578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90A2C6-897C-4C2B-B66B-55EB88983833}"/>
              </a:ext>
            </a:extLst>
          </p:cNvPr>
          <p:cNvSpPr txBox="1"/>
          <p:nvPr/>
        </p:nvSpPr>
        <p:spPr>
          <a:xfrm>
            <a:off x="1133057" y="5193205"/>
            <a:ext cx="10197551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ষ,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আগে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য়। 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আক্রান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sp>
        <p:nvSpPr>
          <p:cNvPr id="20" name="Right Arrow 19"/>
          <p:cNvSpPr/>
          <p:nvPr/>
        </p:nvSpPr>
        <p:spPr>
          <a:xfrm rot="828868">
            <a:off x="2800690" y="1825279"/>
            <a:ext cx="1034828" cy="328215"/>
          </a:xfrm>
          <a:prstGeom prst="rightArrow">
            <a:avLst>
              <a:gd name="adj1" fmla="val 4231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597586" y="2635617"/>
            <a:ext cx="1100503" cy="2720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21021779">
            <a:off x="2746383" y="3625528"/>
            <a:ext cx="997686" cy="2758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53C5FF-4E61-4FD4-8C27-E86E4E31B98D}"/>
              </a:ext>
            </a:extLst>
          </p:cNvPr>
          <p:cNvSpPr txBox="1"/>
          <p:nvPr/>
        </p:nvSpPr>
        <p:spPr>
          <a:xfrm>
            <a:off x="8030513" y="8137"/>
            <a:ext cx="377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86B96B1-BA79-49C4-8E14-4D65ECF16F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t="21175" r="30377" b="23950"/>
          <a:stretch/>
        </p:blipFill>
        <p:spPr>
          <a:xfrm>
            <a:off x="4021384" y="1270404"/>
            <a:ext cx="2843959" cy="3393246"/>
          </a:xfrm>
          <a:prstGeom prst="ellipse">
            <a:avLst/>
          </a:prstGeom>
          <a:ln w="952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15100B-68AD-45DF-9192-DA18A8BA31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6" t="13415" r="26764" b="15491"/>
          <a:stretch/>
        </p:blipFill>
        <p:spPr>
          <a:xfrm rot="5400000">
            <a:off x="8124648" y="1563414"/>
            <a:ext cx="3393246" cy="2807226"/>
          </a:xfrm>
          <a:prstGeom prst="ellipse">
            <a:avLst/>
          </a:prstGeom>
          <a:ln w="952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630E29-40AF-4956-A16D-521D80815F1E}"/>
              </a:ext>
            </a:extLst>
          </p:cNvPr>
          <p:cNvSpPr txBox="1"/>
          <p:nvPr/>
        </p:nvSpPr>
        <p:spPr>
          <a:xfrm>
            <a:off x="3130371" y="107819"/>
            <a:ext cx="670274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্যবেক্ষণ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CC3DE-2BD6-4603-9395-85106EA75795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1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20" grpId="0" animBg="1"/>
      <p:bldP spid="21" grpId="0" animBg="1"/>
      <p:bldP spid="38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598E0E-3A49-4C7D-A587-518186A11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6" y="1308377"/>
            <a:ext cx="5284593" cy="3673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D5409E-9F4B-477A-B79D-52C904FFC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91" y="1308377"/>
            <a:ext cx="5649533" cy="3673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3530" y="60486"/>
            <a:ext cx="5433392" cy="92333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4368" y="5350964"/>
            <a:ext cx="8461612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একই বাড়িতে খাবার টেবিল ,থালা,টয়লেট, ব্যবহারের মাধ্যমে সংক্রামক রোগ ছড়ায়।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E6ED70-41BD-4B05-BADD-744E4425029E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3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3458" y="4734342"/>
            <a:ext cx="10017456" cy="156966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মশা একটি ক্ষতিকর প্রাণী । মশা অনেক রোগ ছড়ায়।    আবার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কুকুরের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মাধ্যমে ও অনেক রোগ ছড়ায়।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3207" y="222664"/>
            <a:ext cx="10740788" cy="3789778"/>
            <a:chOff x="1156103" y="249960"/>
            <a:chExt cx="8689107" cy="411298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E7DC189-108C-4498-9051-ECA86817C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103" y="249960"/>
              <a:ext cx="4611755" cy="411298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FF0667-B0FF-4364-8CDD-6D87ABDE0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3764" y="249960"/>
              <a:ext cx="3871446" cy="399449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D20C9AF-7CB3-49E5-BB13-DC7CA4649F88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4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712030" y="69625"/>
            <a:ext cx="3366052" cy="2238233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2492" y="2795817"/>
            <a:ext cx="5421632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সংক্রামক রোগের জীবাণু গুলোর নাম লিখ।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0802" y="5352421"/>
            <a:ext cx="6725013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ব্যাকটিরিয়া, ভাইরাস, ছত্রাক 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F3307-5E6D-46E7-938E-9C66D0BE6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815" y="69625"/>
            <a:ext cx="3366052" cy="3140764"/>
          </a:xfrm>
          <a:prstGeom prst="rect">
            <a:avLst/>
          </a:prstGeom>
          <a:ln w="9525">
            <a:solidFill>
              <a:srgbClr val="00B05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B7D051-A67A-4CCD-8C59-5242194B1D15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D99695-1A3A-41FD-B703-25E8B5585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6" y="276368"/>
            <a:ext cx="11219448" cy="63052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D9D08-9BBD-4087-AEE4-1AF5145FF078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009934" y="68238"/>
            <a:ext cx="3425587" cy="2041967"/>
          </a:xfrm>
          <a:prstGeom prst="rightArrow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957FE-E9F6-4CB2-A935-AFF12DC790ED}"/>
              </a:ext>
            </a:extLst>
          </p:cNvPr>
          <p:cNvSpPr txBox="1"/>
          <p:nvPr/>
        </p:nvSpPr>
        <p:spPr>
          <a:xfrm>
            <a:off x="1009934" y="2110205"/>
            <a:ext cx="1060431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লাল দলঃ মশা দ্বারা সৃষ্ট দুইটি রোগের নাম লিখ? 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097970-D0FD-4652-9148-616B6AA5D9B2}"/>
              </a:ext>
            </a:extLst>
          </p:cNvPr>
          <p:cNvSpPr txBox="1"/>
          <p:nvPr/>
        </p:nvSpPr>
        <p:spPr>
          <a:xfrm>
            <a:off x="1009934" y="4627973"/>
            <a:ext cx="9253181" cy="92333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সবুজ দলঃ  কুকুরের কামরে কী রোগ হয়?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205ABB-9644-4F47-B94B-1B4F4CBC39DE}"/>
              </a:ext>
            </a:extLst>
          </p:cNvPr>
          <p:cNvSpPr txBox="1"/>
          <p:nvPr/>
        </p:nvSpPr>
        <p:spPr>
          <a:xfrm>
            <a:off x="3270914" y="3256331"/>
            <a:ext cx="527258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ডেঙ্গু ও ম্যালেরিয়া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B57221-77F9-4AF8-86B7-728DF4337389}"/>
              </a:ext>
            </a:extLst>
          </p:cNvPr>
          <p:cNvSpPr txBox="1"/>
          <p:nvPr/>
        </p:nvSpPr>
        <p:spPr>
          <a:xfrm>
            <a:off x="3698543" y="5774099"/>
            <a:ext cx="3207224" cy="1015663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জলাতঙ্ক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03DA9-C2D1-4E08-8E04-3CD4B06EC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757" y="139281"/>
            <a:ext cx="3288609" cy="174812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75F00A-CFD9-48AE-8639-4D72F5F65E7F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3369C0-EDCF-4D92-9EA8-C88DC0CD0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192" y="2352014"/>
            <a:ext cx="3213966" cy="422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 rot="10800000" flipV="1">
            <a:off x="2911872" y="302070"/>
            <a:ext cx="7023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83372E-81E2-4A17-AE54-FEA94817D573}"/>
              </a:ext>
            </a:extLst>
          </p:cNvPr>
          <p:cNvSpPr txBox="1"/>
          <p:nvPr/>
        </p:nvSpPr>
        <p:spPr>
          <a:xfrm>
            <a:off x="397566" y="1802296"/>
            <a:ext cx="416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BB1C1A-439A-4088-9E84-87879E478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82" y="2394920"/>
            <a:ext cx="3295594" cy="422553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04EB7C-B587-4CF1-A154-3F2114D6C1EF}"/>
              </a:ext>
            </a:extLst>
          </p:cNvPr>
          <p:cNvSpPr txBox="1"/>
          <p:nvPr/>
        </p:nvSpPr>
        <p:spPr>
          <a:xfrm>
            <a:off x="3379304" y="1003876"/>
            <a:ext cx="573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215E26-460D-40F5-8E59-E4F38718E8CD}"/>
              </a:ext>
            </a:extLst>
          </p:cNvPr>
          <p:cNvSpPr txBox="1"/>
          <p:nvPr/>
        </p:nvSpPr>
        <p:spPr>
          <a:xfrm>
            <a:off x="2736572" y="1391926"/>
            <a:ext cx="7023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ব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CBAED6-4DC9-41DF-9B99-9CAD9DB1D626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0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774597" y="677981"/>
            <a:ext cx="3643950" cy="1678675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8678" y="3499022"/>
            <a:ext cx="993464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সংক্রামক রোগ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২।সংক্রামক রোগ কিভাবে ছড়ায়?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CAAF9F-FEA3-428A-A43B-51D5366CFBE2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8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7E2E3E-1037-41F5-8D8A-0385BC7CFAD2}"/>
              </a:ext>
            </a:extLst>
          </p:cNvPr>
          <p:cNvSpPr txBox="1"/>
          <p:nvPr/>
        </p:nvSpPr>
        <p:spPr>
          <a:xfrm>
            <a:off x="712304" y="2239617"/>
            <a:ext cx="8454887" cy="424731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সেলিম আনোয়ার</a:t>
            </a:r>
          </a:p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বরাগীর  কান্দি সরকারি প্রাথমিক বিদ্যালয়</a:t>
            </a:r>
          </a:p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অষ্টগ্রাম,কিশোরগঞ্জ।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B60B82-2A29-47D0-BF0C-3BCDFB7EFC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7E3370-7B1B-4134-974C-F64316C6A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191" y="371066"/>
            <a:ext cx="2679668" cy="31799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915C97-27DB-4E18-BE69-A0301A122A90}"/>
              </a:ext>
            </a:extLst>
          </p:cNvPr>
          <p:cNvSpPr txBox="1"/>
          <p:nvPr/>
        </p:nvSpPr>
        <p:spPr>
          <a:xfrm>
            <a:off x="1773160" y="545112"/>
            <a:ext cx="5862917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 পরিচিতি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88A4C6-A3BB-4A2B-8BA7-633A26EB08BC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4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3834" y="3480179"/>
            <a:ext cx="8024883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সংক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মক রোগের নাম লিখে আনবে।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9E9B9-5D30-488D-84F9-9395CFC64DFB}"/>
              </a:ext>
            </a:extLst>
          </p:cNvPr>
          <p:cNvSpPr txBox="1"/>
          <p:nvPr/>
        </p:nvSpPr>
        <p:spPr>
          <a:xfrm>
            <a:off x="204531" y="5492551"/>
            <a:ext cx="1178293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ংক্রামক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৫টি বাক্যে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C0516A-9ABC-45A7-A9BB-ABFEAD1CAAAD}"/>
              </a:ext>
            </a:extLst>
          </p:cNvPr>
          <p:cNvSpPr txBox="1"/>
          <p:nvPr/>
        </p:nvSpPr>
        <p:spPr>
          <a:xfrm>
            <a:off x="586970" y="717452"/>
            <a:ext cx="5940440" cy="1862048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115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115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115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115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15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15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15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15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15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5A4048-FD79-49B9-8BF6-8A7F86AF019C}"/>
              </a:ext>
            </a:extLst>
          </p:cNvPr>
          <p:cNvSpPr txBox="1"/>
          <p:nvPr/>
        </p:nvSpPr>
        <p:spPr>
          <a:xfrm>
            <a:off x="8560904" y="2014330"/>
            <a:ext cx="2928731" cy="1683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06B3F0-EBDD-4068-A757-CDAA7A469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336" y="456894"/>
            <a:ext cx="5284762" cy="25805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D65AB5-74F8-4BD5-8727-15C4DFCE0E32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91E715-3F2B-4F16-B574-56F9C9819FA5}"/>
              </a:ext>
            </a:extLst>
          </p:cNvPr>
          <p:cNvSpPr txBox="1"/>
          <p:nvPr/>
        </p:nvSpPr>
        <p:spPr>
          <a:xfrm>
            <a:off x="10846904" y="1384852"/>
            <a:ext cx="1497495" cy="263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FD972E-6EFC-4EF8-A655-CADE0114C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5" y="2109731"/>
            <a:ext cx="10948386" cy="4586725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BE94F-71D4-4BD4-8F6B-EF19890DEAB5}"/>
              </a:ext>
            </a:extLst>
          </p:cNvPr>
          <p:cNvSpPr txBox="1"/>
          <p:nvPr/>
        </p:nvSpPr>
        <p:spPr>
          <a:xfrm>
            <a:off x="3604591" y="0"/>
            <a:ext cx="49828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F34570-3E6B-4667-842A-D2A460301622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1122" y="464024"/>
            <a:ext cx="3671248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728" y="1779687"/>
            <a:ext cx="8871045" cy="507831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বিজ্ঞান।</a:t>
            </a:r>
          </a:p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৭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বিধি।</a:t>
            </a:r>
          </a:p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স্বাস্হ্যবিধি মেনে চললে-----আলোচনা কর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কাজটি সম্পন্ন করা যায়।</a:t>
            </a:r>
          </a:p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মিনিট।   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B1CFD-BAFC-4A2F-BADA-A93D5042C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60" y="344754"/>
            <a:ext cx="3100917" cy="401521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CC9088-E908-488F-A010-75DC0F6411A8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9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03259" y="225295"/>
            <a:ext cx="4140805" cy="1842039"/>
          </a:xfrm>
          <a:prstGeom prst="ellipse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1276" y="2318497"/>
            <a:ext cx="10229449" cy="37760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৯.২.১ সংক্রামক রোগ কী তা ব্যাখ্যা করতে পারবে।</a:t>
            </a:r>
          </a:p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৩ সংক্রামক রোগ কিভাবে ছড়ায় তা বর্নণা করতে  পারবে, সংক্রামক রোগের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ও প্রতিকারের উপায় সম্পর্কে বলতে পারবে।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72D9D-E051-46D5-8360-4EA775CE38A3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2322" y="4425051"/>
            <a:ext cx="709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27262" y="72705"/>
            <a:ext cx="432633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/>
              <a:t>।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6835" y="1040714"/>
            <a:ext cx="10478551" cy="3017035"/>
            <a:chOff x="1159099" y="836423"/>
            <a:chExt cx="9786431" cy="33941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099" y="836423"/>
              <a:ext cx="5023663" cy="336138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762" y="869197"/>
              <a:ext cx="4762768" cy="3361385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176DEB-ADF4-4AEB-B1F8-39A1345F089A}"/>
              </a:ext>
            </a:extLst>
          </p:cNvPr>
          <p:cNvSpPr txBox="1"/>
          <p:nvPr/>
        </p:nvSpPr>
        <p:spPr>
          <a:xfrm>
            <a:off x="2001077" y="4186291"/>
            <a:ext cx="8998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তোমরা কী কী দেখতে পাচ্ছ?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C7E59-C181-42D0-9FAC-E7104DD1626C}"/>
              </a:ext>
            </a:extLst>
          </p:cNvPr>
          <p:cNvSpPr txBox="1"/>
          <p:nvPr/>
        </p:nvSpPr>
        <p:spPr>
          <a:xfrm>
            <a:off x="1692322" y="4727122"/>
            <a:ext cx="8587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 কাশছে এবং মেয়েটি হাঁচি দিচ্ছে। 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90615-FA57-4F63-BAFB-222B0C06957F}"/>
              </a:ext>
            </a:extLst>
          </p:cNvPr>
          <p:cNvSpPr txBox="1"/>
          <p:nvPr/>
        </p:nvSpPr>
        <p:spPr>
          <a:xfrm>
            <a:off x="1776599" y="5403433"/>
            <a:ext cx="9027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ছেলেটি কাশছে এবংমেয়েটি হাঁচি দিচ্ছে?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BCE2B1-D010-459C-9FCA-E6531A502BB8}"/>
              </a:ext>
            </a:extLst>
          </p:cNvPr>
          <p:cNvSpPr txBox="1"/>
          <p:nvPr/>
        </p:nvSpPr>
        <p:spPr>
          <a:xfrm>
            <a:off x="1578034" y="5944264"/>
            <a:ext cx="10336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 বিভিন্ন রোগে সংক্রমিত হয়েছে।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331CF9-23F4-4E41-97C3-24B6C24F9F7F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AE3750-85F9-44B2-930E-EF13FC65B78A}"/>
              </a:ext>
            </a:extLst>
          </p:cNvPr>
          <p:cNvSpPr txBox="1"/>
          <p:nvPr/>
        </p:nvSpPr>
        <p:spPr>
          <a:xfrm>
            <a:off x="3114261" y="1065273"/>
            <a:ext cx="5406887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14244-0FD6-411D-8BD9-9EFF9870FF56}"/>
              </a:ext>
            </a:extLst>
          </p:cNvPr>
          <p:cNvSpPr txBox="1"/>
          <p:nvPr/>
        </p:nvSpPr>
        <p:spPr>
          <a:xfrm>
            <a:off x="2133600" y="2888973"/>
            <a:ext cx="7407966" cy="1908313"/>
          </a:xfrm>
          <a:prstGeom prst="rect">
            <a:avLst/>
          </a:prstGeom>
          <a:solidFill>
            <a:srgbClr val="00B05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16E2609-61A0-441F-B93E-92ADCE01D7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rgbClr val="92D050"/>
          </a:solidFill>
          <a:ln w="762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6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7B1427-6A54-4861-8A19-5FF64EBD11FA}"/>
              </a:ext>
            </a:extLst>
          </p:cNvPr>
          <p:cNvSpPr txBox="1"/>
          <p:nvPr/>
        </p:nvSpPr>
        <p:spPr>
          <a:xfrm>
            <a:off x="2670015" y="754186"/>
            <a:ext cx="6169183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অসুস্থ্য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65356-4D66-4777-B087-CE7883D06ABA}"/>
              </a:ext>
            </a:extLst>
          </p:cNvPr>
          <p:cNvSpPr txBox="1"/>
          <p:nvPr/>
        </p:nvSpPr>
        <p:spPr>
          <a:xfrm>
            <a:off x="2279580" y="2828835"/>
            <a:ext cx="8044069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প্রকার জীবা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বা পোকা মাকড় দ্বারা আক্রান্ত বা সংক্রমিত হলেই আমরা অসুস্থ্য হই।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A86381-1368-4C4E-B69C-DE08017F3F09}"/>
              </a:ext>
            </a:extLst>
          </p:cNvPr>
          <p:cNvCxnSpPr>
            <a:cxnSpLocks/>
          </p:cNvCxnSpPr>
          <p:nvPr/>
        </p:nvCxnSpPr>
        <p:spPr>
          <a:xfrm>
            <a:off x="11520" y="6891130"/>
            <a:ext cx="1219199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F275C9-3BD1-4CB3-881C-8433B7578209}"/>
              </a:ext>
            </a:extLst>
          </p:cNvPr>
          <p:cNvCxnSpPr/>
          <p:nvPr/>
        </p:nvCxnSpPr>
        <p:spPr>
          <a:xfrm>
            <a:off x="12192000" y="0"/>
            <a:ext cx="0" cy="68580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CF45C5-F87F-472A-BD50-EBB58BCB0169}"/>
              </a:ext>
            </a:extLst>
          </p:cNvPr>
          <p:cNvCxnSpPr/>
          <p:nvPr/>
        </p:nvCxnSpPr>
        <p:spPr>
          <a:xfrm>
            <a:off x="304800" y="278296"/>
            <a:ext cx="0" cy="6387547"/>
          </a:xfrm>
          <a:prstGeom prst="lin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11F529-0FA8-40C2-9A54-E76142985606}"/>
              </a:ext>
            </a:extLst>
          </p:cNvPr>
          <p:cNvCxnSpPr/>
          <p:nvPr/>
        </p:nvCxnSpPr>
        <p:spPr>
          <a:xfrm>
            <a:off x="304800" y="278296"/>
            <a:ext cx="11605441" cy="0"/>
          </a:xfrm>
          <a:prstGeom prst="lin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1BED27-36E5-4BAD-A494-CC1F2C7B4586}"/>
              </a:ext>
            </a:extLst>
          </p:cNvPr>
          <p:cNvCxnSpPr/>
          <p:nvPr/>
        </p:nvCxnSpPr>
        <p:spPr>
          <a:xfrm>
            <a:off x="11910241" y="278296"/>
            <a:ext cx="0" cy="6387547"/>
          </a:xfrm>
          <a:prstGeom prst="lin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046BF9-348E-412F-AA98-CAE0A1109CCF}"/>
              </a:ext>
            </a:extLst>
          </p:cNvPr>
          <p:cNvCxnSpPr>
            <a:cxnSpLocks/>
          </p:cNvCxnSpPr>
          <p:nvPr/>
        </p:nvCxnSpPr>
        <p:spPr>
          <a:xfrm>
            <a:off x="341093" y="6592957"/>
            <a:ext cx="11569148" cy="26504"/>
          </a:xfrm>
          <a:prstGeom prst="lin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AA51745-599D-4CB0-8227-BC9CC8EF6C5E}"/>
              </a:ext>
            </a:extLst>
          </p:cNvPr>
          <p:cNvCxnSpPr/>
          <p:nvPr/>
        </p:nvCxnSpPr>
        <p:spPr>
          <a:xfrm>
            <a:off x="0" y="0"/>
            <a:ext cx="0" cy="689113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957B316-1229-4CA6-9739-E15413D63B40}"/>
              </a:ext>
            </a:extLst>
          </p:cNvPr>
          <p:cNvCxnSpPr/>
          <p:nvPr/>
        </p:nvCxnSpPr>
        <p:spPr>
          <a:xfrm>
            <a:off x="11520" y="0"/>
            <a:ext cx="1219199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3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5523" y="176190"/>
            <a:ext cx="7779026" cy="92333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1906" y="3965873"/>
            <a:ext cx="3027235" cy="7727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ব্যকটিরিয়া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5430" y="3965873"/>
            <a:ext cx="2910625" cy="7727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ভাইরাস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5422" y="1390891"/>
            <a:ext cx="11606609" cy="2294844"/>
            <a:chOff x="269059" y="965915"/>
            <a:chExt cx="11700506" cy="36962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59" y="965915"/>
              <a:ext cx="3568845" cy="369623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6878" y="965915"/>
              <a:ext cx="3810000" cy="369623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852" y="965915"/>
              <a:ext cx="3523713" cy="369623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sp>
        <p:nvSpPr>
          <p:cNvPr id="10" name="Rectangle 9"/>
          <p:cNvSpPr/>
          <p:nvPr/>
        </p:nvSpPr>
        <p:spPr>
          <a:xfrm>
            <a:off x="8883998" y="3954487"/>
            <a:ext cx="2349980" cy="7841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ছত্রাক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8229C-2B1E-4776-A8CA-49B046FDA2CD}"/>
              </a:ext>
            </a:extLst>
          </p:cNvPr>
          <p:cNvSpPr txBox="1"/>
          <p:nvPr/>
        </p:nvSpPr>
        <p:spPr>
          <a:xfrm>
            <a:off x="289969" y="4942638"/>
            <a:ext cx="4823790" cy="76944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A5E96D-7031-4758-85A6-FA9E040FA9E1}"/>
              </a:ext>
            </a:extLst>
          </p:cNvPr>
          <p:cNvSpPr txBox="1"/>
          <p:nvPr/>
        </p:nvSpPr>
        <p:spPr>
          <a:xfrm>
            <a:off x="6501899" y="4942637"/>
            <a:ext cx="5400132" cy="76944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জীবাণুর ছবি 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A1B6A3-5AF1-4CD8-AD4A-DFDFAB597650}"/>
              </a:ext>
            </a:extLst>
          </p:cNvPr>
          <p:cNvSpPr txBox="1"/>
          <p:nvPr/>
        </p:nvSpPr>
        <p:spPr>
          <a:xfrm>
            <a:off x="2501790" y="5916110"/>
            <a:ext cx="7328452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জীবাণু গুলোর নাম কী?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4CE3F7-232E-4A68-A474-E0CB04D998AE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5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8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8358FFA-3D34-4687-9E08-3D12D9E4C844}"/>
              </a:ext>
            </a:extLst>
          </p:cNvPr>
          <p:cNvSpPr txBox="1"/>
          <p:nvPr/>
        </p:nvSpPr>
        <p:spPr>
          <a:xfrm rot="10800000" flipV="1">
            <a:off x="502063" y="3718679"/>
            <a:ext cx="113581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এসব জীবাণু  সমূহ মানুষের শরীরে প্রবেশের ফলে যে সব রোগ সৃষ্টি হয়,  তাই সংক্রামক রোগ।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1EED39-5649-4186-A37C-9DE425536C4B}"/>
              </a:ext>
            </a:extLst>
          </p:cNvPr>
          <p:cNvGrpSpPr/>
          <p:nvPr/>
        </p:nvGrpSpPr>
        <p:grpSpPr>
          <a:xfrm>
            <a:off x="483627" y="603661"/>
            <a:ext cx="11351245" cy="2472121"/>
            <a:chOff x="269059" y="965915"/>
            <a:chExt cx="11700506" cy="36962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430AA2-9D08-47BF-961D-BB662EED2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59" y="965915"/>
              <a:ext cx="3568845" cy="369623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B72B27D-9BFA-49BE-B5E2-6609A43A6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6878" y="965915"/>
              <a:ext cx="3810000" cy="369623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02252A2-A7D8-4EA2-BB95-F3161569F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852" y="965915"/>
              <a:ext cx="3523713" cy="369623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DD50D14-3C4F-45F0-A3C2-F59BC4D0BFBF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0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</TotalTime>
  <Words>460</Words>
  <Application>Microsoft Office PowerPoint</Application>
  <PresentationFormat>Widescreen</PresentationFormat>
  <Paragraphs>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Asus</cp:lastModifiedBy>
  <cp:revision>359</cp:revision>
  <dcterms:created xsi:type="dcterms:W3CDTF">2020-03-12T04:44:09Z</dcterms:created>
  <dcterms:modified xsi:type="dcterms:W3CDTF">2020-03-26T02:35:27Z</dcterms:modified>
</cp:coreProperties>
</file>