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5" r:id="rId2"/>
    <p:sldMasterId id="2147483677" r:id="rId3"/>
  </p:sldMasterIdLst>
  <p:notesMasterIdLst>
    <p:notesMasterId r:id="rId30"/>
  </p:notesMasterIdLst>
  <p:sldIdLst>
    <p:sldId id="312" r:id="rId4"/>
    <p:sldId id="340" r:id="rId5"/>
    <p:sldId id="313" r:id="rId6"/>
    <p:sldId id="314" r:id="rId7"/>
    <p:sldId id="315" r:id="rId8"/>
    <p:sldId id="323" r:id="rId9"/>
    <p:sldId id="324" r:id="rId10"/>
    <p:sldId id="325" r:id="rId11"/>
    <p:sldId id="326" r:id="rId12"/>
    <p:sldId id="327" r:id="rId13"/>
    <p:sldId id="328" r:id="rId14"/>
    <p:sldId id="336" r:id="rId15"/>
    <p:sldId id="337" r:id="rId16"/>
    <p:sldId id="338" r:id="rId17"/>
    <p:sldId id="331" r:id="rId18"/>
    <p:sldId id="339" r:id="rId19"/>
    <p:sldId id="289" r:id="rId20"/>
    <p:sldId id="318" r:id="rId21"/>
    <p:sldId id="321" r:id="rId22"/>
    <p:sldId id="294" r:id="rId23"/>
    <p:sldId id="319" r:id="rId24"/>
    <p:sldId id="306" r:id="rId25"/>
    <p:sldId id="320" r:id="rId26"/>
    <p:sldId id="333" r:id="rId27"/>
    <p:sldId id="329" r:id="rId28"/>
    <p:sldId id="33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3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DB8C0-F0D3-4F56-878E-FE3F52223E8F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6BF42-53A7-4545-89D5-2C16AD8F9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99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A061E-D4A4-405B-A4CE-CD575FD16D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092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A061E-D4A4-405B-A4CE-CD575FD16D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212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                                                                  </a:t>
            </a:r>
            <a:r>
              <a:rPr lang="bn-BD" sz="3600" dirty="0"/>
              <a:t>শিক্ষার্থীরা কবিতাংশটি সাজিয়ে সঠিক নিয়মে আবৃত্তি করতে পারছে কি না তা যাচাই করব এবং প্রয়োজনে সহায়তা করব।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A061E-D4A4-405B-A4CE-CD575FD16D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605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A061E-D4A4-405B-A4CE-CD575FD16D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55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A061E-D4A4-405B-A4CE-CD575FD16D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295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A061E-D4A4-405B-A4CE-CD575FD16D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675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A061E-D4A4-405B-A4CE-CD575FD16D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8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A061E-D4A4-405B-A4CE-CD575FD16D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277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A061E-D4A4-405B-A4CE-CD575FD16D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761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A061E-D4A4-405B-A4CE-CD575FD16D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212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A061E-D4A4-405B-A4CE-CD575FD16D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137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226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1CB7D-45FE-4B5F-B750-F38A4E347069}" type="datetime1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5484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CC0F-07F6-4163-9235-622C8767D0C1}" type="datetime1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54416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3682-7DA9-4543-A36C-B1A8EDE1EBBE}" type="datetime1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61795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FD40-CCF0-4359-9068-AC66ADA9674A}" type="datetime1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16350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3E8D-6C0B-4057-B163-58AD674C2F5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4265-6E7B-4DB3-9D06-82F60D13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06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3E8D-6C0B-4057-B163-58AD674C2F5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4265-6E7B-4DB3-9D06-82F60D13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17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3E8D-6C0B-4057-B163-58AD674C2F5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4265-6E7B-4DB3-9D06-82F60D13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22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3E8D-6C0B-4057-B163-58AD674C2F5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4265-6E7B-4DB3-9D06-82F60D13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21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3E8D-6C0B-4057-B163-58AD674C2F5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4265-6E7B-4DB3-9D06-82F60D13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74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3E8D-6C0B-4057-B163-58AD674C2F5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4265-6E7B-4DB3-9D06-82F60D13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8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96CB2B2-98AF-489D-888F-1A3BB70BA071}" type="datetime1">
              <a:rPr lang="en-US" smtClean="0">
                <a:solidFill>
                  <a:prstClr val="black"/>
                </a:solidFill>
              </a:rPr>
              <a:pPr/>
              <a:t>3/28/2020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785101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3E8D-6C0B-4057-B163-58AD674C2F5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4265-6E7B-4DB3-9D06-82F60D13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37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3E8D-6C0B-4057-B163-58AD674C2F5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4265-6E7B-4DB3-9D06-82F60D13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47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3E8D-6C0B-4057-B163-58AD674C2F5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4265-6E7B-4DB3-9D06-82F60D13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8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3E8D-6C0B-4057-B163-58AD674C2F5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4265-6E7B-4DB3-9D06-82F60D13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64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3E8D-6C0B-4057-B163-58AD674C2F5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4265-6E7B-4DB3-9D06-82F60D13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481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41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1375-0298-4E16-AF13-CCF0667AA1FC}" type="datetime1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32672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716E-7DF7-4AB4-9A9E-6F735EB79D40}" type="datetime1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76611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8ACF-EABC-4193-8665-D07B4B0E04A2}" type="datetime1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38733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F20B-DAA5-4281-B26B-CC59AE73D468}" type="datetime1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80871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586F-1D04-42B2-987B-E26DC6077EDD}" type="datetime1">
              <a:rPr lang="en-US" smtClean="0"/>
              <a:pPr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86212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939D-85F2-4A3A-92EC-D889A8CDC078}" type="datetime1">
              <a:rPr lang="en-US" smtClean="0"/>
              <a:pPr/>
              <a:t>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43991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B2B2-98AF-489D-888F-1A3BB70BA071}" type="datetime1">
              <a:rPr lang="en-US" smtClean="0"/>
              <a:pPr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98269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152400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74612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228600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304800"/>
            <a:ext cx="9144000" cy="1588"/>
          </a:xfrm>
          <a:prstGeom prst="line">
            <a:avLst/>
          </a:prstGeom>
          <a:ln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6704012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626224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6780212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0" y="6856412"/>
            <a:ext cx="9144000" cy="1588"/>
          </a:xfrm>
          <a:prstGeom prst="line">
            <a:avLst/>
          </a:prstGeom>
          <a:ln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Blume1002.gif"/>
          <p:cNvPicPr>
            <a:picLocks noChangeAspect="1"/>
          </p:cNvPicPr>
          <p:nvPr userDrawn="1"/>
        </p:nvPicPr>
        <p:blipFill>
          <a:blip r:embed="rId4">
            <a:lum/>
          </a:blip>
          <a:stretch>
            <a:fillRect/>
          </a:stretch>
        </p:blipFill>
        <p:spPr>
          <a:xfrm>
            <a:off x="6686550" y="5943600"/>
            <a:ext cx="24574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7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7DBD2-DCE1-4327-837A-7A1318E4436F}" type="datetime1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5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slow">
    <p:comb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53E8D-6C0B-4057-B163-58AD674C2F5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B4265-6E7B-4DB3-9D06-82F60D13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0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41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06950" y="4988002"/>
            <a:ext cx="3521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-তোমাদের </a:t>
            </a:r>
            <a:r>
              <a:rPr lang="bn-BD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459" y="594575"/>
            <a:ext cx="2949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D0FB53-24EE-485C-9B72-A82386D22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508" y="1517905"/>
            <a:ext cx="4096886" cy="36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2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43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671" y="4738248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গ্রাম যে শত শত।  </a:t>
            </a:r>
            <a:endParaRPr lang="en-GB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0999" y="1618273"/>
            <a:ext cx="4935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পুড়ল শহর পুড়ল শ্যামল,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407" y="3091692"/>
            <a:ext cx="4320000" cy="3746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780C9-897A-4C04-81B6-6A5C8C9DC6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94" y="273981"/>
            <a:ext cx="3967320" cy="33349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64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7531" y="-132186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59" y="21303"/>
            <a:ext cx="3999299" cy="3398434"/>
          </a:xfrm>
          <a:prstGeom prst="ellipse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252088" y="1264130"/>
            <a:ext cx="4828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হানাদারের সঙ্গে জোরে,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7033" y="4467998"/>
            <a:ext cx="334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লড়ে মুক্তিসেনা।  </a:t>
            </a:r>
            <a:endParaRPr lang="en-GB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DC23FE-6943-4593-8AD8-977436E34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442" y="3181197"/>
            <a:ext cx="4469876" cy="30744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850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620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7522" y="3062847"/>
            <a:ext cx="4320000" cy="3562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965579" y="4496726"/>
            <a:ext cx="398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কখনো ভুলবে না।  </a:t>
            </a:r>
            <a:endParaRPr lang="en-GB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89384"/>
            <a:ext cx="3980580" cy="3086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050328" y="1632646"/>
            <a:ext cx="5254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তাদের কথা দেশের মানুষ,</a:t>
            </a:r>
          </a:p>
        </p:txBody>
      </p:sp>
    </p:spTree>
    <p:extLst>
      <p:ext uri="{BB962C8B-B14F-4D97-AF65-F5344CB8AC3E}">
        <p14:creationId xmlns:p14="http://schemas.microsoft.com/office/powerpoint/2010/main" val="160054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39098" y="1326072"/>
            <a:ext cx="5204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আবার দেখি নীল আকাশে,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5996" y="4755072"/>
            <a:ext cx="398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পায়রা মেলে পাখা।  </a:t>
            </a:r>
            <a:endParaRPr lang="en-GB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D45D59-4D35-4655-8E49-FB001534D6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1852" y="3068764"/>
            <a:ext cx="4120978" cy="3453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50B288-07A4-477B-9DEA-22B0F21112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29" y="453301"/>
            <a:ext cx="3663778" cy="32992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244" y="4641962"/>
            <a:ext cx="398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বুকেতেই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GB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5448" y="1439689"/>
            <a:ext cx="4759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344" y="2980996"/>
            <a:ext cx="4130756" cy="35819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C10BCA-85E6-4934-B659-60583E51DF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45" y="198873"/>
            <a:ext cx="4032049" cy="377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3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000" y="-1729"/>
            <a:ext cx="9180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5853" y="1294111"/>
            <a:ext cx="3414193" cy="253096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6" name="TextBox 15"/>
          <p:cNvSpPr txBox="1"/>
          <p:nvPr/>
        </p:nvSpPr>
        <p:spPr>
          <a:xfrm>
            <a:off x="562968" y="595970"/>
            <a:ext cx="258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সময়-৫ মিনিট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1208" y="1729"/>
            <a:ext cx="2586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GB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9115" y="4072367"/>
            <a:ext cx="1610437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 নং ছবি </a:t>
            </a:r>
            <a:endParaRPr lang="en-GB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36774" y="4072367"/>
            <a:ext cx="1610437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 নং ছবি </a:t>
            </a:r>
            <a:endParaRPr lang="en-GB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4808560"/>
            <a:ext cx="9144000" cy="7620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0" y="4748280"/>
            <a:ext cx="9144000" cy="7620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9158" y="4975875"/>
            <a:ext cx="8508240" cy="13849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 নং ছবির ব্যক্তিটির নাম কী? তিনি কবে, কোথায় জন্মগ্রহণ করেন?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২নং ছবিতে এরা কারা? তারা কেন যুদ্ধ করছে?  </a:t>
            </a:r>
            <a:endParaRPr lang="en-GB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3061" y="623990"/>
            <a:ext cx="2544168" cy="50466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4B47D9-4945-40D7-BAE4-9F4793FA4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3957" y="1171687"/>
            <a:ext cx="3863442" cy="2657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7229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162" y="1965783"/>
            <a:ext cx="3657600" cy="323329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21722" y="3429000"/>
            <a:ext cx="3626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ঠ্যাংশ আলোচনা’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446269" y="3971135"/>
            <a:ext cx="967560" cy="165436"/>
          </a:xfrm>
          <a:prstGeom prst="rightArrow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Cross 8"/>
          <p:cNvSpPr/>
          <p:nvPr/>
        </p:nvSpPr>
        <p:spPr>
          <a:xfrm>
            <a:off x="410349" y="469685"/>
            <a:ext cx="8133149" cy="843185"/>
          </a:xfrm>
          <a:prstGeom prst="plu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722" y="637724"/>
            <a:ext cx="8121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পাঠ্যবইয়ের সাথে সংযোগ স্থাপন- পৃষ্ঠা নং-৯৯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26AD74-7F86-4B92-9069-BB45410EAF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2427" y="1690433"/>
            <a:ext cx="3081411" cy="4011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715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64359" y="118933"/>
            <a:ext cx="7365242" cy="9304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1F497D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>
                <a:solidFill>
                  <a:srgbClr val="1F497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1F497D"/>
                </a:solidFill>
                <a:latin typeface="NikoshBAN" pitchFamily="2" charset="0"/>
                <a:cs typeface="NikoshBAN" pitchFamily="2" charset="0"/>
              </a:rPr>
              <a:t>ছবির সাহায্যে নতুন</a:t>
            </a:r>
            <a:r>
              <a:rPr lang="en-US" sz="3600" dirty="0">
                <a:solidFill>
                  <a:srgbClr val="1F497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1F497D"/>
                </a:solidFill>
                <a:latin typeface="NikoshBAN" pitchFamily="2" charset="0"/>
                <a:cs typeface="NikoshBAN" pitchFamily="2" charset="0"/>
              </a:rPr>
              <a:t>শব্দ শিখিঃ </a:t>
            </a:r>
            <a:endParaRPr lang="en-US" sz="3600" dirty="0">
              <a:solidFill>
                <a:srgbClr val="1F497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42900" y="1148614"/>
            <a:ext cx="8458200" cy="5562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304800" y="1906675"/>
            <a:ext cx="8458200" cy="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04800" y="3467433"/>
            <a:ext cx="8458200" cy="2689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04800" y="5090821"/>
            <a:ext cx="8458200" cy="1849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9" idx="0"/>
            <a:endCxn id="29" idx="2"/>
          </p:cNvCxnSpPr>
          <p:nvPr/>
        </p:nvCxnSpPr>
        <p:spPr>
          <a:xfrm>
            <a:off x="4572000" y="1148614"/>
            <a:ext cx="0" cy="5562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38670" y="1148614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68217" y="1241344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শব্দার্থ  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68420" y="240609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বর্গি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44539" y="2345733"/>
            <a:ext cx="1773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লুটেরা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68337" y="3975225"/>
            <a:ext cx="1834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হানাদার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26231" y="3969121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হামলাকারী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68337" y="4883659"/>
            <a:ext cx="1045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68336" y="5702272"/>
            <a:ext cx="2066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মুক্তিসেনা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101" y="1917526"/>
            <a:ext cx="1692000" cy="1535947"/>
          </a:xfrm>
          <a:prstGeom prst="dodecagon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6826980" y="3590645"/>
            <a:ext cx="1692000" cy="1372865"/>
          </a:xfrm>
          <a:prstGeom prst="snip2Same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4000" y="5144717"/>
            <a:ext cx="1764000" cy="1511541"/>
          </a:xfrm>
          <a:prstGeom prst="decagon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796329" y="5673751"/>
            <a:ext cx="2001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মুক্তিযোদ্ধা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432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Flowchart: Internal Storage 9"/>
          <p:cNvSpPr/>
          <p:nvPr/>
        </p:nvSpPr>
        <p:spPr>
          <a:xfrm>
            <a:off x="580930" y="1866138"/>
            <a:ext cx="3745424" cy="3070860"/>
          </a:xfrm>
          <a:prstGeom prst="flowChartInternalStorage">
            <a:avLst/>
          </a:prstGeom>
          <a:blipFill>
            <a:blip r:embed="rId2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brightRoom" dir="t"/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6735" y="2280365"/>
            <a:ext cx="34528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‘শিক্ষার্থীর 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আবৃত্তি ও প্রমিত উচ্চারণ অনুশীলন 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399B7-60B5-4DD7-9CBA-6F9174D983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354" y="431597"/>
            <a:ext cx="4389120" cy="5939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48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4766" y="-5729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80000">
                <a:schemeClr val="accent5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92154" y="236936"/>
            <a:ext cx="5360159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কর</a:t>
            </a: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F7964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সময়-৫ মিনিট </a:t>
            </a:r>
            <a:r>
              <a:rPr lang="bn-BD" sz="2000" b="1" dirty="0">
                <a:solidFill>
                  <a:srgbClr val="F7964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F79646">
                  <a:lumMod val="75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429156"/>
              </p:ext>
            </p:extLst>
          </p:nvPr>
        </p:nvGraphicFramePr>
        <p:xfrm>
          <a:off x="723900" y="1619508"/>
          <a:ext cx="7505700" cy="4758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1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16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628">
                <a:tc>
                  <a:txBody>
                    <a:bodyPr/>
                    <a:lstStyle/>
                    <a:p>
                      <a:r>
                        <a:rPr lang="bn-BD" sz="3600" dirty="0"/>
                        <a:t>   </a:t>
                      </a:r>
                      <a:endParaRPr lang="en-US" sz="3600" dirty="0"/>
                    </a:p>
                  </a:txBody>
                  <a:tcPr>
                    <a:solidFill>
                      <a:srgbClr val="ECCC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/>
                        <a:t>  </a:t>
                      </a:r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bn-BD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dirty="0"/>
                        <a:t>  </a:t>
                      </a:r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bn-BD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ECCC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dirty="0"/>
                        <a:t> </a:t>
                      </a:r>
                      <a:endParaRPr lang="en-US" sz="3600" dirty="0"/>
                    </a:p>
                  </a:txBody>
                  <a:tcPr>
                    <a:solidFill>
                      <a:srgbClr val="ECC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1628">
                <a:tc>
                  <a:txBody>
                    <a:bodyPr/>
                    <a:lstStyle/>
                    <a:p>
                      <a:r>
                        <a:rPr lang="bn-BD" sz="3200" dirty="0"/>
                        <a:t> </a:t>
                      </a:r>
                      <a:r>
                        <a:rPr lang="bn-BD" sz="3200" baseline="0" dirty="0"/>
                        <a:t>  </a:t>
                      </a:r>
                      <a:endParaRPr lang="en-US" sz="3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/>
                        <a:t>   </a:t>
                      </a:r>
                      <a:r>
                        <a:rPr lang="bn-BD" baseline="0" dirty="0"/>
                        <a:t>  </a:t>
                      </a:r>
                      <a:endParaRPr lang="en-US" sz="3600" dirty="0"/>
                    </a:p>
                  </a:txBody>
                  <a:tcPr>
                    <a:solidFill>
                      <a:srgbClr val="ECCC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র</a:t>
                      </a:r>
                      <a:r>
                        <a:rPr lang="bn-BD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ECCC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/>
                        <a:t>      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1628">
                <a:tc>
                  <a:txBody>
                    <a:bodyPr/>
                    <a:lstStyle/>
                    <a:p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ECCC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BD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ECCC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ট</a:t>
                      </a:r>
                      <a:r>
                        <a:rPr lang="bn-BD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ECC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1628">
                <a:tc>
                  <a:txBody>
                    <a:bodyPr/>
                    <a:lstStyle/>
                    <a:p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ফ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প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ECCC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ঝ</a:t>
                      </a:r>
                      <a:r>
                        <a:rPr lang="bn-BD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ECCC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ক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13899" y="1011867"/>
            <a:ext cx="8461611" cy="1542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শব্দজটের ছকে তোমার পঠিত অংশের তিনটি শব্দ রয়েছে। সেগুলো খুঁজে বের কর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9563" y="264424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3608905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র্গি  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8400" y="3608905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শ্যা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41934" y="4693163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59266" y="5434014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74219" y="3547456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 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91375" y="4400705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  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52313" y="264424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  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02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A2FF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A2FF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A2FF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FC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FC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FC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/>
      <p:bldP spid="20" grpId="0"/>
      <p:bldP spid="21" grpId="0"/>
      <p:bldP spid="22" grpId="0"/>
      <p:bldP spid="2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5015" y="291290"/>
            <a:ext cx="452411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পরিচয়</a:t>
            </a:r>
            <a:endParaRPr kumimoji="0" lang="en-US" sz="8000" b="1" i="0" u="none" strike="noStrike" kern="1200" cap="none" spc="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3808" y="2223586"/>
            <a:ext cx="5589431" cy="3172472"/>
          </a:xfrm>
          <a:prstGeom prst="rect">
            <a:avLst/>
          </a:prstGeom>
          <a:gradFill>
            <a:gsLst>
              <a:gs pos="1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মো: ইকবাল হোসেন</a:t>
            </a:r>
            <a:endParaRPr kumimoji="0" lang="bn-BD" sz="40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সহকারি শিক্ষক </a:t>
            </a:r>
            <a:r>
              <a:rPr kumimoji="0" lang="en-US" sz="24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৪৮ নং চাপখন্ড </a:t>
            </a:r>
            <a:r>
              <a:rPr kumimoji="0" lang="bn-BD" sz="24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সরকারি প্রাথমিক বিদ্যালয় </a:t>
            </a:r>
            <a:endParaRPr kumimoji="0" lang="en-US" sz="24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বোয়ালমারী, ফরিদপুর</a:t>
            </a:r>
            <a:r>
              <a:rPr kumimoji="0" lang="en-US" sz="24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r>
              <a:rPr kumimoji="0" lang="bn-IN" sz="24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E-mail: iqbal</a:t>
            </a:r>
            <a:r>
              <a:rPr kumimoji="0" lang="en-US" sz="24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7086</a:t>
            </a:r>
            <a:r>
              <a:rPr kumimoji="0" lang="en-US" sz="24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@gmail.com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17432" y="1186051"/>
            <a:ext cx="6583992" cy="457200"/>
            <a:chOff x="76200" y="1676400"/>
            <a:chExt cx="8077200" cy="457200"/>
          </a:xfrm>
          <a:solidFill>
            <a:srgbClr val="002060"/>
          </a:solidFill>
        </p:grpSpPr>
        <p:cxnSp>
          <p:nvCxnSpPr>
            <p:cNvPr id="5" name="Straight Connector 4"/>
            <p:cNvCxnSpPr/>
            <p:nvPr/>
          </p:nvCxnSpPr>
          <p:spPr>
            <a:xfrm>
              <a:off x="76200" y="1979612"/>
              <a:ext cx="7848600" cy="1588"/>
            </a:xfrm>
            <a:prstGeom prst="line">
              <a:avLst/>
            </a:prstGeom>
            <a:grpFill/>
            <a:ln w="38100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6" name="5-Point Star 5"/>
            <p:cNvSpPr/>
            <p:nvPr/>
          </p:nvSpPr>
          <p:spPr>
            <a:xfrm>
              <a:off x="7772400" y="1676400"/>
              <a:ext cx="381000" cy="457200"/>
            </a:xfrm>
            <a:prstGeom prst="star5">
              <a:avLst/>
            </a:prstGeom>
            <a:grpFill/>
            <a:ln w="38100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7" y="2368549"/>
            <a:ext cx="2882545" cy="2882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09E69C-8BC6-4381-B73E-7F87C645D7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858" y="5561117"/>
            <a:ext cx="1154275" cy="11353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1ACE6B-78BF-4DE9-9838-D995CE2077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740" y="5561117"/>
            <a:ext cx="1154275" cy="113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8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760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87599" y="4101407"/>
            <a:ext cx="9143999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C00000"/>
              </a:gs>
              <a:gs pos="100000">
                <a:schemeClr val="accent6">
                  <a:lumMod val="75000"/>
                </a:schemeClr>
              </a:gs>
            </a:gsLst>
            <a:lin ang="189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52400" y="293608"/>
            <a:ext cx="5058228" cy="914400"/>
          </a:xfrm>
          <a:prstGeom prst="roundRect">
            <a:avLst/>
          </a:prstGeom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8642" y="489323"/>
            <a:ext cx="4931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সময়-৫ মিনিট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908" y="4498382"/>
            <a:ext cx="8560983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আমাদের কীসের ইঙ্গিত দেয়?</a:t>
            </a:r>
            <a:endParaRPr lang="bn-IN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63550" indent="-463550"/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স্বাধীন সার্বভৌম বাংলাদেশকে নিয়ে তোমরা কী স্বপ্ন দেখ?  তিনটি বাক্যে লেখ।  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0" y="1282057"/>
            <a:ext cx="4392000" cy="284220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Rectangle 10"/>
          <p:cNvSpPr/>
          <p:nvPr/>
        </p:nvSpPr>
        <p:spPr>
          <a:xfrm flipV="1">
            <a:off x="4408199" y="152400"/>
            <a:ext cx="4648200" cy="76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C00000"/>
              </a:gs>
              <a:gs pos="100000">
                <a:schemeClr val="accent6">
                  <a:lumMod val="75000"/>
                </a:schemeClr>
              </a:gs>
            </a:gsLst>
            <a:lin ang="189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72E0C5-53CE-4170-9E73-FAF72D307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642" y="1432804"/>
            <a:ext cx="4046218" cy="259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" y="62552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" y="1368201"/>
            <a:ext cx="9143999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C00000"/>
              </a:gs>
              <a:gs pos="100000">
                <a:schemeClr val="accent6">
                  <a:lumMod val="75000"/>
                </a:schemeClr>
              </a:gs>
            </a:gsLst>
            <a:lin ang="189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128587" y="6629400"/>
            <a:ext cx="4648200" cy="76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C00000"/>
              </a:gs>
              <a:gs pos="100000">
                <a:schemeClr val="accent6">
                  <a:lumMod val="75000"/>
                </a:schemeClr>
              </a:gs>
            </a:gsLst>
            <a:lin ang="189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20" y="2245483"/>
            <a:ext cx="2448000" cy="3552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17" y="87344"/>
            <a:ext cx="4493207" cy="1643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D786DA-B2D7-4BAF-8836-A392F35AD56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366" y="2117565"/>
            <a:ext cx="5044987" cy="3552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057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8783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2665" y="282023"/>
            <a:ext cx="5284364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সঠিক উত্তরটি বাছাই করে মুখে মুখে উত্তর দাওঃ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Plaque 13"/>
          <p:cNvSpPr/>
          <p:nvPr/>
        </p:nvSpPr>
        <p:spPr>
          <a:xfrm>
            <a:off x="6324599" y="248156"/>
            <a:ext cx="1828802" cy="889400"/>
          </a:xfrm>
          <a:prstGeom prst="plaque">
            <a:avLst/>
          </a:prstGeom>
          <a:solidFill>
            <a:srgbClr val="FFC00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2800" b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মূল্যায়ন: 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1143002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>
                <a:solidFill>
                  <a:srgbClr val="7030A0"/>
                </a:solidFill>
                <a:latin typeface="Calibri"/>
                <a:cs typeface="Vrinda" panose="020B0502040204020203" pitchFamily="34" charset="0"/>
              </a:rPr>
              <a:t>।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এলা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টিং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বেলাটিং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’-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বইটি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1" y="1676400"/>
            <a:ext cx="7862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রফিক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আজাদ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শামসুর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রাহমান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bn-IN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সুফিয়া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কামাল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ঘ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 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আল-মাহমুদ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987" y="251829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/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‘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রৌদ্র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লেখে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জয়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কবিতাটিতে </a:t>
            </a:r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জয়</a:t>
            </a:r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 বুঝানো হয়েছে--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1" y="3420217"/>
            <a:ext cx="6577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স্বপ্ন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জয়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bn-IN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জয়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হানাদারদের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জয়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4172781"/>
            <a:ext cx="6577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ভুলবে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1" y="4720468"/>
            <a:ext cx="7523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হানাদারদের  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বর্গিদের 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মুক্তি-সেনাদের  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রাজাকারদের। 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2665" y="5420852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‘মা’ শব্দের সমার্থক শব্দ হচ্ছে----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3887" y="5968427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তনয়া   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খ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গৃহিণী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গ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জননী   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ঘ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জায়া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09950" y="221375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33401" y="3426974"/>
            <a:ext cx="457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711574" y="1643511"/>
            <a:ext cx="457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616551" y="4722707"/>
            <a:ext cx="457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254374" y="5939444"/>
            <a:ext cx="457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6" grpId="0" animBg="1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4766" y="-11826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9001" y="301076"/>
            <a:ext cx="5491172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320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 দেখে একশব্দে উত্তর লেখঃ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Plaque 13"/>
          <p:cNvSpPr/>
          <p:nvPr/>
        </p:nvSpPr>
        <p:spPr>
          <a:xfrm>
            <a:off x="6090487" y="187005"/>
            <a:ext cx="2291513" cy="858932"/>
          </a:xfrm>
          <a:prstGeom prst="plaque">
            <a:avLst/>
          </a:prstGeom>
          <a:solidFill>
            <a:srgbClr val="FFC00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600" b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মূল্যায়ন:</a:t>
            </a:r>
            <a:r>
              <a:rPr lang="bn-BD" sz="2400" b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53625"/>
            <a:ext cx="9109234" cy="39087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শ্যামল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শব্দের একটি সমার্থক শব্দ লেখ।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ভুলবে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 বুকে পাওয়া যায় নিরাপদ আশ্রয়?    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67600" y="1796288"/>
            <a:ext cx="1295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86600" y="5160719"/>
            <a:ext cx="1295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31362" y="3341751"/>
            <a:ext cx="183163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মুক্তি-সেনাদের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68901" y="1152874"/>
            <a:ext cx="1543884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9946" y="1396312"/>
            <a:ext cx="1692000" cy="1508085"/>
          </a:xfrm>
          <a:prstGeom prst="ellipse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7382" y="3142971"/>
            <a:ext cx="1834102" cy="1508084"/>
          </a:xfrm>
          <a:prstGeom prst="ellipse">
            <a:avLst/>
          </a:prstGeom>
          <a:ln w="38100"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111"/>
          <a:stretch/>
        </p:blipFill>
        <p:spPr>
          <a:xfrm>
            <a:off x="7086600" y="4656133"/>
            <a:ext cx="1930904" cy="179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945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136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873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919" y="1974956"/>
            <a:ext cx="3370997" cy="11387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এসো সবাই মিলে আবার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</a:t>
            </a:r>
            <a:r>
              <a:rPr lang="as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ৃ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করি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6220" y="255224"/>
            <a:ext cx="4804012" cy="646331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নিরাময়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endParaRPr lang="en-GB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56590C-443D-4B86-9205-41B1A8B2F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8360" y="1039740"/>
            <a:ext cx="4352925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4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253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6237" y="362318"/>
            <a:ext cx="4152314" cy="769441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পরিকল্পিত কাজ</a:t>
            </a:r>
            <a:r>
              <a:rPr lang="bn-IN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Flowchart: Sort 28"/>
          <p:cNvSpPr/>
          <p:nvPr/>
        </p:nvSpPr>
        <p:spPr>
          <a:xfrm rot="14546684">
            <a:off x="2088843" y="1276146"/>
            <a:ext cx="0" cy="274320"/>
          </a:xfrm>
          <a:prstGeom prst="flowChartSor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Minus 36"/>
          <p:cNvSpPr/>
          <p:nvPr/>
        </p:nvSpPr>
        <p:spPr>
          <a:xfrm>
            <a:off x="-1676400" y="1200209"/>
            <a:ext cx="12496800" cy="381000"/>
          </a:xfrm>
          <a:prstGeom prst="mathMinus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89125A-DBEF-4D6D-BA53-62862C748DD5}"/>
              </a:ext>
            </a:extLst>
          </p:cNvPr>
          <p:cNvSpPr/>
          <p:nvPr/>
        </p:nvSpPr>
        <p:spPr>
          <a:xfrm>
            <a:off x="2819159" y="1694686"/>
            <a:ext cx="6077739" cy="2582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indent="-285750" defTabSz="1377950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bn-BD" sz="31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১৯৫২ থেকে ১৯৭১ পর্যন্ত ভাষা আন্দোলন ও মুক্তিযুদ্ধের বিভিন্ন ঘটনার ছবি সংগ্রহ করে একটি অ্যালবাম বানিয়ে আনবে। </a:t>
            </a:r>
            <a:endParaRPr lang="en-US" sz="3100" dirty="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B02952-4032-4409-8DA6-C9C30C5E29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237" y="1761562"/>
            <a:ext cx="2282932" cy="25151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A163F2-759B-4B6F-9274-C83DB0D62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551" y="4686241"/>
            <a:ext cx="36385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2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5257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FA2A51-4EB1-41B7-8807-801B34B417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1163" y="1193222"/>
            <a:ext cx="4988719" cy="44023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563E69-A1F6-4ECF-99EA-AE5C186A219A}"/>
              </a:ext>
            </a:extLst>
          </p:cNvPr>
          <p:cNvSpPr txBox="1"/>
          <p:nvPr/>
        </p:nvSpPr>
        <p:spPr>
          <a:xfrm>
            <a:off x="573205" y="546891"/>
            <a:ext cx="1951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ধ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656EBF-0393-4789-9672-487C6ACD16DB}"/>
              </a:ext>
            </a:extLst>
          </p:cNvPr>
          <p:cNvSpPr txBox="1"/>
          <p:nvPr/>
        </p:nvSpPr>
        <p:spPr>
          <a:xfrm>
            <a:off x="6564571" y="5664778"/>
            <a:ext cx="1828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032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1766" y="-73611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592" y="3164920"/>
            <a:ext cx="76200" cy="3657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178" y="2445506"/>
            <a:ext cx="45719" cy="3657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81453" y="590904"/>
            <a:ext cx="45719" cy="3505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46194" y="-58610"/>
            <a:ext cx="76200" cy="3657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13" descr="622_001.jpg"/>
          <p:cNvPicPr>
            <a:picLocks noChangeAspect="1"/>
          </p:cNvPicPr>
          <p:nvPr/>
        </p:nvPicPr>
        <p:blipFill>
          <a:blip r:embed="rId2" cstate="email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218" y="3490199"/>
            <a:ext cx="9144000" cy="33528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1" name="TextBox 20"/>
          <p:cNvSpPr txBox="1"/>
          <p:nvPr/>
        </p:nvSpPr>
        <p:spPr>
          <a:xfrm>
            <a:off x="2606059" y="257379"/>
            <a:ext cx="3828352" cy="1015663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>
                <a:ln>
                  <a:gradFill flip="none" rotWithShape="1"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9BBB59"/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18900000" scaled="1"/>
                    <a:tileRect/>
                  </a:gra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u="sng" dirty="0">
                <a:ln>
                  <a:gradFill flip="none" rotWithShape="1"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9BBB59"/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18900000" scaled="1"/>
                    <a:tileRect/>
                  </a:gra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u="sng" dirty="0">
                <a:ln>
                  <a:gradFill flip="none" rotWithShape="1"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9BBB59"/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18900000" scaled="1"/>
                    <a:tileRect/>
                  </a:gra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u="sng" dirty="0">
                <a:ln>
                  <a:gradFill flip="none" rotWithShape="1"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9BBB59"/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18900000" scaled="1"/>
                    <a:tileRect/>
                  </a:gra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3600" b="1" u="sng" dirty="0">
                <a:ln>
                  <a:gradFill flip="none" rotWithShape="1"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9BBB59"/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18900000" scaled="1"/>
                    <a:tileRect/>
                  </a:gra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</a:t>
            </a:r>
            <a:r>
              <a:rPr lang="bn-BD" sz="3600" b="1" u="sng" dirty="0">
                <a:ln>
                  <a:gradFill flip="none" rotWithShape="1"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9BBB59"/>
                      </a:gs>
                      <a:gs pos="100000">
                        <a:srgbClr val="F79646">
                          <a:lumMod val="75000"/>
                        </a:srgbClr>
                      </a:gs>
                    </a:gsLst>
                    <a:lin ang="18900000" scaled="1"/>
                    <a:tileRect/>
                  </a:gra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600" b="1" u="sng" dirty="0">
              <a:ln>
                <a:gradFill flip="none" rotWithShape="1">
                  <a:gsLst>
                    <a:gs pos="0">
                      <a:srgbClr val="4F81BD">
                        <a:tint val="66000"/>
                        <a:satMod val="160000"/>
                      </a:srgbClr>
                    </a:gs>
                    <a:gs pos="50000">
                      <a:srgbClr val="9BBB59"/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18900000" scaled="1"/>
                  <a:tileRect/>
                </a:gra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878" y="1598321"/>
            <a:ext cx="7434995" cy="3913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ঃ: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পঞ্চ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বাংলা  </a:t>
            </a:r>
            <a:endParaRPr lang="bn-IN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bn-BD" sz="9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মূলপাঠ:</a:t>
            </a:r>
            <a:r>
              <a:rPr lang="bn-BD" sz="3200" dirty="0">
                <a:solidFill>
                  <a:srgbClr val="0452C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‘রৌদ্র লেখে জয়’</a:t>
            </a:r>
          </a:p>
          <a:p>
            <a:pPr>
              <a:lnSpc>
                <a:spcPct val="150000"/>
              </a:lnSpc>
            </a:pP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বিশেষ পাঠ: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বর্গি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এলো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--</a:t>
            </a: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----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বুকেতেই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’</a:t>
            </a:r>
            <a:endParaRPr lang="bn-BD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৪</a:t>
            </a:r>
            <a:r>
              <a:rPr lang="en-GB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মিনিট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7869E4-9FC1-4CE5-A6AC-8652C80C90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656" y="1539711"/>
            <a:ext cx="2196265" cy="25130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52255" y="90826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-1194768" y="976033"/>
            <a:ext cx="76200" cy="3657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prstClr val="black"/>
                </a:solidFill>
                <a:latin typeface="Calibri"/>
                <a:cs typeface="Vrinda" panose="020B0502040204020203" pitchFamily="34" charset="0"/>
              </a:rPr>
              <a:t>  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-1252255" y="90826"/>
            <a:ext cx="45719" cy="3657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293936" y="2438400"/>
            <a:ext cx="45719" cy="3505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70134" y="3063875"/>
            <a:ext cx="45719" cy="3657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31176" y="359674"/>
            <a:ext cx="6648649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‘এসো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</a:t>
            </a:r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ভিডিও দেখি’ 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8104" y="4048858"/>
            <a:ext cx="6161721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-ভিডিওটিতে কী কী দেখতে পেলে? 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0385" y="4915068"/>
            <a:ext cx="3604798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 যুদ্ধ করছে? </a:t>
            </a:r>
          </a:p>
          <a:p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 যুদ্ধ করছে?  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378715_268102926580119_100001412420663_803657_1987946481_n.jpg"/>
          <p:cNvPicPr>
            <a:picLocks noChangeAspect="1"/>
          </p:cNvPicPr>
          <p:nvPr/>
        </p:nvPicPr>
        <p:blipFill>
          <a:blip r:embed="rId4" cstate="email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8389" y="1288402"/>
            <a:ext cx="3074222" cy="2397894"/>
          </a:xfrm>
          <a:prstGeom prst="ellipse">
            <a:avLst/>
          </a:prstGeom>
          <a:ln>
            <a:noFill/>
          </a:ln>
          <a:effectLst>
            <a:softEdge rad="3175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graphicFrame>
        <p:nvGraphicFramePr>
          <p:cNvPr id="17" name="Object 1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641901"/>
              </p:ext>
            </p:extLst>
          </p:nvPr>
        </p:nvGraphicFramePr>
        <p:xfrm>
          <a:off x="3372340" y="2117414"/>
          <a:ext cx="22098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Packager Shell Object" showAsIcon="1" r:id="rId5" imgW="1425240" imgH="440280" progId="Package">
                  <p:embed/>
                </p:oleObj>
              </mc:Choice>
              <mc:Fallback>
                <p:oleObj name="Packager Shell Object" showAsIcon="1" r:id="rId5" imgW="1425240" imgH="440280" progId="Package">
                  <p:embed/>
                  <p:pic>
                    <p:nvPicPr>
                      <p:cNvPr id="17" name="Object 16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72340" y="2117414"/>
                        <a:ext cx="2209800" cy="69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375" y="5295103"/>
            <a:ext cx="2465214" cy="1163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6669" y="5247969"/>
            <a:ext cx="2594809" cy="1139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,,15706712_303,00.jp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tretch>
            <a:fillRect/>
          </a:stretch>
        </p:blipFill>
        <p:spPr>
          <a:xfrm>
            <a:off x="602004" y="228303"/>
            <a:ext cx="8280271" cy="5400223"/>
          </a:xfrm>
          <a:prstGeom prst="rect">
            <a:avLst/>
          </a:prstGeom>
          <a:effectLst/>
        </p:spPr>
      </p:pic>
      <p:pic>
        <p:nvPicPr>
          <p:cNvPr id="13" name="Picture 12" descr="34012b5cf916b5c87e51d1d1fc3e1fc5.jpg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602003" y="274295"/>
            <a:ext cx="8280271" cy="5444222"/>
          </a:xfrm>
          <a:prstGeom prst="rect">
            <a:avLst/>
          </a:prstGeom>
          <a:effectLst/>
        </p:spPr>
      </p:pic>
      <p:pic>
        <p:nvPicPr>
          <p:cNvPr id="19" name="Picture 18" descr="121213-1220-00.jpg"/>
          <p:cNvPicPr>
            <a:picLocks noChangeAspect="1"/>
          </p:cNvPicPr>
          <p:nvPr/>
        </p:nvPicPr>
        <p:blipFill>
          <a:blip r:embed="rId5" cstate="email">
            <a:lum bright="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2002" y="259042"/>
            <a:ext cx="8280271" cy="5419966"/>
          </a:xfrm>
          <a:prstGeom prst="rect">
            <a:avLst/>
          </a:prstGeom>
          <a:effectLst/>
        </p:spPr>
      </p:pic>
      <p:sp>
        <p:nvSpPr>
          <p:cNvPr id="21" name="TextBox 20"/>
          <p:cNvSpPr txBox="1"/>
          <p:nvPr/>
        </p:nvSpPr>
        <p:spPr>
          <a:xfrm>
            <a:off x="170140" y="5808507"/>
            <a:ext cx="9144000" cy="5539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ছবিগুলো  আমাদের কোন ঘটনার ইংগিত দেয়? </a:t>
            </a:r>
            <a:endParaRPr lang="en-US" sz="3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5200" y="5842898"/>
            <a:ext cx="6506162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‘বাংলাদেশের মুক্তিযুদ্ধ ও যুদ্ধজয়’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000" y="292584"/>
            <a:ext cx="8280270" cy="545117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227" y="229316"/>
            <a:ext cx="8251044" cy="5449610"/>
          </a:xfrm>
          <a:prstGeom prst="rect">
            <a:avLst/>
          </a:prstGeom>
          <a:ln w="38100">
            <a:noFill/>
          </a:ln>
          <a:effectLst>
            <a:glow rad="101600">
              <a:srgbClr val="FF0000">
                <a:alpha val="60000"/>
              </a:srgb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588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324600" y="304800"/>
            <a:ext cx="2819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77000" y="381000"/>
            <a:ext cx="2667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0" y="228600"/>
            <a:ext cx="2514600" cy="1588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4799" y="457200"/>
            <a:ext cx="3520225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 descr="Soldier-MG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86801" y="4709655"/>
            <a:ext cx="1005840" cy="585393"/>
          </a:xfrm>
          <a:prstGeom prst="rect">
            <a:avLst/>
          </a:prstGeom>
          <a:ln>
            <a:noFill/>
          </a:ln>
        </p:spPr>
      </p:pic>
      <p:sp>
        <p:nvSpPr>
          <p:cNvPr id="29" name="Rounded Rectangle 28"/>
          <p:cNvSpPr/>
          <p:nvPr/>
        </p:nvSpPr>
        <p:spPr>
          <a:xfrm>
            <a:off x="1880315" y="2057311"/>
            <a:ext cx="5100034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রৌদ্র লেখে জয়</a:t>
            </a: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BD" sz="4800" b="1" dirty="0">
                <a:solidFill>
                  <a:srgbClr val="FF0000"/>
                </a:solidFill>
                <a:latin typeface="Calibri"/>
                <a:cs typeface="Vrinda" panose="020B0502040204020203" pitchFamily="34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30" name="Picture 29" descr="121213-1220-00.jpg"/>
          <p:cNvPicPr>
            <a:picLocks noChangeAspect="1"/>
          </p:cNvPicPr>
          <p:nvPr/>
        </p:nvPicPr>
        <p:blipFill rotWithShape="1">
          <a:blip r:embed="rId4" cstate="email">
            <a:lum bright="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12" y="1387098"/>
            <a:ext cx="4788251" cy="2232914"/>
          </a:xfrm>
          <a:prstGeom prst="rect">
            <a:avLst/>
          </a:prstGeom>
          <a:ln>
            <a:noFill/>
          </a:ln>
        </p:spPr>
      </p:pic>
      <p:cxnSp>
        <p:nvCxnSpPr>
          <p:cNvPr id="31" name="Straight Connector 30"/>
          <p:cNvCxnSpPr/>
          <p:nvPr/>
        </p:nvCxnSpPr>
        <p:spPr>
          <a:xfrm>
            <a:off x="4724400" y="381000"/>
            <a:ext cx="2514600" cy="1588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Soldier-MG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307219" flipH="1" flipV="1">
            <a:off x="836461" y="4244981"/>
            <a:ext cx="1005840" cy="604405"/>
          </a:xfrm>
          <a:prstGeom prst="rect">
            <a:avLst/>
          </a:prstGeom>
          <a:ln>
            <a:noFill/>
          </a:ln>
        </p:spPr>
      </p:pic>
      <p:pic>
        <p:nvPicPr>
          <p:cNvPr id="33" name="Picture 32" descr="Soldier-MG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80349" y="4254488"/>
            <a:ext cx="1005840" cy="585393"/>
          </a:xfrm>
          <a:prstGeom prst="rect">
            <a:avLst/>
          </a:prstGeom>
          <a:ln>
            <a:noFill/>
          </a:ln>
        </p:spPr>
      </p:pic>
      <p:pic>
        <p:nvPicPr>
          <p:cNvPr id="34" name="Picture 33" descr="121213-1220-00.jpg"/>
          <p:cNvPicPr>
            <a:picLocks noChangeAspect="1"/>
          </p:cNvPicPr>
          <p:nvPr/>
        </p:nvPicPr>
        <p:blipFill rotWithShape="1">
          <a:blip r:embed="rId5" cstate="email">
            <a:lum bright="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7967" y="1385619"/>
            <a:ext cx="4161491" cy="2239137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0" y="5298115"/>
            <a:ext cx="2088000" cy="1484191"/>
          </a:xfrm>
          <a:prstGeom prst="rect">
            <a:avLst/>
          </a:prstGeom>
          <a:ln w="38100">
            <a:noFill/>
          </a:ln>
          <a:effectLst>
            <a:glow rad="101600">
              <a:srgbClr val="FF0000">
                <a:alpha val="60000"/>
              </a:srgbClr>
            </a:glow>
          </a:effectLst>
        </p:spPr>
      </p:pic>
      <p:sp>
        <p:nvSpPr>
          <p:cNvPr id="36" name="Rectangle 35"/>
          <p:cNvSpPr/>
          <p:nvPr/>
        </p:nvSpPr>
        <p:spPr>
          <a:xfrm>
            <a:off x="6406071" y="5341548"/>
            <a:ext cx="45719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7" name="Picture 36" descr="Bangladesh-240-animated-flag-gifs.gif"/>
          <p:cNvPicPr>
            <a:picLocks noChangeAspect="1"/>
          </p:cNvPicPr>
          <p:nvPr/>
        </p:nvPicPr>
        <p:blipFill>
          <a:blip r:embed="rId7" cstate="email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58087" y="4658156"/>
            <a:ext cx="1447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9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00121 0.2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048000"/>
            <a:ext cx="76200" cy="3657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prstClr val="black"/>
                </a:solidFill>
                <a:latin typeface="Calibri"/>
                <a:cs typeface="Vrinda" panose="020B0502040204020203" pitchFamily="34" charset="0"/>
              </a:rPr>
              <a:t>  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590800"/>
            <a:ext cx="76200" cy="3657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93483" y="990600"/>
            <a:ext cx="45719" cy="3505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39200" y="304800"/>
            <a:ext cx="76200" cy="3657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" y="382539"/>
            <a:ext cx="5992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পাঠশেষে শিশুরা যা শিখবে</a:t>
            </a:r>
            <a:r>
              <a:rPr lang="bn-BD" sz="4800" dirty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  </a:t>
            </a:r>
            <a:endParaRPr lang="en-US" sz="4800" dirty="0">
              <a:solidFill>
                <a:srgbClr val="9BBB59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 flipV="1">
            <a:off x="582663" y="1268598"/>
            <a:ext cx="5410200" cy="76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C00000"/>
              </a:gs>
              <a:gs pos="100000">
                <a:schemeClr val="accent6">
                  <a:lumMod val="75000"/>
                </a:schemeClr>
              </a:gs>
            </a:gsLst>
            <a:lin ang="189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2663" y="1988345"/>
            <a:ext cx="8183880" cy="310854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pPr marL="1201738" indent="-1201738"/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২.২.১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প্রমিত উচ্চারণে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ছন্দ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বজায় রেখে কবিতাটি আবৃত্তি করতে পারবে। </a:t>
            </a:r>
          </a:p>
          <a:p>
            <a:endParaRPr lang="bn-BD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২.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.২-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বলতে পারবে।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৪.১.১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বিভিন্ন বিষয়ে মত প্রকাশ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করতে পারবে।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963" y="5527514"/>
            <a:ext cx="756000" cy="7619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763" y="5775855"/>
            <a:ext cx="684000" cy="6453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0163" y="5765889"/>
            <a:ext cx="648000" cy="6531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7" y="2488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prstClr val="white"/>
                </a:solidFill>
                <a:latin typeface="Calibri"/>
                <a:cs typeface="Vrinda" panose="020B0502040204020203" pitchFamily="34" charset="0"/>
              </a:rPr>
              <a:t>  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59770"/>
            <a:ext cx="3887336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 algn="ctr"/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1" y="200077"/>
            <a:ext cx="3887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169" y="4450077"/>
            <a:ext cx="320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F7964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শামসুর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রাহমান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568" y="1082415"/>
            <a:ext cx="5482419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ন্ম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১৯২৯ খ্রিস্টাব্দ, ২৩ </a:t>
            </a: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অক্টোবর</a:t>
            </a:r>
            <a:r>
              <a:rPr lang="bn-BD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defTabSz="114300">
              <a:buFont typeface="Wingdings" pitchFamily="2" charset="2"/>
              <a:buChar char="v"/>
            </a:pPr>
            <a:r>
              <a:rPr lang="bn-BD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বিক্রমপুর, রাঢ়িখাল।  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569" y="2154176"/>
            <a:ext cx="5482419" cy="2209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 কাব্যগ্রন্থ: </a:t>
            </a: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রৌদ্র</a:t>
            </a:r>
            <a:r>
              <a:rPr lang="bn-I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করোটিতে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বিধ্বস্ত</a:t>
            </a:r>
            <a:r>
              <a:rPr lang="bn-I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নীলিমা, নিজ বাস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bn-BD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ূমে, দুঃসময়ের মুখোমুখি ইত্যাদি। এছাড়া ছোটদের জন্য লেখা এলাটিং বেলাটিং, ধান ভানলে কুঁড়ো দেবো, স্মৃতির শহর ইত্যাদি তাঁর </a:t>
            </a:r>
            <a:r>
              <a:rPr lang="bn-BD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বিখ্যাত বই।    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9569" y="5867400"/>
            <a:ext cx="5482419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২০০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bn-BD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সালের ১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bn-BD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 আগস্ট। </a:t>
            </a: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</a:t>
            </a:r>
            <a:r>
              <a:rPr lang="bn-BD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bn-BD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569" y="4517726"/>
            <a:ext cx="5482419" cy="11959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সাহিত্যের ব্যাপ্তি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কবি, ঔপন্যাসিক, সাংবাদিক, সাহিত্যিক এবং কলাম প্রাবন্ধিক।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9169" y="1776689"/>
            <a:ext cx="3046863" cy="2325641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8569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0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7168" y="-13558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24" y="-39395"/>
            <a:ext cx="4320000" cy="4083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866936"/>
            <a:ext cx="4428000" cy="4103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00502" y="4244150"/>
            <a:ext cx="3560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মারল মানুষ কত।  </a:t>
            </a:r>
            <a:endParaRPr lang="en-GB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1024" y="1374888"/>
            <a:ext cx="4638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বর্গি এলো খাজনা নিতে,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709</Words>
  <Application>Microsoft Office PowerPoint</Application>
  <PresentationFormat>On-screen Show (4:3)</PresentationFormat>
  <Paragraphs>167</Paragraphs>
  <Slides>26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Times New Roman</vt:lpstr>
      <vt:lpstr>Wingdings</vt:lpstr>
      <vt:lpstr>1_Office Theme</vt:lpstr>
      <vt:lpstr>2_Office Theme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Iqbal Hossain</dc:creator>
  <cp:lastModifiedBy>Md. Iqbal Hossain</cp:lastModifiedBy>
  <cp:revision>47</cp:revision>
  <dcterms:created xsi:type="dcterms:W3CDTF">2019-08-16T13:54:39Z</dcterms:created>
  <dcterms:modified xsi:type="dcterms:W3CDTF">2020-03-28T09:34:39Z</dcterms:modified>
</cp:coreProperties>
</file>