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9" r:id="rId2"/>
    <p:sldId id="272" r:id="rId3"/>
    <p:sldId id="290" r:id="rId4"/>
    <p:sldId id="273" r:id="rId5"/>
    <p:sldId id="268" r:id="rId6"/>
    <p:sldId id="271" r:id="rId7"/>
    <p:sldId id="269" r:id="rId8"/>
    <p:sldId id="291" r:id="rId9"/>
    <p:sldId id="270" r:id="rId10"/>
    <p:sldId id="275" r:id="rId11"/>
    <p:sldId id="276" r:id="rId12"/>
    <p:sldId id="292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74" r:id="rId2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DB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46" autoAdjust="0"/>
  </p:normalViewPr>
  <p:slideViewPr>
    <p:cSldViewPr snapToGrid="0">
      <p:cViewPr varScale="1">
        <p:scale>
          <a:sx n="78" d="100"/>
          <a:sy n="78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9A938-B510-474A-AE2B-804C550E2955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066D-BB6E-42FF-96F5-520D1C2F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6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D96-E8C6-4546-93A3-E1988889E918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1DA0-A1B4-4467-BAD8-4989889B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378" y="120315"/>
            <a:ext cx="8843212" cy="548439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212568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-Q-gBmBI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5915" y="827901"/>
            <a:ext cx="3855026" cy="4016484"/>
          </a:xfrm>
          <a:prstGeom prst="rect">
            <a:avLst/>
          </a:prstGeom>
          <a:solidFill>
            <a:srgbClr val="C00000"/>
          </a:solidFill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bn-IN" sz="486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আজকের ক্লাসে</a:t>
            </a:r>
          </a:p>
          <a:p>
            <a:pPr algn="ctr"/>
            <a:r>
              <a:rPr lang="bn-IN" sz="486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486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486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  <a:p>
            <a:pPr algn="ctr"/>
            <a:r>
              <a:rPr lang="bn-IN" sz="7920" b="1" dirty="0" smtClean="0">
                <a:ln w="28575">
                  <a:solidFill>
                    <a:srgbClr val="FFFF00"/>
                  </a:solidFill>
                  <a:prstDash val="solid"/>
                </a:ln>
                <a:blipFill dpi="0"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স্বাগতম</a:t>
            </a:r>
            <a:endParaRPr lang="en-US" sz="7920" b="1" dirty="0" smtClean="0">
              <a:ln w="28575">
                <a:solidFill>
                  <a:srgbClr val="FFFF00"/>
                </a:solidFill>
                <a:prstDash val="solid"/>
              </a:ln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en-US" sz="7920" b="1" dirty="0">
              <a:ln w="28575">
                <a:solidFill>
                  <a:srgbClr val="FFFF00"/>
                </a:solidFill>
                <a:prstDash val="solid"/>
              </a:ln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" y="135923"/>
            <a:ext cx="4725970" cy="5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94585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944FCD-7161-48B8-ADC2-E28528CA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1" t="13474" r="11762" b="14149"/>
          <a:stretch/>
        </p:blipFill>
        <p:spPr>
          <a:xfrm>
            <a:off x="959084" y="1333949"/>
            <a:ext cx="7225833" cy="3937298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2533426" y="344245"/>
            <a:ext cx="4077148" cy="903642"/>
          </a:xfrm>
          <a:prstGeom prst="ribbon2">
            <a:avLst>
              <a:gd name="adj1" fmla="val 16667"/>
              <a:gd name="adj2" fmla="val 6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913" y="225676"/>
            <a:ext cx="77024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 বন্ধ রেখে বোর্ডে লেখা সংখ্যা দু’টি </a:t>
            </a:r>
          </a:p>
          <a:p>
            <a:pPr algn="ctr"/>
            <a:r>
              <a:rPr lang="bn-IN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ও ৪৫ এর গসাগু বের কর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6970" y="1621284"/>
            <a:ext cx="4333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উত্তর মিলিয়ে দেখি</a:t>
            </a:r>
            <a:endParaRPr lang="en-US" sz="4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75" y="2445988"/>
            <a:ext cx="6423732" cy="651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এর উৎপাদক হচ্ছে  ১  ২  ৩  ৫  ১৫  ৩০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376" y="3293892"/>
            <a:ext cx="6423732" cy="651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এর উৎপাদক হচ্ছে  ১   ৩  ৫  ৯  ১৫  ৪৫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00244" y="2006004"/>
            <a:ext cx="2240921" cy="22072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spc="5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</a:p>
          <a:p>
            <a:pPr algn="ctr"/>
            <a:r>
              <a:rPr lang="bn-IN" sz="2400" spc="5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</a:t>
            </a:r>
          </a:p>
          <a:p>
            <a:pPr algn="ctr"/>
            <a:r>
              <a:rPr lang="bn-IN" sz="2400" spc="5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চিহ্নিত করি</a:t>
            </a:r>
            <a:endParaRPr lang="en-US" sz="2400" spc="50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8785" y="2583500"/>
            <a:ext cx="429490" cy="44334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61105" y="3397801"/>
            <a:ext cx="429490" cy="44334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66622" y="2587465"/>
            <a:ext cx="429490" cy="44334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4763" y="3404348"/>
            <a:ext cx="429490" cy="44334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42913" y="2573647"/>
            <a:ext cx="429490" cy="44334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91714" y="3404348"/>
            <a:ext cx="429490" cy="44334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43367" y="2523358"/>
            <a:ext cx="533784" cy="473203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95513" y="3404348"/>
            <a:ext cx="579376" cy="466566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43721" y="4155726"/>
            <a:ext cx="5959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 মধ্যে সর্বোচ্চ সাধারন উৎপাদক হল ১৫</a:t>
            </a:r>
          </a:p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গসাগু হচ্ছে  ১৫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ched Right Arrow 6"/>
          <p:cNvSpPr/>
          <p:nvPr/>
        </p:nvSpPr>
        <p:spPr>
          <a:xfrm>
            <a:off x="328719" y="379757"/>
            <a:ext cx="3969327" cy="439535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3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1" y="867886"/>
            <a:ext cx="2802819" cy="37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815080" y="2059725"/>
            <a:ext cx="767898" cy="1780755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2729" y="305440"/>
            <a:ext cx="84716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সংখ্যা দু’টিকে সাধারণ মৌলিক উৎপাদক </a:t>
            </a:r>
          </a:p>
          <a:p>
            <a:pPr algn="ctr"/>
            <a:r>
              <a:rPr lang="bn-IN" sz="40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করে উত্তর বের করি </a:t>
            </a:r>
            <a:r>
              <a:rPr lang="bn-IN" sz="4000" b="1" i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উপরে-নিচে </a:t>
            </a: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হিসেব করে </a:t>
            </a:r>
            <a:r>
              <a:rPr lang="bn-IN" sz="4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6753" y="2081029"/>
            <a:ext cx="1564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৩০, ৪৫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24968" y="2081028"/>
            <a:ext cx="1911718" cy="769441"/>
            <a:chOff x="3531139" y="2345305"/>
            <a:chExt cx="1639230" cy="680836"/>
          </a:xfrm>
        </p:grpSpPr>
        <p:sp>
          <p:nvSpPr>
            <p:cNvPr id="4" name="Right Bracket 3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2230" y="2081028"/>
            <a:ext cx="550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9268" y="2829167"/>
            <a:ext cx="1564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 ১৫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85892" y="2871771"/>
            <a:ext cx="1911718" cy="769441"/>
            <a:chOff x="3531139" y="2345305"/>
            <a:chExt cx="1639230" cy="680836"/>
          </a:xfrm>
        </p:grpSpPr>
        <p:sp>
          <p:nvSpPr>
            <p:cNvPr id="17" name="Right Bracket 16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93534" y="2871770"/>
            <a:ext cx="550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5493" y="3497934"/>
            <a:ext cx="1564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 ৩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4736" y="2111786"/>
            <a:ext cx="2667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সাধারন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উৎপাদকগুলো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করি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6097" y="4141702"/>
            <a:ext cx="5253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× ৫ = ১৫, সুতরাং গসাগু ১৫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" y="5048855"/>
            <a:ext cx="798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আমরা শিখলাম কিভাবে উপরে-নিচে হিসেব করে গসাগু বের করতে হয়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14" grpId="0"/>
      <p:bldP spid="15" grpId="0"/>
      <p:bldP spid="19" grpId="0"/>
      <p:bldP spid="20" grpId="0"/>
      <p:bldP spid="21" grpId="0" uiExpand="1" build="p"/>
      <p:bldP spid="23" grpId="0" uiExpand="1" build="p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652" y="104473"/>
            <a:ext cx="8002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কাজ-৮ উভয় পদ্ধতিতে করি ও উত্তর মিলিয়ে দেখি</a:t>
            </a:r>
            <a:endParaRPr lang="en-US" sz="3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4139" y="1218910"/>
            <a:ext cx="5542311" cy="501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 এর উৎপাদক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  ২       ৪     ৭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14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  ৫৬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4139" y="1873558"/>
            <a:ext cx="5542309" cy="495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28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উৎপাদক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86160" y="1281923"/>
            <a:ext cx="281789" cy="3648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89274" y="1935839"/>
            <a:ext cx="265276" cy="36412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74195" y="1281923"/>
            <a:ext cx="269028" cy="3648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8897" y="1924454"/>
            <a:ext cx="324326" cy="3648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87623" y="1284314"/>
            <a:ext cx="315112" cy="389389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5958" y="1942998"/>
            <a:ext cx="290711" cy="34080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8226" y="1171969"/>
            <a:ext cx="2372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 সাধারণ   উৎপাদক হল 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গসাগু হচ্ছে 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072" y="623857"/>
            <a:ext cx="664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৫৬, ২৮ এবং ৪২ এর গরিষ্ঠ সাধারণ গুণনীয়ক নির্ণয়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65700" y="1281923"/>
            <a:ext cx="318798" cy="392618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49637" y="1894587"/>
            <a:ext cx="386281" cy="37437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4141" y="2551926"/>
            <a:ext cx="5542309" cy="535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উৎপাদক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7 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21  42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59001" y="2620212"/>
            <a:ext cx="308047" cy="3648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33736" y="2620212"/>
            <a:ext cx="279304" cy="3648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35958" y="2659134"/>
            <a:ext cx="290711" cy="321413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90130" y="2637430"/>
            <a:ext cx="441417" cy="3648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16528" y="1284314"/>
            <a:ext cx="330607" cy="389389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94971" y="1908987"/>
            <a:ext cx="373954" cy="367158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9480" y="3854185"/>
            <a:ext cx="173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56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28,  42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17695" y="3854184"/>
            <a:ext cx="1682220" cy="523219"/>
            <a:chOff x="3531139" y="2345305"/>
            <a:chExt cx="1639230" cy="680836"/>
          </a:xfrm>
        </p:grpSpPr>
        <p:sp>
          <p:nvSpPr>
            <p:cNvPr id="30" name="Right Bracket 29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933158" y="3884942"/>
            <a:ext cx="39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6823" y="4342972"/>
            <a:ext cx="174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28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14,  21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17695" y="4386046"/>
            <a:ext cx="1794568" cy="488786"/>
            <a:chOff x="3531139" y="2345305"/>
            <a:chExt cx="1639230" cy="680836"/>
          </a:xfrm>
        </p:grpSpPr>
        <p:sp>
          <p:nvSpPr>
            <p:cNvPr id="35" name="Right Bracket 34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940770" y="4351612"/>
            <a:ext cx="43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9480" y="4883473"/>
            <a:ext cx="15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2,  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59142" y="3839699"/>
            <a:ext cx="713167" cy="1274909"/>
          </a:xfrm>
          <a:prstGeom prst="downArrow">
            <a:avLst>
              <a:gd name="adj1" fmla="val 56034"/>
              <a:gd name="adj2" fmla="val 50000"/>
            </a:avLst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TextBox 38"/>
          <p:cNvSpPr txBox="1"/>
          <p:nvPr/>
        </p:nvSpPr>
        <p:spPr>
          <a:xfrm>
            <a:off x="5019786" y="3838978"/>
            <a:ext cx="3117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সাধারন উৎপাদকগুলো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করি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4019" y="4793085"/>
            <a:ext cx="369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সুতরাং গসাগু ১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094" y="3221420"/>
            <a:ext cx="8434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উৎপাদক </a:t>
            </a:r>
            <a:r>
              <a:rPr lang="bn-IN" sz="2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IN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করে উত্তর বের করি </a:t>
            </a:r>
            <a:r>
              <a:rPr lang="bn-IN" sz="2800" b="1" i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উপরে-নিচে হিসেব করে </a:t>
            </a:r>
            <a:r>
              <a:rPr lang="bn-IN" sz="28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uiExpand="1" build="p"/>
      <p:bldP spid="15" grpId="0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7" grpId="0" animBg="1"/>
      <p:bldP spid="28" grpId="0"/>
      <p:bldP spid="32" grpId="0"/>
      <p:bldP spid="33" grpId="0"/>
      <p:bldP spid="37" grpId="0"/>
      <p:bldP spid="38" grpId="0"/>
      <p:bldP spid="40" grpId="0" animBg="1"/>
      <p:bldP spid="39" grpId="0" uiExpand="1" build="p"/>
      <p:bldP spid="41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73" y="364971"/>
            <a:ext cx="3686689" cy="4877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451" y="215067"/>
            <a:ext cx="455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পাঠ্যবইয়ের ৩৬ পৃষ্ঠায় গসাগু নির্ণয়ের উপায়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451" y="1292285"/>
            <a:ext cx="46365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সাধারণ মৌলিক উৎপাদক দ্বারা ভাগ করি ।</a:t>
            </a:r>
            <a:endParaRPr lang="b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সবগুলো সংখ্যার সাধারণ গুণনীয়ক/উৎপাদক না থকে তখন ভাগ বন্ধ করি ।</a:t>
            </a:r>
          </a:p>
          <a:p>
            <a:pPr marL="514350" indent="-514350">
              <a:buFont typeface="+mj-lt"/>
              <a:buAutoNum type="arabicParenR"/>
            </a:pP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উৎপাদকগুলো গুণ করি , যেমন ২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= ১৪ ।</a:t>
            </a:r>
            <a:r>
              <a:rPr lang="b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৫৬, ২৮ ও ৪২ এর গসাগু 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0762" y="2958353"/>
            <a:ext cx="3001384" cy="1032734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99709" y="414788"/>
            <a:ext cx="580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৭। ১৫ ও ১৬ গসাগু নির্ণয় করি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091" y="1374012"/>
            <a:ext cx="7374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ও ১৬ এর সাধারণ কোনো মৌলিক উৎপাদক নেই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তাই, এদের গসাগু হবে ১</a:t>
            </a:r>
          </a:p>
          <a:p>
            <a:pPr algn="ctr"/>
            <a:endParaRPr lang="bn-I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সুতরাং, আমরা জানলাম </a:t>
            </a:r>
          </a:p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প্রদত্ত সংখ্যাগুলোর কোনো সাধারণ মৌলিক উৎপাদক না থাকে তাহলে তাদের গসাগু হবে</a:t>
            </a:r>
          </a:p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5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125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03807" y="272423"/>
            <a:ext cx="794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পাঠ্যবইয়ের 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 অনুশীলনী ১ কর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399" y="2664217"/>
            <a:ext cx="14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৬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7276" y="2780864"/>
            <a:ext cx="1776747" cy="437653"/>
            <a:chOff x="3531139" y="2345305"/>
            <a:chExt cx="1639230" cy="680836"/>
          </a:xfrm>
        </p:grpSpPr>
        <p:sp>
          <p:nvSpPr>
            <p:cNvPr id="6" name="Right Bracket 5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78873" y="2676174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0429" y="3141198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00505" y="2816958"/>
            <a:ext cx="614566" cy="707828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422064" y="4216479"/>
            <a:ext cx="233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ও ৬ এর সাধারণ মৌলিক উৎপাদক ২</a:t>
            </a: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২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505" y="2011547"/>
            <a:ext cx="1281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৮, ৬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4517" y="2676174"/>
            <a:ext cx="14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১২, ১০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4394" y="2792821"/>
            <a:ext cx="1776747" cy="437653"/>
            <a:chOff x="3531139" y="2345305"/>
            <a:chExt cx="1639230" cy="680836"/>
          </a:xfrm>
        </p:grpSpPr>
        <p:sp>
          <p:nvSpPr>
            <p:cNvPr id="20" name="Right Bracket 19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65991" y="2688131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7547" y="3153155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  ৫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234484" y="2780864"/>
            <a:ext cx="675446" cy="797518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/>
          <p:cNvSpPr txBox="1"/>
          <p:nvPr/>
        </p:nvSpPr>
        <p:spPr>
          <a:xfrm>
            <a:off x="3234484" y="4216479"/>
            <a:ext cx="24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মৌলিক উৎপাদক ২</a:t>
            </a:r>
          </a:p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২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4484" y="2019154"/>
            <a:ext cx="157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১২ , ১০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482" y="2629745"/>
            <a:ext cx="14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৯, ১৬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982359" y="2746392"/>
            <a:ext cx="1776747" cy="437653"/>
            <a:chOff x="3531139" y="2345305"/>
            <a:chExt cx="1639230" cy="680836"/>
          </a:xfrm>
        </p:grpSpPr>
        <p:sp>
          <p:nvSpPr>
            <p:cNvPr id="48" name="Right Bracket 47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693956" y="2641702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6539" y="3844010"/>
            <a:ext cx="233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সাধারণ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31259" y="1985758"/>
            <a:ext cx="154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৯, ১৬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95068" y="1053067"/>
            <a:ext cx="5067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</a:t>
            </a:r>
            <a:r>
              <a:rPr lang="bn-IN" sz="400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IN" sz="4000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দেখি</a:t>
            </a:r>
            <a:endParaRPr lang="en-US" sz="4000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9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2.22222E-6 L 2.77778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5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75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75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8" grpId="0"/>
      <p:bldP spid="9" grpId="0"/>
      <p:bldP spid="15" grpId="0" animBg="1"/>
      <p:bldP spid="16" grpId="0" uiExpand="1" build="p"/>
      <p:bldP spid="17" grpId="0"/>
      <p:bldP spid="18" grpId="0"/>
      <p:bldP spid="22" grpId="0"/>
      <p:bldP spid="23" grpId="0"/>
      <p:bldP spid="29" grpId="0" animBg="1"/>
      <p:bldP spid="30" grpId="0" uiExpand="1" build="p"/>
      <p:bldP spid="31" grpId="0"/>
      <p:bldP spid="46" grpId="0"/>
      <p:bldP spid="50" grpId="0"/>
      <p:bldP spid="58" grpId="0" uiExpand="1" build="p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wn Arrow 40"/>
          <p:cNvSpPr/>
          <p:nvPr/>
        </p:nvSpPr>
        <p:spPr>
          <a:xfrm>
            <a:off x="6306150" y="1358041"/>
            <a:ext cx="713683" cy="1353240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Down Arrow 26"/>
          <p:cNvSpPr/>
          <p:nvPr/>
        </p:nvSpPr>
        <p:spPr>
          <a:xfrm>
            <a:off x="3483844" y="1304252"/>
            <a:ext cx="763041" cy="1458376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Down Arrow 12"/>
          <p:cNvSpPr/>
          <p:nvPr/>
        </p:nvSpPr>
        <p:spPr>
          <a:xfrm>
            <a:off x="410584" y="1485519"/>
            <a:ext cx="745312" cy="1666647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1046666" y="1327379"/>
            <a:ext cx="14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৩২, ২৪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6543" y="1444026"/>
            <a:ext cx="1776747" cy="437653"/>
            <a:chOff x="3531139" y="2345305"/>
            <a:chExt cx="1639230" cy="680836"/>
          </a:xfrm>
        </p:grpSpPr>
        <p:sp>
          <p:nvSpPr>
            <p:cNvPr id="4" name="Right Bracket 3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89696" y="1804360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১৬, ১২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6543" y="1918916"/>
            <a:ext cx="1776747" cy="495956"/>
            <a:chOff x="3531139" y="2345305"/>
            <a:chExt cx="1639230" cy="680836"/>
          </a:xfrm>
        </p:grpSpPr>
        <p:sp>
          <p:nvSpPr>
            <p:cNvPr id="9" name="Right Bracket 8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45223" y="1907507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813" y="2265140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 ৬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166" y="3593329"/>
            <a:ext cx="233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ও ২৪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মৌলিক উৎপাদক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×2×2=8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281" y="562434"/>
            <a:ext cx="175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(৪) ৩২, ২৪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7542" y="1241746"/>
            <a:ext cx="14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36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47419" y="1358393"/>
            <a:ext cx="1776747" cy="437653"/>
            <a:chOff x="3531139" y="2345305"/>
            <a:chExt cx="1639230" cy="680836"/>
          </a:xfrm>
        </p:grpSpPr>
        <p:sp>
          <p:nvSpPr>
            <p:cNvPr id="18" name="Right Bracket 17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604365" y="1241394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0572" y="1718727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47419" y="1833283"/>
            <a:ext cx="1776747" cy="495956"/>
            <a:chOff x="3531139" y="2345305"/>
            <a:chExt cx="1639230" cy="680836"/>
          </a:xfrm>
        </p:grpSpPr>
        <p:sp>
          <p:nvSpPr>
            <p:cNvPr id="23" name="Right Bracket 22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626099" y="1821874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9689" y="2179507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4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1599" y="3593329"/>
            <a:ext cx="233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36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মৌলিক উৎপাদক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3×3=9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6099" y="561837"/>
            <a:ext cx="1745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36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45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1235" y="1278983"/>
            <a:ext cx="177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105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140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11112" y="1395630"/>
            <a:ext cx="1776747" cy="437653"/>
            <a:chOff x="3531139" y="2345305"/>
            <a:chExt cx="1639230" cy="680836"/>
          </a:xfrm>
        </p:grpSpPr>
        <p:sp>
          <p:nvSpPr>
            <p:cNvPr id="32" name="Right Bracket 31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460047" y="1290940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4265" y="1755964"/>
            <a:ext cx="172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21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28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11112" y="1870520"/>
            <a:ext cx="1776747" cy="495956"/>
            <a:chOff x="3531139" y="2345305"/>
            <a:chExt cx="1639230" cy="680836"/>
          </a:xfrm>
        </p:grpSpPr>
        <p:sp>
          <p:nvSpPr>
            <p:cNvPr id="37" name="Right Bracket 36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489792" y="1859111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3382" y="2216744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3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36920" y="3593329"/>
            <a:ext cx="2450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105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140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মৌলিক উৎপাদক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5×7=35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7791" y="622005"/>
            <a:ext cx="207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105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140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6767" y="2439633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68087" y="2451042"/>
            <a:ext cx="1776747" cy="495956"/>
            <a:chOff x="3531139" y="2345305"/>
            <a:chExt cx="1639230" cy="680836"/>
          </a:xfrm>
        </p:grpSpPr>
        <p:sp>
          <p:nvSpPr>
            <p:cNvPr id="53" name="Right Bracket 52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190357" y="2797266"/>
            <a:ext cx="1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 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40" y="1339336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50"/>
                            </p:stCondLst>
                            <p:childTnLst>
                              <p:par>
                                <p:cTn id="9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5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5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875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7" grpId="0" animBg="1"/>
      <p:bldP spid="13" grpId="0" animBg="1"/>
      <p:bldP spid="2" grpId="0"/>
      <p:bldP spid="7" grpId="0"/>
      <p:bldP spid="11" grpId="0"/>
      <p:bldP spid="12" grpId="0"/>
      <p:bldP spid="14" grpId="0" uiExpand="1" build="p"/>
      <p:bldP spid="15" grpId="0"/>
      <p:bldP spid="16" grpId="0"/>
      <p:bldP spid="20" grpId="0"/>
      <p:bldP spid="21" grpId="0"/>
      <p:bldP spid="25" grpId="0"/>
      <p:bldP spid="26" grpId="0"/>
      <p:bldP spid="28" grpId="0" uiExpand="1" build="p"/>
      <p:bldP spid="29" grpId="0"/>
      <p:bldP spid="30" grpId="0"/>
      <p:bldP spid="34" grpId="0"/>
      <p:bldP spid="35" grpId="0"/>
      <p:bldP spid="39" grpId="0"/>
      <p:bldP spid="40" grpId="0"/>
      <p:bldP spid="42" grpId="0" uiExpand="1" build="p"/>
      <p:bldP spid="43" grpId="0"/>
      <p:bldP spid="55" grpId="0"/>
      <p:bldP spid="56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wn Arrow 40"/>
          <p:cNvSpPr/>
          <p:nvPr/>
        </p:nvSpPr>
        <p:spPr>
          <a:xfrm>
            <a:off x="6324207" y="1444779"/>
            <a:ext cx="680069" cy="734259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Down Arrow 26"/>
          <p:cNvSpPr/>
          <p:nvPr/>
        </p:nvSpPr>
        <p:spPr>
          <a:xfrm>
            <a:off x="3409704" y="1369881"/>
            <a:ext cx="713683" cy="1633632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Down Arrow 12"/>
          <p:cNvSpPr/>
          <p:nvPr/>
        </p:nvSpPr>
        <p:spPr>
          <a:xfrm>
            <a:off x="205167" y="1293608"/>
            <a:ext cx="713683" cy="1458376"/>
          </a:xfrm>
          <a:prstGeom prst="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817398" y="1241277"/>
            <a:ext cx="200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36, 24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275" y="1357924"/>
            <a:ext cx="2092062" cy="437653"/>
            <a:chOff x="3531139" y="2345305"/>
            <a:chExt cx="1639230" cy="680836"/>
          </a:xfrm>
        </p:grpSpPr>
        <p:sp>
          <p:nvSpPr>
            <p:cNvPr id="4" name="Right Bracket 3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48872" y="1253234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886" y="1730215"/>
            <a:ext cx="204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9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18, 12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7275" y="1832814"/>
            <a:ext cx="2092062" cy="495956"/>
            <a:chOff x="3531139" y="2345305"/>
            <a:chExt cx="1639230" cy="680836"/>
          </a:xfrm>
        </p:grpSpPr>
        <p:sp>
          <p:nvSpPr>
            <p:cNvPr id="9" name="Right Bracket 8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15955" y="1821405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545" y="2179038"/>
            <a:ext cx="167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6,   4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58" y="3500884"/>
            <a:ext cx="2603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18, 36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সাধারণ মৌলিক উৎপাদক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3×2=6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47" y="469076"/>
            <a:ext cx="225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30, 24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625" y="1246843"/>
            <a:ext cx="183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32, ৬4,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25502" y="1363490"/>
            <a:ext cx="2019211" cy="437653"/>
            <a:chOff x="3531139" y="2345305"/>
            <a:chExt cx="1639230" cy="680836"/>
          </a:xfrm>
        </p:grpSpPr>
        <p:sp>
          <p:nvSpPr>
            <p:cNvPr id="18" name="Right Bracket 17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537099" y="1258800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8655" y="1723824"/>
            <a:ext cx="179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৩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2, 20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25502" y="1838380"/>
            <a:ext cx="2052128" cy="495956"/>
            <a:chOff x="3531139" y="2345305"/>
            <a:chExt cx="1639230" cy="680836"/>
          </a:xfrm>
        </p:grpSpPr>
        <p:sp>
          <p:nvSpPr>
            <p:cNvPr id="23" name="Right Bracket 22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525697" y="1774164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7772" y="2184604"/>
            <a:ext cx="169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16, 10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0092" y="3510552"/>
            <a:ext cx="25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32, 64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উৎপাদক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2×2×2=8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গসাগু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3369" y="468242"/>
            <a:ext cx="217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32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4,  40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8329" y="1340249"/>
            <a:ext cx="187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35, 21, 28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48206" y="1456896"/>
            <a:ext cx="1776747" cy="437653"/>
            <a:chOff x="3531139" y="2345305"/>
            <a:chExt cx="1639230" cy="680836"/>
          </a:xfrm>
        </p:grpSpPr>
        <p:sp>
          <p:nvSpPr>
            <p:cNvPr id="32" name="Right Bracket 31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459803" y="1352206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1359" y="1817230"/>
            <a:ext cx="173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4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2322" y="3510552"/>
            <a:ext cx="2704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35, 21, 28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একমাত্র সাধারণ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99016" y="468242"/>
            <a:ext cx="20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21, 28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56377" y="2368265"/>
            <a:ext cx="2052128" cy="495956"/>
            <a:chOff x="3531139" y="2345305"/>
            <a:chExt cx="1639230" cy="680836"/>
          </a:xfrm>
        </p:grpSpPr>
        <p:sp>
          <p:nvSpPr>
            <p:cNvPr id="45" name="Right Bracket 44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556572" y="2304049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78647" y="2714489"/>
            <a:ext cx="169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8,  5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2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2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25"/>
                            </p:stCondLst>
                            <p:childTnLst>
                              <p:par>
                                <p:cTn id="3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2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75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75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75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625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75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75"/>
                            </p:stCondLst>
                            <p:childTnLst>
                              <p:par>
                                <p:cTn id="12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875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625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7" grpId="0" animBg="1"/>
      <p:bldP spid="13" grpId="0" animBg="1"/>
      <p:bldP spid="2" grpId="0"/>
      <p:bldP spid="6" grpId="0"/>
      <p:bldP spid="7" grpId="0"/>
      <p:bldP spid="11" grpId="0"/>
      <p:bldP spid="12" grpId="0"/>
      <p:bldP spid="14" grpId="0" uiExpand="1" build="p"/>
      <p:bldP spid="15" grpId="0"/>
      <p:bldP spid="16" grpId="0"/>
      <p:bldP spid="20" grpId="0"/>
      <p:bldP spid="21" grpId="0"/>
      <p:bldP spid="25" grpId="0"/>
      <p:bldP spid="26" grpId="0"/>
      <p:bldP spid="28" grpId="0" uiExpand="1" build="p"/>
      <p:bldP spid="29" grpId="0"/>
      <p:bldP spid="30" grpId="0"/>
      <p:bldP spid="34" grpId="0"/>
      <p:bldP spid="35" grpId="0"/>
      <p:bldP spid="42" grpId="0" uiExpand="1" build="p"/>
      <p:bldP spid="43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8" y="1720866"/>
            <a:ext cx="6536723" cy="273921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44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r>
              <a:rPr lang="en-US" sz="44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200" dirty="0">
              <a:ln w="3175"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চরদিয়াড়</a:t>
            </a:r>
            <a:r>
              <a:rPr lang="bn-IN" sz="32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32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 w="3175"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6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 w="3175">
                <a:noFill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bn-IN" sz="1400" dirty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মোবাইল নং : </a:t>
            </a:r>
            <a:r>
              <a:rPr lang="bn-IN" sz="14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০</a:t>
            </a:r>
            <a:r>
              <a:rPr lang="en-US" sz="14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১৭১৫৬৮৫২২০</a:t>
            </a:r>
          </a:p>
          <a:p>
            <a:pPr algn="ctr"/>
            <a:r>
              <a:rPr lang="en-US" sz="1400" dirty="0" smtClean="0">
                <a:ln w="3175">
                  <a:noFill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sharifhasanuzzaman@gmail.com</a:t>
            </a:r>
            <a:endParaRPr lang="en-US" sz="700" dirty="0"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856098" y="420635"/>
            <a:ext cx="3117011" cy="95046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32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:</a:t>
            </a:r>
            <a:endParaRPr lang="en-US" sz="432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8889" y="780006"/>
            <a:ext cx="300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(১০) ৩৯, ২৬, ৫২, ৪০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5186" y="918772"/>
            <a:ext cx="309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(১১) ২৫, ২৬, ২৭, ৩০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8255" y="1922680"/>
            <a:ext cx="229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৩৯, ২৬, ৫২, ৪০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85102" y="1869320"/>
            <a:ext cx="2385929" cy="755546"/>
            <a:chOff x="3531139" y="2345305"/>
            <a:chExt cx="1639230" cy="680836"/>
          </a:xfrm>
        </p:grpSpPr>
        <p:sp>
          <p:nvSpPr>
            <p:cNvPr id="32" name="Right Bracket 31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29324" y="1894536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889" y="3133704"/>
            <a:ext cx="233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৩৯, ২৬, ৫২,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এর কোনো সাধারণ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0966" y="1839294"/>
            <a:ext cx="228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 ২৬, ২৭, ৩০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60930" y="1855215"/>
            <a:ext cx="2604124" cy="702187"/>
            <a:chOff x="3531139" y="2345305"/>
            <a:chExt cx="1639230" cy="680836"/>
          </a:xfrm>
        </p:grpSpPr>
        <p:sp>
          <p:nvSpPr>
            <p:cNvPr id="38" name="Right Bracket 37"/>
            <p:cNvSpPr/>
            <p:nvPr/>
          </p:nvSpPr>
          <p:spPr>
            <a:xfrm>
              <a:off x="3531139" y="2345305"/>
              <a:ext cx="145143" cy="661987"/>
            </a:xfrm>
            <a:prstGeom prst="rightBracket">
              <a:avLst>
                <a:gd name="adj" fmla="val 50000"/>
              </a:avLst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531139" y="3026141"/>
              <a:ext cx="163923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345186" y="1855215"/>
            <a:ext cx="51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5186" y="3189258"/>
            <a:ext cx="233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২৫, ২৬, ২৭, ৩০ এর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সাধারণ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endParaRPr lang="bn-IN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এদের গসাগু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4" grpId="0"/>
      <p:bldP spid="35" grpId="0" uiExpand="1" build="p"/>
      <p:bldP spid="36" grpId="0"/>
      <p:bldP spid="40" grpId="0"/>
      <p:bldP spid="4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94852" y="460480"/>
            <a:ext cx="7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আমরা যা যা জানলাম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033" y="1632195"/>
            <a:ext cx="8412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মৌলিক উৎপাদক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করে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 নির্ণয় করা  (</a:t>
            </a:r>
            <a:r>
              <a:rPr lang="bn-IN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উপরে-নিচে </a:t>
            </a:r>
            <a:r>
              <a:rPr lang="bn-IN" sz="3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 করে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প্রদত্ত সংখ্যাগুলোর কোনো সাধারণ মৌলিক উৎপাদক না থাকে তাহলে তাদের গসাগু হবে </a:t>
            </a:r>
            <a:r>
              <a:rPr lang="bn-IN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।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35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3.33333E-6 L -1.66667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07053" y="186320"/>
            <a:ext cx="2395545" cy="781868"/>
          </a:xfrm>
          <a:prstGeom prst="cube">
            <a:avLst>
              <a:gd name="adj" fmla="val 1358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176" y="1332422"/>
            <a:ext cx="6779942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প্রদত্ত সংখ্যাগুলোর সাধারণ মৌলিক উৎপাদক না থাকে তাহলে তাদের গসাগু কত হবে 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প্রদত্ত সংখ্যাগুলোর সাধারণ মৌলিক উৎপাদক না থাকে তাহলে তাদের লসাগু কি হবে 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n-I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মৌলিক সংখ্যা নয়, কারণ কি </a:t>
            </a: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 ১৫, ১৮ এর গসাগু কত ?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১৩,  ২৫, ৩০ এর গসাগু কত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5671" y="1420946"/>
            <a:ext cx="1585833" cy="523220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১ (এক) ।</a:t>
            </a:r>
            <a:endParaRPr lang="bn-IN" sz="28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671" y="2068893"/>
            <a:ext cx="1585833" cy="1384995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উক্ত সংখ্যাগুলোর </a:t>
            </a:r>
            <a:r>
              <a:rPr lang="bn-IN" sz="28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5671" y="2608971"/>
            <a:ext cx="1585834" cy="2246769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১ </a:t>
            </a:r>
            <a:r>
              <a:rPr lang="bn-IN" sz="28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মৌলিক সংখ্যা মাত্র একটি বা ১ নিজেই </a:t>
            </a:r>
            <a:r>
              <a:rPr lang="bn-IN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6754" y="4026211"/>
            <a:ext cx="1518424" cy="646331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bn-IN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0527" y="3578467"/>
            <a:ext cx="1170878" cy="646331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5671" y="313098"/>
            <a:ext cx="1256369" cy="707886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bn-IN" sz="4000" b="1" i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669" y="222268"/>
            <a:ext cx="828675" cy="9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57E76F-B4B5-4EC1-BF64-16DDB141F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0922" y="403502"/>
            <a:ext cx="1121702" cy="859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57E76F-B4B5-4EC1-BF64-16DDB141F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27433" y="505934"/>
            <a:ext cx="1121702" cy="85907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2205983" y="265307"/>
            <a:ext cx="493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 নির্ণয় কর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293" y="2762354"/>
            <a:ext cx="228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(৫) ১২, ৩৬, ২৪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01" y="1753714"/>
            <a:ext cx="150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৬, 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6293" y="1817032"/>
            <a:ext cx="154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৯, ৬,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4115" y="1738964"/>
            <a:ext cx="175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৯, ৬, 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084" y="2763928"/>
            <a:ext cx="300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(৪) ১৩, ২৬, ৪০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4482" y="2762354"/>
            <a:ext cx="27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(৬) ১৮, ১৫, ২৪, ৪২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084" y="3614807"/>
            <a:ext cx="280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(৭) ৩০, ২৫, ৫০, ৪০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6293" y="3677350"/>
            <a:ext cx="228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(৮) ৩৬, ২৪, ৫৪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481" y="3677350"/>
            <a:ext cx="24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(৯) ১৫, ৩৬, ৫৩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84" y="4700740"/>
            <a:ext cx="25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(১০) ২৯, ২৬, ৫২,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6293" y="4686287"/>
            <a:ext cx="240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(১১) ৩৯, ২৬, ৫২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4481" y="4700740"/>
            <a:ext cx="2880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(১২) ১২, ২৪, ৪২, ১৫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-2.22222E-6 L -4.72222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26075" y="940852"/>
            <a:ext cx="7221760" cy="1052831"/>
          </a:xfrm>
          <a:custGeom>
            <a:avLst/>
            <a:gdLst>
              <a:gd name="connsiteX0" fmla="*/ 920750 w 1841500"/>
              <a:gd name="connsiteY0" fmla="*/ 0 h 572907"/>
              <a:gd name="connsiteX1" fmla="*/ 1841500 w 1841500"/>
              <a:gd name="connsiteY1" fmla="*/ 548771 h 572907"/>
              <a:gd name="connsiteX2" fmla="*/ 1839455 w 1841500"/>
              <a:gd name="connsiteY2" fmla="*/ 572907 h 572907"/>
              <a:gd name="connsiteX3" fmla="*/ 1799313 w 1841500"/>
              <a:gd name="connsiteY3" fmla="*/ 551118 h 572907"/>
              <a:gd name="connsiteX4" fmla="*/ 1659112 w 1841500"/>
              <a:gd name="connsiteY4" fmla="*/ 522813 h 572907"/>
              <a:gd name="connsiteX5" fmla="*/ 182388 w 1841500"/>
              <a:gd name="connsiteY5" fmla="*/ 522813 h 572907"/>
              <a:gd name="connsiteX6" fmla="*/ 42187 w 1841500"/>
              <a:gd name="connsiteY6" fmla="*/ 551118 h 572907"/>
              <a:gd name="connsiteX7" fmla="*/ 2045 w 1841500"/>
              <a:gd name="connsiteY7" fmla="*/ 572907 h 572907"/>
              <a:gd name="connsiteX8" fmla="*/ 0 w 1841500"/>
              <a:gd name="connsiteY8" fmla="*/ 548771 h 572907"/>
              <a:gd name="connsiteX9" fmla="*/ 920750 w 1841500"/>
              <a:gd name="connsiteY9" fmla="*/ 0 h 5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1500" h="572907">
                <a:moveTo>
                  <a:pt x="920750" y="0"/>
                </a:moveTo>
                <a:cubicBezTo>
                  <a:pt x="1429266" y="0"/>
                  <a:pt x="1841500" y="245693"/>
                  <a:pt x="1841500" y="548771"/>
                </a:cubicBezTo>
                <a:lnTo>
                  <a:pt x="1839455" y="572907"/>
                </a:lnTo>
                <a:lnTo>
                  <a:pt x="1799313" y="551118"/>
                </a:lnTo>
                <a:cubicBezTo>
                  <a:pt x="1756221" y="532892"/>
                  <a:pt x="1708844" y="522813"/>
                  <a:pt x="1659112" y="522813"/>
                </a:cubicBezTo>
                <a:lnTo>
                  <a:pt x="182388" y="522813"/>
                </a:lnTo>
                <a:cubicBezTo>
                  <a:pt x="132656" y="522813"/>
                  <a:pt x="85279" y="532892"/>
                  <a:pt x="42187" y="551118"/>
                </a:cubicBezTo>
                <a:lnTo>
                  <a:pt x="2045" y="572907"/>
                </a:lnTo>
                <a:lnTo>
                  <a:pt x="0" y="548771"/>
                </a:lnTo>
                <a:cubicBezTo>
                  <a:pt x="0" y="245693"/>
                  <a:pt x="412234" y="0"/>
                  <a:pt x="9207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53">
            <a:extLst>
              <a:ext uri="{FF2B5EF4-FFF2-40B4-BE49-F238E27FC236}">
                <a16:creationId xmlns:a16="http://schemas.microsoft.com/office/drawing/2014/main" xmlns="" id="{C02C21C8-97E0-432E-9BD4-694991A0E047}"/>
              </a:ext>
            </a:extLst>
          </p:cNvPr>
          <p:cNvSpPr/>
          <p:nvPr/>
        </p:nvSpPr>
        <p:spPr>
          <a:xfrm>
            <a:off x="1047136" y="1011909"/>
            <a:ext cx="6979638" cy="2252243"/>
          </a:xfrm>
          <a:prstGeom prst="round2SameRect">
            <a:avLst>
              <a:gd name="adj1" fmla="val 33752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200"/>
              </a:spcAft>
            </a:pPr>
            <a:r>
              <a:rPr lang="bn-I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26075" y="1922626"/>
            <a:ext cx="7221760" cy="953308"/>
          </a:xfrm>
          <a:custGeom>
            <a:avLst/>
            <a:gdLst>
              <a:gd name="connsiteX0" fmla="*/ 180343 w 1837410"/>
              <a:gd name="connsiteY0" fmla="*/ 0 h 574729"/>
              <a:gd name="connsiteX1" fmla="*/ 1657067 w 1837410"/>
              <a:gd name="connsiteY1" fmla="*/ 0 h 574729"/>
              <a:gd name="connsiteX2" fmla="*/ 1797268 w 1837410"/>
              <a:gd name="connsiteY2" fmla="*/ 28305 h 574729"/>
              <a:gd name="connsiteX3" fmla="*/ 1837410 w 1837410"/>
              <a:gd name="connsiteY3" fmla="*/ 50094 h 574729"/>
              <a:gd name="connsiteX4" fmla="*/ 1834701 w 1837410"/>
              <a:gd name="connsiteY4" fmla="*/ 82067 h 574729"/>
              <a:gd name="connsiteX5" fmla="*/ 918705 w 1837410"/>
              <a:gd name="connsiteY5" fmla="*/ 574729 h 574729"/>
              <a:gd name="connsiteX6" fmla="*/ 2709 w 1837410"/>
              <a:gd name="connsiteY6" fmla="*/ 82067 h 574729"/>
              <a:gd name="connsiteX7" fmla="*/ 0 w 1837410"/>
              <a:gd name="connsiteY7" fmla="*/ 50094 h 574729"/>
              <a:gd name="connsiteX8" fmla="*/ 40142 w 1837410"/>
              <a:gd name="connsiteY8" fmla="*/ 28305 h 574729"/>
              <a:gd name="connsiteX9" fmla="*/ 180343 w 1837410"/>
              <a:gd name="connsiteY9" fmla="*/ 0 h 57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7410" h="574729">
                <a:moveTo>
                  <a:pt x="180343" y="0"/>
                </a:moveTo>
                <a:lnTo>
                  <a:pt x="1657067" y="0"/>
                </a:lnTo>
                <a:cubicBezTo>
                  <a:pt x="1706799" y="0"/>
                  <a:pt x="1754176" y="10079"/>
                  <a:pt x="1797268" y="28305"/>
                </a:cubicBezTo>
                <a:lnTo>
                  <a:pt x="1837410" y="50094"/>
                </a:lnTo>
                <a:lnTo>
                  <a:pt x="1834701" y="82067"/>
                </a:lnTo>
                <a:cubicBezTo>
                  <a:pt x="1787550" y="358788"/>
                  <a:pt x="1395439" y="574729"/>
                  <a:pt x="918705" y="574729"/>
                </a:cubicBezTo>
                <a:cubicBezTo>
                  <a:pt x="441971" y="574729"/>
                  <a:pt x="49860" y="358788"/>
                  <a:pt x="2709" y="82067"/>
                </a:cubicBezTo>
                <a:lnTo>
                  <a:pt x="0" y="50094"/>
                </a:lnTo>
                <a:lnTo>
                  <a:pt x="40142" y="28305"/>
                </a:lnTo>
                <a:cubicBezTo>
                  <a:pt x="83234" y="10079"/>
                  <a:pt x="130611" y="0"/>
                  <a:pt x="18034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6284" y="2138032"/>
            <a:ext cx="8387423" cy="3259158"/>
          </a:xfrm>
          <a:custGeom>
            <a:avLst/>
            <a:gdLst>
              <a:gd name="connsiteX0" fmla="*/ 179845 w 2197100"/>
              <a:gd name="connsiteY0" fmla="*/ 0 h 2110988"/>
              <a:gd name="connsiteX1" fmla="*/ 182554 w 2197100"/>
              <a:gd name="connsiteY1" fmla="*/ 31973 h 2110988"/>
              <a:gd name="connsiteX2" fmla="*/ 1098550 w 2197100"/>
              <a:gd name="connsiteY2" fmla="*/ 524635 h 2110988"/>
              <a:gd name="connsiteX3" fmla="*/ 2014546 w 2197100"/>
              <a:gd name="connsiteY3" fmla="*/ 31973 h 2110988"/>
              <a:gd name="connsiteX4" fmla="*/ 2017255 w 2197100"/>
              <a:gd name="connsiteY4" fmla="*/ 0 h 2110988"/>
              <a:gd name="connsiteX5" fmla="*/ 2038296 w 2197100"/>
              <a:gd name="connsiteY5" fmla="*/ 11421 h 2110988"/>
              <a:gd name="connsiteX6" fmla="*/ 2197100 w 2197100"/>
              <a:gd name="connsiteY6" fmla="*/ 310094 h 2110988"/>
              <a:gd name="connsiteX7" fmla="*/ 2197100 w 2197100"/>
              <a:gd name="connsiteY7" fmla="*/ 2110988 h 2110988"/>
              <a:gd name="connsiteX8" fmla="*/ 0 w 2197100"/>
              <a:gd name="connsiteY8" fmla="*/ 2110988 h 2110988"/>
              <a:gd name="connsiteX9" fmla="*/ 0 w 2197100"/>
              <a:gd name="connsiteY9" fmla="*/ 310094 h 2110988"/>
              <a:gd name="connsiteX10" fmla="*/ 158804 w 2197100"/>
              <a:gd name="connsiteY10" fmla="*/ 11421 h 2110988"/>
              <a:gd name="connsiteX11" fmla="*/ 179845 w 2197100"/>
              <a:gd name="connsiteY11" fmla="*/ 0 h 21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7100" h="2110988">
                <a:moveTo>
                  <a:pt x="179845" y="0"/>
                </a:moveTo>
                <a:lnTo>
                  <a:pt x="182554" y="31973"/>
                </a:lnTo>
                <a:cubicBezTo>
                  <a:pt x="229705" y="308694"/>
                  <a:pt x="621816" y="524635"/>
                  <a:pt x="1098550" y="524635"/>
                </a:cubicBezTo>
                <a:cubicBezTo>
                  <a:pt x="1575284" y="524635"/>
                  <a:pt x="1967395" y="308694"/>
                  <a:pt x="2014546" y="31973"/>
                </a:cubicBezTo>
                <a:lnTo>
                  <a:pt x="2017255" y="0"/>
                </a:lnTo>
                <a:lnTo>
                  <a:pt x="2038296" y="11421"/>
                </a:lnTo>
                <a:cubicBezTo>
                  <a:pt x="2134107" y="76149"/>
                  <a:pt x="2197100" y="185765"/>
                  <a:pt x="2197100" y="310094"/>
                </a:cubicBezTo>
                <a:lnTo>
                  <a:pt x="2197100" y="2110988"/>
                </a:lnTo>
                <a:lnTo>
                  <a:pt x="0" y="2110988"/>
                </a:lnTo>
                <a:lnTo>
                  <a:pt x="0" y="310094"/>
                </a:lnTo>
                <a:cubicBezTo>
                  <a:pt x="0" y="185765"/>
                  <a:pt x="62993" y="76149"/>
                  <a:pt x="158804" y="11421"/>
                </a:cubicBezTo>
                <a:lnTo>
                  <a:pt x="179845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90500" dist="1524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সমাপ্তি ঘোষণা করা হল।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034 -0.145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2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mp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emph" presetSubtype="2" repeatCount="indefinite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utoUpdateAnimBg="0"/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21" y="1487562"/>
            <a:ext cx="2465605" cy="15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988" y="1489427"/>
            <a:ext cx="2496362" cy="154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93806" y="253988"/>
            <a:ext cx="5238602" cy="92333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Scholar Position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104" y="3289508"/>
            <a:ext cx="2033797" cy="5847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134" y="3289508"/>
            <a:ext cx="1902146" cy="5847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8206" y="3289508"/>
            <a:ext cx="2033797" cy="5847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25" y="4124623"/>
            <a:ext cx="2566407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400" dirty="0" smtClean="0">
                <a:ln/>
                <a:solidFill>
                  <a:srgbClr val="0070C0"/>
                </a:solidFill>
              </a:rPr>
              <a:t>Putting Hand on Knee</a:t>
            </a:r>
            <a:endParaRPr lang="en-US" sz="2400" cap="none" spc="0" dirty="0">
              <a:ln/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4798" y="4132012"/>
            <a:ext cx="2630741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/>
                <a:solidFill>
                  <a:srgbClr val="0070C0"/>
                </a:solidFill>
              </a:rPr>
              <a:t>Sit </a:t>
            </a:r>
            <a:r>
              <a:rPr lang="en-US" sz="2400" dirty="0">
                <a:ln/>
                <a:solidFill>
                  <a:srgbClr val="0070C0"/>
                </a:solidFill>
              </a:rPr>
              <a:t>Straightly </a:t>
            </a:r>
          </a:p>
          <a:p>
            <a:pPr algn="ctr"/>
            <a:r>
              <a:rPr lang="en-US" sz="2400" dirty="0">
                <a:ln/>
                <a:solidFill>
                  <a:srgbClr val="0070C0"/>
                </a:solidFill>
              </a:rPr>
              <a:t>Putting Hand 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3776" y="4124623"/>
            <a:ext cx="2409264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ln/>
                <a:solidFill>
                  <a:srgbClr val="0070C0"/>
                </a:solidFill>
              </a:rPr>
              <a:t>Sit </a:t>
            </a:r>
            <a:r>
              <a:rPr lang="en-US" sz="2400" dirty="0">
                <a:ln/>
                <a:solidFill>
                  <a:srgbClr val="0070C0"/>
                </a:solidFill>
              </a:rPr>
              <a:t>Straightly </a:t>
            </a:r>
          </a:p>
          <a:p>
            <a:pPr algn="ctr"/>
            <a:r>
              <a:rPr lang="en-US" sz="2400" dirty="0">
                <a:ln/>
                <a:solidFill>
                  <a:srgbClr val="0070C0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311" y="1571889"/>
            <a:ext cx="2505326" cy="145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8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706733" y="347685"/>
            <a:ext cx="3871335" cy="114560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99FFCC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5400" dirty="0">
                <a:solidFill>
                  <a:srgbClr val="C00000"/>
                </a:solidFill>
              </a:rPr>
              <a:t>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863" y="1958879"/>
            <a:ext cx="443105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bn-IN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গণিত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মিনিট।</a:t>
            </a:r>
          </a:p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-03-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endParaRPr lang="bn-BD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981" y="1958879"/>
            <a:ext cx="2271814" cy="293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2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44" y="311468"/>
            <a:ext cx="5667705" cy="581698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40" b="1" dirty="0">
                <a:ln/>
                <a:solidFill>
                  <a:schemeClr val="accent4"/>
                </a:solidFill>
                <a:latin typeface="16 December" panose="02000503000000020004" pitchFamily="2" charset="0"/>
                <a:cs typeface="16 December" panose="02000503000000020004" pitchFamily="2" charset="0"/>
              </a:rPr>
              <a:t>চলো আমরা একটি গল্প শুনি</a:t>
            </a:r>
            <a:endParaRPr lang="en-US" sz="3240" b="1" dirty="0">
              <a:ln/>
              <a:solidFill>
                <a:schemeClr val="accent4"/>
              </a:solidFill>
              <a:latin typeface="16 December" panose="02000503000000020004" pitchFamily="2" charset="0"/>
              <a:cs typeface="16 December" panose="02000503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990" y="1000761"/>
            <a:ext cx="8564137" cy="637097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0070C0"/>
                </a:solidFill>
                <a:latin typeface="16 December" panose="02000503000000020004" pitchFamily="2" charset="0"/>
                <a:cs typeface="16 December" panose="02000503000000020004" pitchFamily="2" charset="0"/>
              </a:rPr>
              <a:t>ইঁদুর আর বানরের রূটি ভাগের গল্প</a:t>
            </a:r>
            <a:endParaRPr lang="en-US" sz="3600" b="1" dirty="0">
              <a:ln/>
              <a:solidFill>
                <a:srgbClr val="0070C0"/>
              </a:solidFill>
              <a:latin typeface="16 December" panose="02000503000000020004" pitchFamily="2" charset="0"/>
              <a:cs typeface="16 December" panose="02000503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44" y="2099595"/>
            <a:ext cx="6009961" cy="2476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7765" y="4927058"/>
            <a:ext cx="490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3"/>
              </a:rPr>
              <a:t>https://www.youtube.com/watch?v=FR-Q-gBmBIY</a:t>
            </a:r>
            <a:endParaRPr lang="bn-IN" sz="1800" dirty="0"/>
          </a:p>
        </p:txBody>
      </p:sp>
      <p:sp>
        <p:nvSpPr>
          <p:cNvPr id="6" name="Action Button: Movie 5">
            <a:hlinkClick r:id="rId3" action="ppaction://program" highlightClick="1"/>
          </p:cNvPr>
          <p:cNvSpPr/>
          <p:nvPr/>
        </p:nvSpPr>
        <p:spPr>
          <a:xfrm>
            <a:off x="1291714" y="4927057"/>
            <a:ext cx="395753" cy="343739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/>
          </a:p>
        </p:txBody>
      </p:sp>
    </p:spTree>
    <p:extLst>
      <p:ext uri="{BB962C8B-B14F-4D97-AF65-F5344CB8AC3E}">
        <p14:creationId xmlns:p14="http://schemas.microsoft.com/office/powerpoint/2010/main" val="38595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568" y="3032733"/>
            <a:ext cx="7676864" cy="233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.১.১</a:t>
            </a:r>
            <a:r>
              <a:rPr lang="bn-IN" sz="4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উৎপাদকের 					সাহায্যে গসাগু নির্ণয় 					করতে পারবে।</a:t>
            </a:r>
            <a:endParaRPr lang="en-AU" sz="48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1905493" y="265182"/>
            <a:ext cx="4996821" cy="1185408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  <a:ln w="57150" cmpd="sng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4663" y="1867713"/>
            <a:ext cx="5754674" cy="7571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320" b="1" u="sng" dirty="0">
                <a:gradFill>
                  <a:gsLst>
                    <a:gs pos="26000">
                      <a:srgbClr val="FF3300"/>
                    </a:gs>
                    <a:gs pos="0">
                      <a:srgbClr val="FF3300"/>
                    </a:gs>
                    <a:gs pos="73000">
                      <a:srgbClr val="009900"/>
                    </a:gs>
                    <a:gs pos="51000">
                      <a:srgbClr val="C0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IN" sz="4320" b="1" u="sng" dirty="0">
                <a:gradFill>
                  <a:gsLst>
                    <a:gs pos="26000">
                      <a:srgbClr val="FF3300"/>
                    </a:gs>
                    <a:gs pos="0">
                      <a:srgbClr val="FF3300"/>
                    </a:gs>
                    <a:gs pos="73000">
                      <a:srgbClr val="009900"/>
                    </a:gs>
                    <a:gs pos="51000">
                      <a:srgbClr val="C0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.......</a:t>
            </a:r>
            <a:r>
              <a:rPr lang="bn-BD" sz="2520" b="1" u="sng" dirty="0">
                <a:gradFill>
                  <a:gsLst>
                    <a:gs pos="26000">
                      <a:srgbClr val="FF0000"/>
                    </a:gs>
                    <a:gs pos="0">
                      <a:srgbClr val="FF3300"/>
                    </a:gs>
                    <a:gs pos="73000">
                      <a:srgbClr val="003366"/>
                    </a:gs>
                    <a:gs pos="51000">
                      <a:srgbClr val="0033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520" b="1" u="sng" dirty="0">
              <a:gradFill>
                <a:gsLst>
                  <a:gs pos="26000">
                    <a:srgbClr val="FF0000"/>
                  </a:gs>
                  <a:gs pos="0">
                    <a:srgbClr val="FF3300"/>
                  </a:gs>
                  <a:gs pos="73000">
                    <a:srgbClr val="003366"/>
                  </a:gs>
                  <a:gs pos="51000">
                    <a:srgbClr val="003366"/>
                  </a:gs>
                  <a:gs pos="100000">
                    <a:schemeClr val="tx1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8626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093" y="281297"/>
            <a:ext cx="4897796" cy="978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8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 আপেল আছে যা থেকে কোন অবশিষ্ট না রেখে কত ভাবে বন্টন করা যেতে পারে?</a:t>
            </a:r>
            <a:endParaRPr lang="en-US" sz="288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772289" y="167263"/>
            <a:ext cx="2044122" cy="1092763"/>
            <a:chOff x="6615345" y="321257"/>
            <a:chExt cx="2044122" cy="1360459"/>
          </a:xfrm>
        </p:grpSpPr>
        <p:sp>
          <p:nvSpPr>
            <p:cNvPr id="3" name="Cube 2"/>
            <p:cNvSpPr/>
            <p:nvPr/>
          </p:nvSpPr>
          <p:spPr>
            <a:xfrm>
              <a:off x="6616892" y="321257"/>
              <a:ext cx="2042575" cy="1360459"/>
            </a:xfrm>
            <a:prstGeom prst="cube">
              <a:avLst>
                <a:gd name="adj" fmla="val 15134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4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3876" y="883498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347" y="887694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0235" y="887694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378" y="883498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69" y="887694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345" y="1248459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6829" y="1244263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5530" y="1241169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7094" y="1236973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8085" y="1221246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7110" y="516765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3638" y="517942"/>
              <a:ext cx="4114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</p:grpSp>
      <p:sp>
        <p:nvSpPr>
          <p:cNvPr id="16" name="TextBox 15"/>
          <p:cNvSpPr txBox="1"/>
          <p:nvPr/>
        </p:nvSpPr>
        <p:spPr>
          <a:xfrm>
            <a:off x="758843" y="2777776"/>
            <a:ext cx="1697355" cy="757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জনকে ১২টি দেওয়া যেতে পারে</a:t>
            </a:r>
            <a:endParaRPr lang="en-US" sz="216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872" y="2244072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204" y="2251234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536" y="2244072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37" y="2262477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4" y="1850997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40" y="1893009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63" y="1843207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77" y="1843207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80" y="1480098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198" y="1494218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878" y="1501345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934" y="1439517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9" name="TextBox 28"/>
          <p:cNvSpPr txBox="1"/>
          <p:nvPr/>
        </p:nvSpPr>
        <p:spPr>
          <a:xfrm>
            <a:off x="3022263" y="2655552"/>
            <a:ext cx="1787899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16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16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16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16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16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পারে</a:t>
            </a:r>
            <a:endParaRPr lang="en-US" sz="216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670" y="1938269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860" y="1979331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50" y="1984673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335" y="1539028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036" y="1516168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815" y="1527722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597" y="1627330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294" y="1953171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84" y="2013047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52" y="1638345"/>
            <a:ext cx="411480" cy="411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0" name="TextBox 39"/>
          <p:cNvSpPr txBox="1"/>
          <p:nvPr/>
        </p:nvSpPr>
        <p:spPr>
          <a:xfrm>
            <a:off x="5479937" y="2608918"/>
            <a:ext cx="1885974" cy="757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6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পারে</a:t>
            </a:r>
            <a:endParaRPr lang="en-US" sz="216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11" y="4153515"/>
            <a:ext cx="526853" cy="430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772" y="3657130"/>
            <a:ext cx="526853" cy="430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886" y="3687885"/>
            <a:ext cx="516838" cy="430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4" name="TextBox 43"/>
          <p:cNvSpPr txBox="1"/>
          <p:nvPr/>
        </p:nvSpPr>
        <p:spPr>
          <a:xfrm>
            <a:off x="941592" y="4583909"/>
            <a:ext cx="1773147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160" b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n-IN" dirty="0"/>
              <a:t>৪ জনকে ৩টি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bn-IN" dirty="0"/>
              <a:t>দেওয়া যেতে পারে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38509" y="4559358"/>
            <a:ext cx="1787612" cy="757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2160" dirty="0"/>
              <a:t>৬ জনকে ২টি</a:t>
            </a:r>
            <a:r>
              <a:rPr lang="en-US" sz="2160" dirty="0"/>
              <a:t> </a:t>
            </a:r>
            <a:r>
              <a:rPr lang="en-US" sz="2160" dirty="0" err="1"/>
              <a:t>করে</a:t>
            </a:r>
            <a:r>
              <a:rPr lang="en-US" sz="2160" dirty="0"/>
              <a:t> </a:t>
            </a:r>
            <a:r>
              <a:rPr lang="bn-IN" sz="2160" dirty="0"/>
              <a:t>দেওয়া যেতে পারে</a:t>
            </a:r>
            <a:endParaRPr lang="en-US" sz="216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804" y="3797378"/>
            <a:ext cx="634389" cy="6343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140" y="3797378"/>
            <a:ext cx="634389" cy="6343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8" name="TextBox 47"/>
          <p:cNvSpPr txBox="1"/>
          <p:nvPr/>
        </p:nvSpPr>
        <p:spPr>
          <a:xfrm>
            <a:off x="6386533" y="4559358"/>
            <a:ext cx="1774022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160" b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n-IN" dirty="0"/>
              <a:t>১২জনকে ১টি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bn-IN" dirty="0"/>
              <a:t>দেওয়া যেতে পারে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062" y="3493999"/>
            <a:ext cx="790870" cy="7908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344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6" grpId="0" animBg="1"/>
      <p:bldP spid="29" grpId="0" animBg="1"/>
      <p:bldP spid="40" grpId="0" animBg="1"/>
      <p:bldP spid="44" grpId="0" animBg="1"/>
      <p:bldP spid="45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252188" y="347684"/>
            <a:ext cx="2706530" cy="540061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99FFCC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96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96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IN" sz="3960" dirty="0">
                <a:solidFill>
                  <a:srgbClr val="C00000"/>
                </a:solidFill>
              </a:rPr>
              <a:t> </a:t>
            </a:r>
            <a:endParaRPr lang="en-US" sz="396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565" y="1881063"/>
            <a:ext cx="6177776" cy="2800767"/>
          </a:xfrm>
          <a:prstGeom prst="rect">
            <a:avLst/>
          </a:prstGeom>
          <a:solidFill>
            <a:srgbClr val="DBF070"/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গণিত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IN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গুণিতক ও গুণনীয়ক</a:t>
            </a:r>
          </a:p>
          <a:p>
            <a:pPr algn="ctr"/>
            <a:endParaRPr lang="bn-IN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A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A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(মৌলিক উৎপাদকের সাহায্যে)</a:t>
            </a:r>
            <a:endParaRPr lang="bn-BD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167043" y="425743"/>
            <a:ext cx="2706530" cy="642020"/>
          </a:xfrm>
          <a:prstGeom prst="bevel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6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396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537" y="1379904"/>
            <a:ext cx="498518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 কাকে বলে 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উৎপাদক কি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মৌলিক সংখ্যা নয়, কারণ কি ?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 না থাকে তাহলে তাদের লসাগু কি হবে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মৌলিক সংখ্যাগুলো বল। </a:t>
            </a:r>
            <a:endParaRPr lang="bn-IN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5460" y="1335054"/>
            <a:ext cx="3151356" cy="2062103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যেকোন সংখ্যার মৌলিক গুণনীয়কগুলো ঐ সংখ্যার মৌলিক উৎপাদক।</a:t>
            </a:r>
            <a:endParaRPr lang="bn-IN" sz="32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0315" y="1978753"/>
            <a:ext cx="3151356" cy="2554545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প্রদত্ত সব সংখ্যাগুলোর মধ্যে বিদ্যমান উৎপাদকগুলোই সাধারণ উৎপাদক  </a:t>
            </a:r>
            <a:endParaRPr lang="bn-IN" sz="32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0314" y="2475254"/>
            <a:ext cx="3156211" cy="1569660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এর মৌলিক সংখ্যা মাত্র একটি বা ১ নিজেই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0604" y="3127283"/>
            <a:ext cx="3165921" cy="1569660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 সংখ্যাগুলোরে গুণফল</a:t>
            </a:r>
          </a:p>
          <a:p>
            <a:pPr algn="ctr"/>
            <a:endParaRPr lang="bn-IN" sz="32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0315" y="3842116"/>
            <a:ext cx="3165922" cy="1077218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২, ৩, ৫, ৭, ৯, ১১, ১৩, ১৭, ১৯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7071" y="296877"/>
            <a:ext cx="1256369" cy="707886"/>
          </a:xfrm>
          <a:prstGeom prst="rect">
            <a:avLst/>
          </a:prstGeom>
          <a:solidFill>
            <a:srgbClr val="99FF66"/>
          </a:solidFill>
          <a:ln w="38100">
            <a:solidFill>
              <a:srgbClr val="FFFF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bn-IN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669" y="222268"/>
            <a:ext cx="828675" cy="9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uiExpan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2521</TotalTime>
  <Words>1202</Words>
  <Application>Microsoft Office PowerPoint</Application>
  <PresentationFormat>On-screen Show (16:10)</PresentationFormat>
  <Paragraphs>220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16 December</vt:lpstr>
      <vt:lpstr>Arial</vt:lpstr>
      <vt:lpstr>BenSenHandwriting</vt:lpstr>
      <vt:lpstr>Calibri</vt:lpstr>
      <vt:lpstr>Calibri Light</vt:lpstr>
      <vt:lpstr>Narkisim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Swopnobaaj</dc:creator>
  <cp:lastModifiedBy>dpe</cp:lastModifiedBy>
  <cp:revision>612</cp:revision>
  <dcterms:created xsi:type="dcterms:W3CDTF">2019-08-15T08:52:58Z</dcterms:created>
  <dcterms:modified xsi:type="dcterms:W3CDTF">2020-03-28T05:40:52Z</dcterms:modified>
</cp:coreProperties>
</file>