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5" autoAdjust="0"/>
    <p:restoredTop sz="94660"/>
  </p:normalViewPr>
  <p:slideViewPr>
    <p:cSldViewPr>
      <p:cViewPr>
        <p:scale>
          <a:sx n="66" d="100"/>
          <a:sy n="66" d="100"/>
        </p:scale>
        <p:origin x="-93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5DFA-10A0-415C-AA4C-707CD33C84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01355-ED1F-4BB6-9852-FFBEC2AA4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1355-ED1F-4BB6-9852-FFBEC2AA42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5562600" cy="4871817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transparent-welcome-animation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3848100" cy="133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2667000"/>
            <a:ext cx="2286000" cy="3733800"/>
            <a:chOff x="533400" y="2667000"/>
            <a:chExt cx="2286000" cy="3733800"/>
          </a:xfrm>
        </p:grpSpPr>
        <p:pic>
          <p:nvPicPr>
            <p:cNvPr id="8" name="Picture 7" descr="Bangladesh-240-animated-flag-gifs=55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2743200"/>
              <a:ext cx="2286000" cy="171450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838200" y="2667000"/>
              <a:ext cx="76200" cy="3505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nip Same Side Corner Rectangle 9"/>
            <p:cNvSpPr/>
            <p:nvPr/>
          </p:nvSpPr>
          <p:spPr>
            <a:xfrm>
              <a:off x="609600" y="6019800"/>
              <a:ext cx="457200" cy="381000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90800" y="990600"/>
            <a:ext cx="3352800" cy="5334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ফ্রিকুয়েন্সি</a:t>
            </a:r>
            <a:endParaRPr lang="en-US" dirty="0"/>
          </a:p>
        </p:txBody>
      </p:sp>
      <p:pic>
        <p:nvPicPr>
          <p:cNvPr id="6" name="Picture 5" descr="Captur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219977" cy="439102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14400"/>
            <a:ext cx="64770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pt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2" y="1031300"/>
            <a:ext cx="5943600" cy="468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9498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095500" y="3238500"/>
            <a:ext cx="5410200" cy="914400"/>
          </a:xfrm>
          <a:prstGeom prst="rect">
            <a:avLst/>
          </a:prstGeom>
        </p:spPr>
      </p:pic>
      <p:pic>
        <p:nvPicPr>
          <p:cNvPr id="8" name="Picture 7" descr="19498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81700" y="3086100"/>
            <a:ext cx="5410200" cy="9144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600200" y="381000"/>
            <a:ext cx="5257800" cy="6096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এসি</a:t>
            </a:r>
            <a:r>
              <a:rPr lang="en-US" dirty="0" smtClean="0"/>
              <a:t> ও </a:t>
            </a:r>
            <a:r>
              <a:rPr lang="en-US" dirty="0" err="1" smtClean="0"/>
              <a:t>ডিসি</a:t>
            </a:r>
            <a:r>
              <a:rPr lang="en-US" dirty="0" smtClean="0"/>
              <a:t> </a:t>
            </a:r>
            <a:r>
              <a:rPr lang="en-US" dirty="0" err="1" smtClean="0"/>
              <a:t>কারেন্টের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পার্থক্য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3429000" cy="30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এসি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কারেন্ট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066800"/>
            <a:ext cx="3429000" cy="30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ডিসি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কারেন্ট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447800"/>
            <a:ext cx="2819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এসি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সার্কিটে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উৎস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হিসাবে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জেনারেটর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ব্যবহার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হয়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4763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447800"/>
            <a:ext cx="2819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ডিসি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সার্কিটে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উৎস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হিসাবে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ব্যাটারি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ব্যবহার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হয়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4763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1905000"/>
            <a:ext cx="28194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এসি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সার্কিটে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উপাদান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হিসাবে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রেজিস্ট্যান্স,ইন্ডাকট্যান্স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ব্যবহার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হয়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943100"/>
            <a:ext cx="5334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০২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1905000"/>
            <a:ext cx="28194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ডিসি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সার্কিটে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উপাদানস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হিসাবে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শুধুমাত্র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রেজিস্ট্যান্স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ব্যবহার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হয়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1933575"/>
            <a:ext cx="5334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০২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2362200"/>
            <a:ext cx="2819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এসিতে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সাইকেল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বিদ্যমান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2419350"/>
            <a:ext cx="533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2362200"/>
            <a:ext cx="2819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ডিসিতে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সাইকেল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থাকে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না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2390775"/>
            <a:ext cx="533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2819400"/>
            <a:ext cx="2819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এসিতে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ট্রান্সফরমার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ব্যবহার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করা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য়ায়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2819400"/>
            <a:ext cx="533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০৪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000" y="2819400"/>
            <a:ext cx="2819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ডিসিতে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ট্রান্সফরমার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ব্যবহার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করা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য়ায়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না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3400" y="2847975"/>
            <a:ext cx="533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০৪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3276600"/>
            <a:ext cx="2819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এসিতে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ফেজ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পার্থক্য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থাকে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3276600"/>
            <a:ext cx="5334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০৫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3267075"/>
            <a:ext cx="2819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ডিসিতে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ফেজ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পার্থক্য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থাকে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না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3295650"/>
            <a:ext cx="5334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০৫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7800" y="3733800"/>
            <a:ext cx="2819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এসিতে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ভোল্টেজ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ড্রপ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বেশি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3733800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০৬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3724275"/>
            <a:ext cx="2819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70C0"/>
                </a:solidFill>
              </a:rPr>
              <a:t>ডিসিতে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ভোল্টেজ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ড্রপ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কম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43400" y="3752850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০৬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" name="Picture 29" descr="images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46628" y="5252028"/>
            <a:ext cx="1524000" cy="1230745"/>
          </a:xfrm>
          <a:prstGeom prst="rect">
            <a:avLst/>
          </a:prstGeom>
        </p:spPr>
      </p:pic>
      <p:pic>
        <p:nvPicPr>
          <p:cNvPr id="31" name="Picture 30" descr="images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49573" y="5252028"/>
            <a:ext cx="1524000" cy="123074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4955861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38942"/>
            <a:ext cx="3505200" cy="1979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137_CIP-Digital-(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00499" y="-952499"/>
            <a:ext cx="685801" cy="3505202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00400" y="533400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7" name="Flowchart: Direct Access Storage 6"/>
          <p:cNvSpPr/>
          <p:nvPr/>
        </p:nvSpPr>
        <p:spPr>
          <a:xfrm>
            <a:off x="1295400" y="3222174"/>
            <a:ext cx="1295400" cy="457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০১</a:t>
            </a:r>
            <a:endParaRPr lang="en-US" sz="2400" dirty="0"/>
          </a:p>
        </p:txBody>
      </p:sp>
      <p:sp>
        <p:nvSpPr>
          <p:cNvPr id="10" name="Flowchart: Direct Access Storage 9"/>
          <p:cNvSpPr/>
          <p:nvPr/>
        </p:nvSpPr>
        <p:spPr>
          <a:xfrm>
            <a:off x="1295400" y="3810000"/>
            <a:ext cx="1295400" cy="457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০২</a:t>
            </a:r>
            <a:endParaRPr lang="en-US" sz="2400" dirty="0"/>
          </a:p>
        </p:txBody>
      </p:sp>
      <p:sp>
        <p:nvSpPr>
          <p:cNvPr id="12" name="Flowchart: Direct Access Storage 11"/>
          <p:cNvSpPr/>
          <p:nvPr/>
        </p:nvSpPr>
        <p:spPr>
          <a:xfrm>
            <a:off x="1295400" y="4343400"/>
            <a:ext cx="1295400" cy="457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০৩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7076" y="3222174"/>
            <a:ext cx="53340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অল্টার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নেটিং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কারেন্টের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আবিস্কার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3810000"/>
            <a:ext cx="52578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অল্টার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নেটিং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কারেন্ট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  <p:pic>
        <p:nvPicPr>
          <p:cNvPr id="17" name="Picture 16" descr="Capture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00638"/>
            <a:ext cx="7543800" cy="16049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56116" y="4343400"/>
            <a:ext cx="526868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টাইম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পিরিয়ড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বরল</a:t>
            </a:r>
            <a:endParaRPr lang="en-US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52600"/>
            <a:ext cx="3225547" cy="2164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n 2"/>
          <p:cNvSpPr/>
          <p:nvPr/>
        </p:nvSpPr>
        <p:spPr>
          <a:xfrm>
            <a:off x="1752600" y="381000"/>
            <a:ext cx="914400" cy="914400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5867400" y="381000"/>
            <a:ext cx="914400" cy="914400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533400"/>
            <a:ext cx="29718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দলগত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4419600"/>
            <a:ext cx="6324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অল্টারনেটিং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কারেন্টের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বৈশিষ্ট্য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endParaRPr lang="en-US" sz="2800" dirty="0"/>
          </a:p>
        </p:txBody>
      </p:sp>
      <p:pic>
        <p:nvPicPr>
          <p:cNvPr id="7" name="Picture 6" descr="Corner-Alpa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2692" y="4165092"/>
            <a:ext cx="2895600" cy="2490216"/>
          </a:xfrm>
          <a:prstGeom prst="rect">
            <a:avLst/>
          </a:prstGeom>
        </p:spPr>
      </p:pic>
      <p:pic>
        <p:nvPicPr>
          <p:cNvPr id="8" name="Picture 7" descr="Corner-Alpa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6781800" y="4572001"/>
            <a:ext cx="28956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6096000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ইঞ্জিঃ</a:t>
            </a:r>
            <a:r>
              <a:rPr lang="en-US" dirty="0" smtClean="0"/>
              <a:t> </a:t>
            </a: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আতিকুর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endParaRPr lang="en-US" dirty="0"/>
          </a:p>
        </p:txBody>
      </p:sp>
    </p:spTree>
  </p:cSld>
  <p:clrMapOvr>
    <a:masterClrMapping/>
  </p:clrMapOvr>
  <p:transition spd="slow" advTm="2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228600"/>
            <a:ext cx="4648200" cy="7620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মুল্যায়ন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অল্টারনেটিং</a:t>
            </a:r>
            <a:r>
              <a:rPr lang="en-US" dirty="0" smtClean="0"/>
              <a:t> </a:t>
            </a:r>
            <a:r>
              <a:rPr lang="en-US" dirty="0" err="1" smtClean="0"/>
              <a:t>কারেন্টের</a:t>
            </a:r>
            <a:r>
              <a:rPr lang="en-US" dirty="0" smtClean="0"/>
              <a:t> </a:t>
            </a:r>
            <a:r>
              <a:rPr lang="en-US" dirty="0" err="1" smtClean="0"/>
              <a:t>দিক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</a:p>
          <a:p>
            <a:endParaRPr lang="en-US" dirty="0" smtClean="0"/>
          </a:p>
          <a:p>
            <a:r>
              <a:rPr lang="en-US" dirty="0" smtClean="0"/>
              <a:t>	(ক) </a:t>
            </a:r>
            <a:r>
              <a:rPr lang="en-US" dirty="0" err="1" smtClean="0"/>
              <a:t>মান</a:t>
            </a:r>
            <a:r>
              <a:rPr lang="en-US" dirty="0" smtClean="0"/>
              <a:t>	    (খ) </a:t>
            </a:r>
            <a:r>
              <a:rPr lang="en-US" dirty="0" err="1" smtClean="0"/>
              <a:t>দিক</a:t>
            </a:r>
            <a:r>
              <a:rPr lang="en-US" dirty="0" smtClean="0"/>
              <a:t>	(গ)  </a:t>
            </a:r>
            <a:r>
              <a:rPr lang="en-US" dirty="0" err="1" smtClean="0"/>
              <a:t>দিন</a:t>
            </a:r>
            <a:r>
              <a:rPr lang="en-US" dirty="0" smtClean="0"/>
              <a:t>		(ঘ)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53200" y="2133600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২। </a:t>
            </a:r>
            <a:r>
              <a:rPr lang="en-US" dirty="0" err="1" smtClean="0"/>
              <a:t>ডিসিতে</a:t>
            </a:r>
            <a:r>
              <a:rPr lang="en-US" dirty="0" smtClean="0"/>
              <a:t> </a:t>
            </a:r>
            <a:r>
              <a:rPr lang="en-US" dirty="0" err="1" smtClean="0"/>
              <a:t>ভোল্টেজ</a:t>
            </a:r>
            <a:r>
              <a:rPr lang="en-US" dirty="0" smtClean="0"/>
              <a:t> </a:t>
            </a:r>
            <a:r>
              <a:rPr lang="en-US" dirty="0" err="1" smtClean="0"/>
              <a:t>ড্রপ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(ক) </a:t>
            </a:r>
            <a:r>
              <a:rPr lang="en-US" dirty="0" err="1" smtClean="0"/>
              <a:t>কম</a:t>
            </a:r>
            <a:r>
              <a:rPr lang="en-US" dirty="0" smtClean="0"/>
              <a:t>	    (খ) </a:t>
            </a:r>
            <a:r>
              <a:rPr lang="en-US" dirty="0" err="1" smtClean="0"/>
              <a:t>বেশি</a:t>
            </a:r>
            <a:r>
              <a:rPr lang="en-US" dirty="0" smtClean="0"/>
              <a:t> 	(গ) </a:t>
            </a:r>
            <a:r>
              <a:rPr lang="en-US" dirty="0" err="1" smtClean="0"/>
              <a:t>নাই</a:t>
            </a:r>
            <a:r>
              <a:rPr lang="en-US" dirty="0" smtClean="0"/>
              <a:t>		(ঘ)  ২০%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28800" y="3733800"/>
            <a:ext cx="381000" cy="304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r-Alp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02692" y="4165092"/>
            <a:ext cx="2895600" cy="2490216"/>
          </a:xfrm>
          <a:prstGeom prst="rect">
            <a:avLst/>
          </a:prstGeom>
        </p:spPr>
      </p:pic>
      <p:pic>
        <p:nvPicPr>
          <p:cNvPr id="9" name="Picture 8" descr="Corner-Alp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604000" y="4318000"/>
            <a:ext cx="3175000" cy="1905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172200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আতিকুর</a:t>
            </a:r>
            <a:r>
              <a:rPr lang="en-US" dirty="0" smtClean="0"/>
              <a:t> </a:t>
            </a:r>
            <a:r>
              <a:rPr lang="en-US" dirty="0" err="1" smtClean="0"/>
              <a:t>রহমান,ট্রেড</a:t>
            </a:r>
            <a:r>
              <a:rPr lang="en-US" dirty="0" smtClean="0"/>
              <a:t> </a:t>
            </a:r>
            <a:r>
              <a:rPr lang="en-US" dirty="0" err="1" smtClean="0"/>
              <a:t>ইন্সট্রাক্টর</a:t>
            </a:r>
            <a:r>
              <a:rPr lang="en-US" dirty="0" smtClean="0"/>
              <a:t> ( </a:t>
            </a:r>
            <a:r>
              <a:rPr lang="en-US" dirty="0" err="1" smtClean="0"/>
              <a:t>ইলেকট্রিক্যাল</a:t>
            </a:r>
            <a:r>
              <a:rPr lang="en-US" dirty="0" smtClean="0"/>
              <a:t>) 01716727788</a:t>
            </a:r>
            <a:endParaRPr lang="en-US" dirty="0"/>
          </a:p>
        </p:txBody>
      </p:sp>
      <p:pic>
        <p:nvPicPr>
          <p:cNvPr id="9" name="Picture 8" descr="130638738-stock-vector-house-building-with-plant-pot-isolated-icon-cartoon-vector-illustration-graphic-desig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699830" cy="4883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33400" y="5257800"/>
            <a:ext cx="8153400" cy="838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তোমার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বাড়িতে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এসি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ডিসি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কারেন্ট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ব্যবহারে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কোনটি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সুবিধাজনক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ধারাবাহিকভাবে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বর্ননা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609600"/>
            <a:ext cx="4876800" cy="646331"/>
          </a:xfrm>
          <a:prstGeom prst="rect">
            <a:avLst/>
          </a:prstGeom>
          <a:gradFill>
            <a:gsLst>
              <a:gs pos="43000">
                <a:schemeClr val="accent2">
                  <a:tint val="98000"/>
                  <a:shade val="25000"/>
                  <a:satMod val="250000"/>
                  <a:alpha val="27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বাড়ীর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কাজ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117671"/>
            <a:ext cx="6477000" cy="543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457200"/>
            <a:ext cx="56388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আগামি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ক্লাশে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0653677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e1abc80794540a6394a27c4be73f6c7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8001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91129_080334 copy666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14400" y="2133600"/>
            <a:ext cx="2209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657600" y="2667000"/>
            <a:ext cx="4648200" cy="2209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ইঞ্জিঃ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মোঃ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আতিকুর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রহমান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ডিপ্লোমা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ইন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ইঞ্জিনিয়ার</a:t>
            </a:r>
            <a:r>
              <a:rPr lang="en-US" sz="2000" dirty="0" smtClean="0">
                <a:solidFill>
                  <a:schemeClr val="bg1"/>
                </a:solidFill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</a:rPr>
              <a:t>ইলেক</a:t>
            </a:r>
            <a:r>
              <a:rPr lang="en-US" sz="2000" dirty="0" smtClean="0">
                <a:solidFill>
                  <a:schemeClr val="bg1"/>
                </a:solidFill>
              </a:rPr>
              <a:t> )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বি.এস.সি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ইন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সি.এস.ই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</a:rPr>
              <a:t>বি.এড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ট্রেড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ইন্সট্রাক্টর</a:t>
            </a:r>
            <a:r>
              <a:rPr lang="en-US" sz="2400" dirty="0" smtClean="0">
                <a:solidFill>
                  <a:schemeClr val="bg1"/>
                </a:solidFill>
              </a:rPr>
              <a:t> ( </a:t>
            </a:r>
            <a:r>
              <a:rPr lang="en-US" sz="2400" dirty="0" err="1" smtClean="0">
                <a:solidFill>
                  <a:schemeClr val="bg1"/>
                </a:solidFill>
              </a:rPr>
              <a:t>ইলেক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268456"/>
            <a:ext cx="5029200" cy="6858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2060"/>
                </a:solidFill>
              </a:rPr>
              <a:t>পা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2060"/>
                </a:solidFill>
              </a:rPr>
              <a:t>ঠ</a:t>
            </a:r>
            <a:r>
              <a:rPr lang="en-US" sz="36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2060"/>
                </a:solidFill>
              </a:rPr>
              <a:t>প</a:t>
            </a:r>
            <a:r>
              <a:rPr lang="en-US" sz="3600" b="1" dirty="0" err="1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2060"/>
                </a:solidFill>
              </a:rPr>
              <a:t>রিচিতি</a:t>
            </a:r>
            <a:endParaRPr lang="en-US" sz="3600" b="1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Picture 2" descr="images অল্টারনেটিং কারেন্ট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371600"/>
            <a:ext cx="3733800" cy="1905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Round Diagonal Corner Rectangle 6"/>
          <p:cNvSpPr/>
          <p:nvPr/>
        </p:nvSpPr>
        <p:spPr>
          <a:xfrm>
            <a:off x="3581400" y="3581400"/>
            <a:ext cx="4267200" cy="5334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নবম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81400" y="4267200"/>
            <a:ext cx="4267200" cy="4572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জেনারেল</a:t>
            </a:r>
            <a:r>
              <a:rPr lang="en-US" sz="2000" dirty="0" smtClean="0"/>
              <a:t> </a:t>
            </a:r>
            <a:r>
              <a:rPr lang="en-US" sz="2000" dirty="0" err="1" smtClean="0"/>
              <a:t>ইলেকট্রিক্যাল</a:t>
            </a:r>
            <a:r>
              <a:rPr lang="en-US" sz="2000" dirty="0" smtClean="0"/>
              <a:t> ওয়ার্কস-১</a:t>
            </a:r>
            <a:endParaRPr lang="en-US" sz="2000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581400" y="4800600"/>
            <a:ext cx="4267200" cy="45720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দ্বাদশ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1828800"/>
            <a:ext cx="3581400" cy="838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অল্টারনেটিং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কারেন্ট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581400" y="5334000"/>
            <a:ext cx="4267200" cy="457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৫০ </a:t>
            </a:r>
            <a:r>
              <a:rPr lang="en-US" sz="2800" dirty="0" err="1" smtClean="0">
                <a:solidFill>
                  <a:srgbClr val="0070C0"/>
                </a:solidFill>
              </a:rPr>
              <a:t>মিনিট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581400" y="5867400"/>
            <a:ext cx="4267200" cy="457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1981200" y="3581400"/>
            <a:ext cx="1447800" cy="457200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শ্রেণী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Flowchart: Sequential Access Storage 17"/>
          <p:cNvSpPr/>
          <p:nvPr/>
        </p:nvSpPr>
        <p:spPr>
          <a:xfrm>
            <a:off x="1981200" y="4191000"/>
            <a:ext cx="1447800" cy="45720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বিষয়</a:t>
            </a:r>
            <a:endParaRPr lang="en-US" dirty="0"/>
          </a:p>
        </p:txBody>
      </p:sp>
      <p:sp>
        <p:nvSpPr>
          <p:cNvPr id="19" name="Flowchart: Sequential Access Storage 18"/>
          <p:cNvSpPr/>
          <p:nvPr/>
        </p:nvSpPr>
        <p:spPr>
          <a:xfrm>
            <a:off x="1981200" y="4800600"/>
            <a:ext cx="1447800" cy="45720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অধ্যায়</a:t>
            </a:r>
            <a:endParaRPr lang="en-US" dirty="0"/>
          </a:p>
        </p:txBody>
      </p:sp>
      <p:sp>
        <p:nvSpPr>
          <p:cNvPr id="20" name="Flowchart: Sequential Access Storage 19"/>
          <p:cNvSpPr/>
          <p:nvPr/>
        </p:nvSpPr>
        <p:spPr>
          <a:xfrm>
            <a:off x="1981200" y="5334000"/>
            <a:ext cx="1447800" cy="457200"/>
          </a:xfrm>
          <a:prstGeom prst="flowChartMagnetic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সময়</a:t>
            </a:r>
            <a:endParaRPr lang="en-US" dirty="0"/>
          </a:p>
        </p:txBody>
      </p:sp>
      <p:sp>
        <p:nvSpPr>
          <p:cNvPr id="21" name="Flowchart: Sequential Access Storage 20"/>
          <p:cNvSpPr/>
          <p:nvPr/>
        </p:nvSpPr>
        <p:spPr>
          <a:xfrm>
            <a:off x="1981200" y="5867400"/>
            <a:ext cx="1447800" cy="457200"/>
          </a:xfrm>
          <a:prstGeom prst="flowChartMagnetic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তারিখ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ternating-current-electric-current-direct-current-wiring-diagram-electricity-png-favpng-X5dDiqvjCXfUvAxG4mRvpi7j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55" y="1676400"/>
            <a:ext cx="3502545" cy="346233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3048000" y="381000"/>
            <a:ext cx="2819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সুচিপত্র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1447800"/>
            <a:ext cx="2057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2057400"/>
            <a:ext cx="20574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2590800"/>
            <a:ext cx="20574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72200" y="3124200"/>
            <a:ext cx="2057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মুল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172200" y="3657600"/>
            <a:ext cx="2057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72200" y="4191000"/>
            <a:ext cx="20574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800600"/>
            <a:ext cx="20574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মুল্যায়ন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172200" y="5334000"/>
            <a:ext cx="2057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ধন্যবাদ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685800"/>
            <a:ext cx="41148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শিখনফল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600200" y="2286000"/>
            <a:ext cx="6019800" cy="6858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অর্টারনেটিং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600200" y="3352800"/>
            <a:ext cx="6019800" cy="76200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অল্টারনেটিং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কারেন্টের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600200" y="4572000"/>
            <a:ext cx="6019800" cy="7620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as-IN" sz="2800" dirty="0"/>
          </a:p>
        </p:txBody>
      </p:sp>
      <p:sp>
        <p:nvSpPr>
          <p:cNvPr id="6" name="Heptagon 5"/>
          <p:cNvSpPr/>
          <p:nvPr/>
        </p:nvSpPr>
        <p:spPr>
          <a:xfrm>
            <a:off x="685800" y="2362200"/>
            <a:ext cx="685800" cy="533400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85800" y="3472544"/>
            <a:ext cx="685800" cy="533400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685800" y="4648200"/>
            <a:ext cx="685800" cy="533400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600200" y="5562600"/>
            <a:ext cx="6019800" cy="76200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as-IN" sz="3200" dirty="0"/>
          </a:p>
        </p:txBody>
      </p:sp>
      <p:sp>
        <p:nvSpPr>
          <p:cNvPr id="10" name="Heptagon 9"/>
          <p:cNvSpPr/>
          <p:nvPr/>
        </p:nvSpPr>
        <p:spPr>
          <a:xfrm>
            <a:off x="762000" y="5791200"/>
            <a:ext cx="685800" cy="533400"/>
          </a:xfrm>
          <a:prstGeom prst="hep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৪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715000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এখন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দেখব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19263" y="3136900"/>
          <a:ext cx="5705475" cy="582613"/>
        </p:xfrm>
        <a:graphic>
          <a:graphicData uri="http://schemas.openxmlformats.org/presentationml/2006/ole">
            <p:oleObj spid="_x0000_s1027" name="Packager Shell Object" r:id="rId3" imgW="5705280" imgH="582120" progId="Package">
              <p:embed/>
            </p:oleObj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0px-16_wood_samples.jpg"/>
          <p:cNvPicPr>
            <a:picLocks noChangeAspect="1"/>
          </p:cNvPicPr>
          <p:nvPr/>
        </p:nvPicPr>
        <p:blipFill>
          <a:blip r:embed="rId2">
            <a:lum bright="31000" contrast="-9000"/>
          </a:blip>
          <a:stretch>
            <a:fillRect/>
          </a:stretch>
        </p:blipFill>
        <p:spPr>
          <a:xfrm rot="5400000">
            <a:off x="1752602" y="-304801"/>
            <a:ext cx="5562599" cy="815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09600" y="20574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as-IN" dirty="0" smtClean="0"/>
              <a:t>এসি বিদ্যুৎ বা অল্টারনেটিং কারেন্টের প্রকৃত আবিষ্কারক নিকোলা টেসলা। তবে ১৮৩৫ সালে ফ্রান্সের প্যারিসে হিপ্পলিট পিক্সেই (</a:t>
            </a:r>
            <a:r>
              <a:rPr lang="en-US" dirty="0" err="1" smtClean="0"/>
              <a:t>Hippolyte</a:t>
            </a:r>
            <a:r>
              <a:rPr lang="en-US" dirty="0" smtClean="0"/>
              <a:t> </a:t>
            </a:r>
            <a:r>
              <a:rPr lang="en-US" dirty="0" err="1" smtClean="0"/>
              <a:t>Pixii</a:t>
            </a:r>
            <a:r>
              <a:rPr lang="en-US" dirty="0" smtClean="0"/>
              <a:t>) </a:t>
            </a:r>
            <a:r>
              <a:rPr lang="as-IN" dirty="0" smtClean="0"/>
              <a:t>প্রথম একটি অল্টারনেটর তৈরি করেন, যা অল্টারনেটিং কারেন্ট উৎপাদন করার জন্য হাতের ক্র্যাঙ্ক দ্বারা ঘুরানো হয়।যে কারেন্টের দিক সময়ের সাথে সাথে পরিবর্তিত হয় তাকে অল্টারনেটিং কারেন্ট বা </a:t>
            </a:r>
            <a:r>
              <a:rPr lang="en-US" dirty="0" smtClean="0"/>
              <a:t>AC </a:t>
            </a:r>
            <a:r>
              <a:rPr lang="as-IN" dirty="0" smtClean="0"/>
              <a:t>বলে</a:t>
            </a:r>
            <a:r>
              <a:rPr lang="en-US" dirty="0" smtClean="0"/>
              <a:t> ।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অল্টারনেটিং</a:t>
            </a:r>
            <a:r>
              <a:rPr lang="en-US" dirty="0" smtClean="0"/>
              <a:t> </a:t>
            </a:r>
            <a:r>
              <a:rPr lang="en-US" dirty="0" err="1" smtClean="0"/>
              <a:t>কারেন্টের</a:t>
            </a:r>
            <a:r>
              <a:rPr lang="en-US" dirty="0" smtClean="0"/>
              <a:t> </a:t>
            </a:r>
            <a:r>
              <a:rPr lang="en-US" dirty="0" err="1" smtClean="0"/>
              <a:t>ওয়েভ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2133600" y="381000"/>
            <a:ext cx="43434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অর্ল্টারনেটিং</a:t>
            </a:r>
            <a:r>
              <a:rPr lang="en-US" sz="24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কারেন্ট</a:t>
            </a:r>
            <a:endParaRPr lang="en-US" sz="24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 descr="sine-wave-zero-offs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19600"/>
            <a:ext cx="4018438" cy="1447800"/>
          </a:xfrm>
          <a:prstGeom prst="rect">
            <a:avLst/>
          </a:prstGeom>
        </p:spPr>
      </p:pic>
      <p:pic>
        <p:nvPicPr>
          <p:cNvPr id="6" name="Picture 5" descr="images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676400"/>
            <a:ext cx="876300" cy="118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057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অল্টারনেটিং</a:t>
            </a:r>
            <a:r>
              <a:rPr lang="en-US" dirty="0" smtClean="0"/>
              <a:t> </a:t>
            </a:r>
            <a:r>
              <a:rPr lang="en-US" dirty="0" err="1" smtClean="0"/>
              <a:t>কারেন্টের</a:t>
            </a:r>
            <a:r>
              <a:rPr lang="en-US" dirty="0" smtClean="0"/>
              <a:t> </a:t>
            </a:r>
            <a:r>
              <a:rPr lang="en-US" dirty="0" err="1" smtClean="0"/>
              <a:t>আবিস্কারক</a:t>
            </a:r>
            <a:r>
              <a:rPr lang="en-US" dirty="0" smtClean="0"/>
              <a:t> </a:t>
            </a:r>
            <a:r>
              <a:rPr lang="en-US" dirty="0" err="1" smtClean="0"/>
              <a:t>নিকোলা</a:t>
            </a:r>
            <a:r>
              <a:rPr lang="en-US" dirty="0" smtClean="0"/>
              <a:t> </a:t>
            </a:r>
            <a:r>
              <a:rPr lang="en-US" dirty="0" err="1" smtClean="0"/>
              <a:t>টেসলা</a:t>
            </a:r>
            <a:r>
              <a:rPr lang="en-US" dirty="0" smtClean="0"/>
              <a:t> । 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fif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381000" y="838200"/>
            <a:ext cx="8382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Callout 4"/>
          <p:cNvSpPr/>
          <p:nvPr/>
        </p:nvSpPr>
        <p:spPr>
          <a:xfrm>
            <a:off x="457200" y="609600"/>
            <a:ext cx="3124200" cy="1066800"/>
          </a:xfrm>
          <a:prstGeom prst="downArrowCallou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অর্টারনেটিং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কারেন্টের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বৈশিষ্ট্য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85800" y="2133600"/>
            <a:ext cx="1676400" cy="7620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০১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Bevel 6"/>
          <p:cNvSpPr/>
          <p:nvPr/>
        </p:nvSpPr>
        <p:spPr>
          <a:xfrm>
            <a:off x="2514600" y="2209800"/>
            <a:ext cx="4953000" cy="762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নেগিটিভ</a:t>
            </a:r>
            <a:r>
              <a:rPr lang="en-US" sz="2000" dirty="0" smtClean="0"/>
              <a:t> ও </a:t>
            </a:r>
            <a:r>
              <a:rPr lang="en-US" sz="2000" dirty="0" err="1" smtClean="0"/>
              <a:t>পজিটিভ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নেই</a:t>
            </a:r>
            <a:endParaRPr lang="en-US" sz="2000" dirty="0"/>
          </a:p>
        </p:txBody>
      </p:sp>
      <p:sp>
        <p:nvSpPr>
          <p:cNvPr id="8" name="Chevron 7"/>
          <p:cNvSpPr/>
          <p:nvPr/>
        </p:nvSpPr>
        <p:spPr>
          <a:xfrm>
            <a:off x="685800" y="2971800"/>
            <a:ext cx="1676400" cy="7620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০২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Bevel 8"/>
          <p:cNvSpPr/>
          <p:nvPr/>
        </p:nvSpPr>
        <p:spPr>
          <a:xfrm>
            <a:off x="2514600" y="3048000"/>
            <a:ext cx="4953000" cy="7620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সাইকেল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endParaRPr lang="en-US" sz="2400" dirty="0"/>
          </a:p>
        </p:txBody>
      </p:sp>
      <p:sp>
        <p:nvSpPr>
          <p:cNvPr id="10" name="Chevron 9"/>
          <p:cNvSpPr/>
          <p:nvPr/>
        </p:nvSpPr>
        <p:spPr>
          <a:xfrm>
            <a:off x="685800" y="3829928"/>
            <a:ext cx="1676400" cy="7620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০৩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Bevel 10"/>
          <p:cNvSpPr/>
          <p:nvPr/>
        </p:nvSpPr>
        <p:spPr>
          <a:xfrm>
            <a:off x="2514600" y="3906128"/>
            <a:ext cx="4953000" cy="762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পার্থক্য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endParaRPr lang="en-US" sz="2400" dirty="0"/>
          </a:p>
        </p:txBody>
      </p:sp>
      <p:sp>
        <p:nvSpPr>
          <p:cNvPr id="12" name="Chevron 11"/>
          <p:cNvSpPr/>
          <p:nvPr/>
        </p:nvSpPr>
        <p:spPr>
          <a:xfrm>
            <a:off x="685800" y="4724400"/>
            <a:ext cx="1676400" cy="7620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০৪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Bevel 12"/>
          <p:cNvSpPr/>
          <p:nvPr/>
        </p:nvSpPr>
        <p:spPr>
          <a:xfrm>
            <a:off x="2514600" y="4800600"/>
            <a:ext cx="4953000" cy="762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অল্টারনেটিং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কারেন্ট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সাইন</a:t>
            </a:r>
            <a:r>
              <a:rPr lang="en-US" sz="2000" dirty="0" smtClean="0"/>
              <a:t> </a:t>
            </a:r>
            <a:r>
              <a:rPr lang="en-US" sz="2000" dirty="0" err="1" smtClean="0"/>
              <a:t>তরঙ্গ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থাকে</a:t>
            </a:r>
            <a:endParaRPr lang="en-US" sz="2000" dirty="0"/>
          </a:p>
        </p:txBody>
      </p:sp>
      <p:sp>
        <p:nvSpPr>
          <p:cNvPr id="14" name="Chevron 13"/>
          <p:cNvSpPr/>
          <p:nvPr/>
        </p:nvSpPr>
        <p:spPr>
          <a:xfrm>
            <a:off x="685800" y="5590736"/>
            <a:ext cx="1676400" cy="762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০৫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Bevel 14"/>
          <p:cNvSpPr/>
          <p:nvPr/>
        </p:nvSpPr>
        <p:spPr>
          <a:xfrm>
            <a:off x="2514600" y="5666936"/>
            <a:ext cx="4953000" cy="762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সোর্স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হিসাবে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জেনারেটর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endParaRPr lang="en-US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99f60b7d8e1dd93d1e075e71d26d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10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057400" y="1371600"/>
            <a:ext cx="6553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পরিবাহী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মেরূ</a:t>
            </a:r>
            <a:r>
              <a:rPr lang="en-US" dirty="0" smtClean="0"/>
              <a:t> ও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দক্ষিন</a:t>
            </a:r>
            <a:r>
              <a:rPr lang="en-US" dirty="0" smtClean="0"/>
              <a:t> </a:t>
            </a:r>
            <a:r>
              <a:rPr lang="en-US" dirty="0" err="1" smtClean="0"/>
              <a:t>মেরুর</a:t>
            </a:r>
            <a:r>
              <a:rPr lang="en-US" dirty="0" smtClean="0"/>
              <a:t> </a:t>
            </a:r>
            <a:r>
              <a:rPr lang="en-US" dirty="0" err="1" smtClean="0"/>
              <a:t>মাঝখানে</a:t>
            </a:r>
            <a:r>
              <a:rPr lang="en-US" dirty="0" smtClean="0"/>
              <a:t> </a:t>
            </a:r>
            <a:r>
              <a:rPr lang="en-US" dirty="0" err="1" smtClean="0"/>
              <a:t>বৃত্তাকার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পথ</a:t>
            </a:r>
            <a:r>
              <a:rPr lang="en-US" dirty="0" smtClean="0"/>
              <a:t> </a:t>
            </a:r>
            <a:r>
              <a:rPr lang="en-US" dirty="0" err="1" smtClean="0"/>
              <a:t>একবার</a:t>
            </a:r>
            <a:r>
              <a:rPr lang="en-US" dirty="0" smtClean="0"/>
              <a:t> </a:t>
            </a:r>
            <a:r>
              <a:rPr lang="en-US" dirty="0" err="1" smtClean="0"/>
              <a:t>অতিক্রম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ভোর্টেজ</a:t>
            </a:r>
            <a:r>
              <a:rPr lang="en-US" dirty="0" smtClean="0"/>
              <a:t> </a:t>
            </a:r>
            <a:r>
              <a:rPr lang="en-US" dirty="0" err="1" smtClean="0"/>
              <a:t>তরঙ্গের</a:t>
            </a:r>
            <a:r>
              <a:rPr lang="en-US" dirty="0" smtClean="0"/>
              <a:t> </a:t>
            </a:r>
            <a:r>
              <a:rPr lang="en-US" dirty="0" err="1" smtClean="0"/>
              <a:t>সুষ্টি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তরঙ্গকে</a:t>
            </a:r>
            <a:r>
              <a:rPr lang="en-US" dirty="0" smtClean="0"/>
              <a:t> </a:t>
            </a:r>
            <a:r>
              <a:rPr lang="en-US" dirty="0" err="1" smtClean="0"/>
              <a:t>সাইকেল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সাইন</a:t>
            </a:r>
            <a:r>
              <a:rPr lang="en-US" dirty="0" smtClean="0"/>
              <a:t> </a:t>
            </a:r>
            <a:r>
              <a:rPr lang="en-US" dirty="0" err="1" smtClean="0"/>
              <a:t>তরঙ্গ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457200" y="1371600"/>
            <a:ext cx="1752600" cy="114300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সাইকেল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2895600"/>
            <a:ext cx="6629400" cy="3429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381000" y="3733800"/>
            <a:ext cx="1752600" cy="175260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সাইন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4">
                    <a:lumMod val="50000"/>
                  </a:schemeClr>
                </a:solidFill>
              </a:rPr>
              <a:t>তরঙ্গ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4">
                    <a:lumMod val="50000"/>
                  </a:schemeClr>
                </a:solidFill>
              </a:rPr>
              <a:t>লেখ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চিত্র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 descr="Cap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52800"/>
            <a:ext cx="5029200" cy="270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B9D679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387</Words>
  <Application>Microsoft Office PowerPoint</Application>
  <PresentationFormat>On-screen Show (4:3)</PresentationFormat>
  <Paragraphs>113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Windows User</cp:lastModifiedBy>
  <cp:revision>42</cp:revision>
  <dcterms:created xsi:type="dcterms:W3CDTF">2006-08-16T00:00:00Z</dcterms:created>
  <dcterms:modified xsi:type="dcterms:W3CDTF">2020-03-28T04:50:46Z</dcterms:modified>
</cp:coreProperties>
</file>