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78" r:id="rId4"/>
    <p:sldId id="258" r:id="rId5"/>
    <p:sldId id="279" r:id="rId6"/>
    <p:sldId id="260" r:id="rId7"/>
    <p:sldId id="31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313" r:id="rId22"/>
    <p:sldId id="315" r:id="rId23"/>
    <p:sldId id="31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8CCAE"/>
    <a:srgbClr val="F3AA7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8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96EE1-75A7-42DE-8E8E-8D6330818780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2159A-0D38-4F4C-8251-C5638E8832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8291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2159A-0D38-4F4C-8251-C5638E8832A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1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62159A-0D38-4F4C-8251-C5638E8832A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867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F25830-6DCB-422E-AE29-C4081498C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6CB513-576E-44DE-8536-93DB6B09D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697CA2-3EC8-4F66-AA00-DF393C50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C29304F-F9E1-4B4D-A575-260A7E4C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80D928-52D0-46F3-8E87-3597B726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190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76B822-2676-4C0A-AA23-2D17B40AE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80C8B06-B730-47AC-A829-7BAB78DB3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F6944F-14A6-4056-84FD-6E40BD16C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B3034-082A-4D31-AF28-1FE6C7722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A68FAF4-78D6-435C-9BE0-D7D93AC1A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4486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19C6B5A-0E2A-485E-A3AE-0FE208A362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9661B3-C224-4238-AD2E-40421564C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7FA0EC-154A-444D-960E-968C7CBE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C83BB6-D7E1-4443-8DC7-2ACBF782A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AD0322-EB68-4B35-844C-557E22C9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031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165AC6-6925-415D-8359-195525F6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F53CFC-9D1B-41E6-9C9E-B10AA12BA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E79023-A300-4CE7-B102-308E84C7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00B5D5-8EF6-432B-9326-4288B66D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B4245B-1B42-4E22-8DA1-64F6BC24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561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76EA1D-155B-4E18-848D-FF319BD0C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6C40D3-0CCF-4F46-A8B4-8DD01A982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02E86B-CB5D-4808-AD39-DE352311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7C2B60-F3F5-4D6B-B283-F1B2FB0A5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3D3FAE-A419-4B61-8B07-0FF8A523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8355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07798B-7335-41E4-B304-D07C894FD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B781AED-6066-4E4E-981A-413FE9E1D0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65BBF4-C3C4-4002-A93F-1A4A328E8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9ED99C-CF0A-4E02-90F3-CDD612434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41CB29-8E3F-4216-856C-E8331EA3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159180-66F5-4CBA-928B-204C9DCA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133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84E6C4-3119-4F94-A8B1-3A6DF56F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612576-5D95-478B-A434-402D95415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2D89C2-15FA-4D9B-BCFB-2FDC2EBAB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66F6274-E8DE-4CF5-A5A7-D8EA3DB7E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63296B3-E314-4EFE-BCEA-E614A88E8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E786849-0975-4E04-8FAE-47DB5C6F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2B9DDB1-5FFE-4F10-A139-006EE18A1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D694F7-087B-408B-ABE0-CAFCA1C81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97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DD0A9C-11FF-41B0-BD14-3553AEBF9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0CADC81-BF44-4584-8327-1FA8CCAD2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2464BF8-281D-486E-A7F0-25EE3130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A19BF0A-51C4-490B-AF0E-51E2B5336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2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5F3DB93-E6B6-4EC4-9E62-F8EEBDA74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4E17090-1B55-49D7-803D-C2CD5FBF8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8987C4F-D875-4EA9-89B2-4E2085096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40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F9EC8A-3307-491B-9E80-4C01DDCDD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7E9B0A-A1C2-41AE-A1FE-7428969AC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2EE5D4D-EBE1-449E-9992-AC6F189F9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FE4047-183D-407F-9BF6-000A0829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0D4034E-04DC-47F2-AD82-1220E841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4340CC-14FD-4C82-8E36-20833E1C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34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8F6E3A-22B2-4313-B365-1A355509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3B2745A-FB58-45CC-85F0-713A5B5E4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AD943D-B4DA-49A3-A47C-E5DE781DA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8AFDE5-5DEE-40B6-9A7E-66D4203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54AD6B-CC36-4B9B-9CBA-145CE407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82B8B2-3AAD-452B-A43A-A1E5F585E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572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C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43B031D-98FF-4749-AD46-3C56C0A33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D5DBF8-062B-4AF6-9EF8-08349826A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06D461-039D-44DA-BC6D-0929AFE0F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6FA31-2BBD-4B63-B077-FCA58AD46BF1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378974-49FD-4719-8D76-CD52DDF1CC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0A242E9-048D-4F7D-9319-D37FFFBEE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46A0F-551C-4CAE-AEDD-18897705B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9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6.jpe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3.jpeg"/><Relationship Id="rId9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3FEBE3C-D752-447B-BD4A-31E545CAF1A8}"/>
              </a:ext>
            </a:extLst>
          </p:cNvPr>
          <p:cNvSpPr txBox="1"/>
          <p:nvPr/>
        </p:nvSpPr>
        <p:spPr>
          <a:xfrm>
            <a:off x="3249637" y="299804"/>
            <a:ext cx="4820529" cy="2503358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r>
              <a:rPr lang="bn-BD" sz="8800" dirty="0">
                <a:ln w="38100">
                  <a:solidFill>
                    <a:schemeClr val="tx1"/>
                  </a:solidFill>
                </a:ln>
                <a:solidFill>
                  <a:srgbClr val="7030A0"/>
                </a:solidFill>
              </a:rPr>
              <a:t>স্বাগতম</a:t>
            </a:r>
            <a:endParaRPr lang="en-US" sz="8800" dirty="0">
              <a:ln w="38100">
                <a:solidFill>
                  <a:schemeClr val="tx1"/>
                </a:solidFill>
              </a:ln>
              <a:solidFill>
                <a:srgbClr val="7030A0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A8777775-4DD9-4B7E-8A49-B7282861F7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g-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60" y="2238374"/>
            <a:ext cx="12129540" cy="46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210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F7DE7059-222E-4BA5-A1AE-2F766FCE63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960F4BA-C900-4DC5-B226-A12EAED2881C}"/>
              </a:ext>
            </a:extLst>
          </p:cNvPr>
          <p:cNvSpPr/>
          <p:nvPr/>
        </p:nvSpPr>
        <p:spPr>
          <a:xfrm>
            <a:off x="3021200" y="31134"/>
            <a:ext cx="6657372" cy="74385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b="1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ভূমিক্ষয়ের শ্রেণিবিভাগ</a:t>
            </a:r>
            <a:endParaRPr lang="en-US" b="1" dirty="0">
              <a:ln w="13462">
                <a:noFill/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CA549C9-34DE-47C8-8784-AAF3D72ABBE5}"/>
              </a:ext>
            </a:extLst>
          </p:cNvPr>
          <p:cNvSpPr/>
          <p:nvPr/>
        </p:nvSpPr>
        <p:spPr>
          <a:xfrm>
            <a:off x="918094" y="6069297"/>
            <a:ext cx="3330347" cy="577687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বৃষ্টিপাতজনিত ভূমিক্ষয় </a:t>
            </a:r>
            <a:endParaRPr lang="en-US" sz="2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DD66B2D-4E03-40F4-B390-03A7599353A2}"/>
              </a:ext>
            </a:extLst>
          </p:cNvPr>
          <p:cNvSpPr/>
          <p:nvPr/>
        </p:nvSpPr>
        <p:spPr>
          <a:xfrm>
            <a:off x="7595635" y="6029736"/>
            <a:ext cx="2571537" cy="61724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বায়ুপ্রবাহজনিত ভূমিক্ষয়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E203A38-B701-4057-831F-AB226651B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191" y="1313643"/>
            <a:ext cx="5598941" cy="4755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68FA13B-1A14-4401-9C6D-8ADB6629A2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059" y="1313643"/>
            <a:ext cx="5598941" cy="471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8740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D2EA14B8-2D4F-4C04-98D7-ECF1D8B25491}"/>
              </a:ext>
            </a:extLst>
          </p:cNvPr>
          <p:cNvSpPr/>
          <p:nvPr/>
        </p:nvSpPr>
        <p:spPr>
          <a:xfrm>
            <a:off x="14565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1E1424-2E1F-47BE-BECD-EB09A128E60D}"/>
              </a:ext>
            </a:extLst>
          </p:cNvPr>
          <p:cNvSpPr/>
          <p:nvPr/>
        </p:nvSpPr>
        <p:spPr>
          <a:xfrm>
            <a:off x="702980" y="2332963"/>
            <a:ext cx="2686954" cy="949882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আস্তরণ ভূমিক্ষয়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5B863DB-7567-4CE2-81D1-BCBBC63D06AA}"/>
              </a:ext>
            </a:extLst>
          </p:cNvPr>
          <p:cNvSpPr/>
          <p:nvPr/>
        </p:nvSpPr>
        <p:spPr>
          <a:xfrm>
            <a:off x="706107" y="6112065"/>
            <a:ext cx="2256171" cy="467357"/>
          </a:xfrm>
          <a:prstGeom prst="rect">
            <a:avLst/>
          </a:prstGeom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রিল ভূমিক্ষয়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FEDE732-B41C-4D75-BEFB-99E9568F441D}"/>
              </a:ext>
            </a:extLst>
          </p:cNvPr>
          <p:cNvSpPr/>
          <p:nvPr/>
        </p:nvSpPr>
        <p:spPr>
          <a:xfrm>
            <a:off x="8417045" y="2682671"/>
            <a:ext cx="3430747" cy="52322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নালা বা  গালি ভূমিক্ষয়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5F0253E-2694-4C2C-A3CF-CDD86BD874B4}"/>
              </a:ext>
            </a:extLst>
          </p:cNvPr>
          <p:cNvSpPr/>
          <p:nvPr/>
        </p:nvSpPr>
        <p:spPr>
          <a:xfrm>
            <a:off x="9485728" y="6056202"/>
            <a:ext cx="1736373" cy="523220"/>
          </a:xfrm>
          <a:prstGeom prst="rect">
            <a:avLst/>
          </a:prstGeom>
        </p:spPr>
        <p:txBody>
          <a:bodyPr wrap="none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নদী ভাঙন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DD047B-F174-4C71-B1F4-EA08C9041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33" t="40284" r="59468" b="29645"/>
          <a:stretch/>
        </p:blipFill>
        <p:spPr>
          <a:xfrm>
            <a:off x="217990" y="291729"/>
            <a:ext cx="3457855" cy="2644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349EE0-D3EE-4380-B1A5-CA46E547DF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93" t="28369" r="15505" b="6950"/>
          <a:stretch/>
        </p:blipFill>
        <p:spPr>
          <a:xfrm>
            <a:off x="217990" y="3668802"/>
            <a:ext cx="3380141" cy="26265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B5A3B77-4022-45A2-B9B4-3DEE2F5A0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1500" y="3652109"/>
            <a:ext cx="3612510" cy="25477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xmlns="" id="{0D13B05C-1316-4574-A5E8-FFCC0EA7FC8C}"/>
              </a:ext>
            </a:extLst>
          </p:cNvPr>
          <p:cNvSpPr/>
          <p:nvPr/>
        </p:nvSpPr>
        <p:spPr>
          <a:xfrm>
            <a:off x="4418622" y="2674843"/>
            <a:ext cx="3214059" cy="183568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ButtonPour">
              <a:avLst/>
            </a:prstTxWarp>
            <a:noAutofit/>
          </a:bodyPr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bn-BD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জনি</a:t>
            </a:r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ভূমিক্ষয়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xmlns="" id="{F14F4165-0156-4FA7-A928-88FB8EDB7B1B}"/>
              </a:ext>
            </a:extLst>
          </p:cNvPr>
          <p:cNvSpPr/>
          <p:nvPr/>
        </p:nvSpPr>
        <p:spPr>
          <a:xfrm rot="6871481">
            <a:off x="4261638" y="1717499"/>
            <a:ext cx="278577" cy="16778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xmlns="" id="{153A3E34-656B-4717-81CF-D65FDA7F2731}"/>
              </a:ext>
            </a:extLst>
          </p:cNvPr>
          <p:cNvSpPr/>
          <p:nvPr/>
        </p:nvSpPr>
        <p:spPr>
          <a:xfrm rot="14670580">
            <a:off x="7270042" y="1723214"/>
            <a:ext cx="278577" cy="16778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xmlns="" id="{1BF44CB7-CFEB-40EB-B07A-3742BF24CDFB}"/>
              </a:ext>
            </a:extLst>
          </p:cNvPr>
          <p:cNvSpPr/>
          <p:nvPr/>
        </p:nvSpPr>
        <p:spPr>
          <a:xfrm rot="3920035">
            <a:off x="4261088" y="3887281"/>
            <a:ext cx="278577" cy="16778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ED988083-FB18-474F-9455-0F4CD67266E0}"/>
              </a:ext>
            </a:extLst>
          </p:cNvPr>
          <p:cNvSpPr/>
          <p:nvPr/>
        </p:nvSpPr>
        <p:spPr>
          <a:xfrm rot="17663887">
            <a:off x="7270041" y="3870102"/>
            <a:ext cx="278577" cy="167781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0674100-200C-4607-AA39-9074981FC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1454" y="258232"/>
            <a:ext cx="3856338" cy="26741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57975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8" grpId="0"/>
      <p:bldP spid="3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29CA4EF2-116E-4A2C-9F06-C15690D5E2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82BCC3A-44C2-4054-8F98-3353360E9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33" t="40284" r="59468" b="29645"/>
          <a:stretch/>
        </p:blipFill>
        <p:spPr>
          <a:xfrm>
            <a:off x="257711" y="1153552"/>
            <a:ext cx="5423440" cy="43453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BAE19B-0C67-458D-B312-608E02E68B55}"/>
              </a:ext>
            </a:extLst>
          </p:cNvPr>
          <p:cNvSpPr/>
          <p:nvPr/>
        </p:nvSpPr>
        <p:spPr>
          <a:xfrm>
            <a:off x="1385466" y="5964702"/>
            <a:ext cx="2764503" cy="52324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আস্তরণ ভূমিক্ষয়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68B471-2F47-4CD7-B572-7F539FAE503D}"/>
              </a:ext>
            </a:extLst>
          </p:cNvPr>
          <p:cNvSpPr/>
          <p:nvPr/>
        </p:nvSpPr>
        <p:spPr>
          <a:xfrm>
            <a:off x="6273838" y="2048961"/>
            <a:ext cx="5108769" cy="255454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বৃষ্টি বা সেচের পানি উচুস্থান থেকে ঢাল বেয়ে জমির উপর দিয়ে নিচের দিকে প্রবাহিত হয় তখন জমির উপরিভাগের নরম ও উর্বর মাটির কণা কেটে পাতলা আবরণ বা আস্তরনের মত চলে যায়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8747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23FCA52A-10FE-4500-B98D-550089A447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CF8C11D-FD7D-4B5B-B788-F97BE9BA30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793" t="39290" r="15505" b="6950"/>
          <a:stretch/>
        </p:blipFill>
        <p:spPr>
          <a:xfrm>
            <a:off x="455124" y="1009356"/>
            <a:ext cx="5821559" cy="483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0A9FE45-20E0-404E-AA0E-B8D06D582D1C}"/>
              </a:ext>
            </a:extLst>
          </p:cNvPr>
          <p:cNvSpPr/>
          <p:nvPr/>
        </p:nvSpPr>
        <p:spPr>
          <a:xfrm>
            <a:off x="1704134" y="6168655"/>
            <a:ext cx="238841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</a:t>
            </a:r>
            <a:r>
              <a:rPr lang="en-US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207568-04A6-45B0-973B-C2D064966C0D}"/>
              </a:ext>
            </a:extLst>
          </p:cNvPr>
          <p:cNvSpPr/>
          <p:nvPr/>
        </p:nvSpPr>
        <p:spPr>
          <a:xfrm>
            <a:off x="6822562" y="2285229"/>
            <a:ext cx="4914314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বরাবর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লম্বাকৃতির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কালক্রমে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69197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F77BBADD-7E1A-4AE3-9D43-C8E0778D64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6EDB973-6E2E-4EF4-B91C-0DF46924FFAF}"/>
              </a:ext>
            </a:extLst>
          </p:cNvPr>
          <p:cNvSpPr/>
          <p:nvPr/>
        </p:nvSpPr>
        <p:spPr>
          <a:xfrm>
            <a:off x="854542" y="5961012"/>
            <a:ext cx="4170622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নালা বা  গালি ভূমিক্ষয়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69D036-7EC3-465C-85A6-CB2EC539B801}"/>
              </a:ext>
            </a:extLst>
          </p:cNvPr>
          <p:cNvSpPr/>
          <p:nvPr/>
        </p:nvSpPr>
        <p:spPr>
          <a:xfrm>
            <a:off x="6593559" y="2313299"/>
            <a:ext cx="5182261" cy="255454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ভুমিক্ষয়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গালি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দীর্ঘকাল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রিল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নালাগুলো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নর্দমা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8C0CD9-74D6-448C-8BD3-104F3557D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649" y="1272715"/>
            <a:ext cx="5182261" cy="463571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175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D4B26D4F-9CAA-42A6-8201-E692C17CEC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C4B5C6C-EE77-44B8-8EC9-6F26F6426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086" y="1278161"/>
            <a:ext cx="5173065" cy="463026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223978-7976-4706-8E8C-CB29569B99D1}"/>
              </a:ext>
            </a:extLst>
          </p:cNvPr>
          <p:cNvSpPr/>
          <p:nvPr/>
        </p:nvSpPr>
        <p:spPr>
          <a:xfrm>
            <a:off x="1440670" y="6013883"/>
            <a:ext cx="2833121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নদী ভাঙন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A329A2-307E-419B-B5B8-E59044B72672}"/>
              </a:ext>
            </a:extLst>
          </p:cNvPr>
          <p:cNvSpPr/>
          <p:nvPr/>
        </p:nvSpPr>
        <p:spPr>
          <a:xfrm>
            <a:off x="6268424" y="2397948"/>
            <a:ext cx="5345490" cy="206210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বর্ষার শুরু বা শেষে নদীতে প্রবল স্রোত সৃষ্টি হয় , এর ফলে নদীতীরের কৃষি জমি নদীগর্ভে বিলীন হয়ে যায় । চাঁদপুর , সিরাজগঞ্জ , গোয়ালনন্দ</a:t>
            </a:r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xmlns="" val="158743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AB5BDB85-87FE-401D-AA55-7F6F83FF788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8">
            <a:extLst>
              <a:ext uri="{FF2B5EF4-FFF2-40B4-BE49-F238E27FC236}">
                <a16:creationId xmlns:a16="http://schemas.microsoft.com/office/drawing/2014/main" xmlns="" id="{64163DD0-896E-4D28-A6A3-2EC50DE963BA}"/>
              </a:ext>
            </a:extLst>
          </p:cNvPr>
          <p:cNvSpPr/>
          <p:nvPr/>
        </p:nvSpPr>
        <p:spPr>
          <a:xfrm>
            <a:off x="152400" y="15240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970BEA-67D1-42CA-B8CB-D527D6800336}"/>
              </a:ext>
            </a:extLst>
          </p:cNvPr>
          <p:cNvSpPr/>
          <p:nvPr/>
        </p:nvSpPr>
        <p:spPr>
          <a:xfrm>
            <a:off x="3277772" y="515201"/>
            <a:ext cx="5950634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D05EE6-DDB9-4476-A7AE-8534C2A8E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798" y="1173804"/>
            <a:ext cx="5607201" cy="4815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4BD3EBD-B36E-4DF7-9CA5-5D8A37E2BE05}"/>
              </a:ext>
            </a:extLst>
          </p:cNvPr>
          <p:cNvSpPr/>
          <p:nvPr/>
        </p:nvSpPr>
        <p:spPr>
          <a:xfrm>
            <a:off x="6750732" y="1173805"/>
            <a:ext cx="4952469" cy="46262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just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গতিশীল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অন্যত্র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নেয়ার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প্রক্রিয়াকে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বাত্যাজনিত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তুলনামূলকভাবে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বাত্যাজনিত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প্রকোপ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xmlns="" val="4068313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9ADB3E74-BCB8-4D0B-BA1F-C68B41D979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E1EBF21-3BB6-46E4-861A-61D95708BDE1}"/>
              </a:ext>
            </a:extLst>
          </p:cNvPr>
          <p:cNvSpPr/>
          <p:nvPr/>
        </p:nvSpPr>
        <p:spPr>
          <a:xfrm>
            <a:off x="2869808" y="295422"/>
            <a:ext cx="6541478" cy="53284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 কর্তৃক ভূমিক্ষয়: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1F27D22-B293-470F-9FFF-E0DE5143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06240" y="3802478"/>
            <a:ext cx="3768985" cy="23254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D73C87-0DA9-43E7-B9DA-97C4A8DDC3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2383" y="3824094"/>
            <a:ext cx="3758450" cy="237113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D1D03AB-8B9A-48C8-845F-8477932842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28"/>
          <a:stretch/>
        </p:blipFill>
        <p:spPr>
          <a:xfrm>
            <a:off x="253021" y="1021998"/>
            <a:ext cx="2566767" cy="22507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B2443C-F4AB-4910-A834-2258D76BDC5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372"/>
          <a:stretch/>
        </p:blipFill>
        <p:spPr>
          <a:xfrm>
            <a:off x="8659464" y="1078613"/>
            <a:ext cx="3241369" cy="22120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314B399-E2DA-4023-AFE7-5F428DFC56F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t="28575" r="33059"/>
          <a:stretch/>
        </p:blipFill>
        <p:spPr>
          <a:xfrm>
            <a:off x="2918263" y="1047144"/>
            <a:ext cx="2391508" cy="22092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F667E99-AC2C-43D5-AAD3-0BCA0443A2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224" y="1047144"/>
            <a:ext cx="3039356" cy="22120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CF8670C-2CE3-486A-B15B-89C4137DEC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2616" y="3835083"/>
            <a:ext cx="3618542" cy="2250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44C2A84-765D-4009-9BC8-428DD9DFD684}"/>
              </a:ext>
            </a:extLst>
          </p:cNvPr>
          <p:cNvSpPr txBox="1"/>
          <p:nvPr/>
        </p:nvSpPr>
        <p:spPr>
          <a:xfrm>
            <a:off x="606083" y="6304665"/>
            <a:ext cx="2362200" cy="25791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জুম চাষ</a:t>
            </a:r>
            <a:r>
              <a:rPr lang="en-US" sz="1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62CAF19-6856-4006-983F-318BD99C2723}"/>
              </a:ext>
            </a:extLst>
          </p:cNvPr>
          <p:cNvSpPr/>
          <p:nvPr/>
        </p:nvSpPr>
        <p:spPr>
          <a:xfrm>
            <a:off x="5795350" y="6293002"/>
            <a:ext cx="4694066" cy="257913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কন্টোর পদ্ধতিতে চাষ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6CF7A3D-4512-4248-BC91-1844AFE75CAD}"/>
              </a:ext>
            </a:extLst>
          </p:cNvPr>
          <p:cNvSpPr/>
          <p:nvPr/>
        </p:nvSpPr>
        <p:spPr>
          <a:xfrm>
            <a:off x="964872" y="3256400"/>
            <a:ext cx="2566768" cy="38099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ভুমিকর্ষন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14577B9-7E3D-48CB-AF6C-1D5305337F94}"/>
              </a:ext>
            </a:extLst>
          </p:cNvPr>
          <p:cNvSpPr/>
          <p:nvPr/>
        </p:nvSpPr>
        <p:spPr>
          <a:xfrm>
            <a:off x="6658581" y="3356984"/>
            <a:ext cx="2752705" cy="28041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 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825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60507A8E-8F24-4911-922E-FF8097E284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16FF46D-DE6C-4C8B-ADF2-FA69B91701A2}"/>
              </a:ext>
            </a:extLst>
          </p:cNvPr>
          <p:cNvSpPr/>
          <p:nvPr/>
        </p:nvSpPr>
        <p:spPr>
          <a:xfrm>
            <a:off x="801859" y="532286"/>
            <a:ext cx="9439421" cy="560976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 ক্ষতির বিভিন্ন দিক</a:t>
            </a:r>
            <a:r>
              <a:rPr lang="bn-BD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BD1569-579C-437D-AC00-14429E3C3D60}"/>
              </a:ext>
            </a:extLst>
          </p:cNvPr>
          <p:cNvSpPr/>
          <p:nvPr/>
        </p:nvSpPr>
        <p:spPr>
          <a:xfrm>
            <a:off x="647114" y="1625547"/>
            <a:ext cx="104944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মাটির উর্বরতার ব্যাপক অপচয় হয় 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endParaRPr lang="en-US" sz="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মাটির পুষ্টির অভাব দেখা দেয় 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endParaRPr lang="en-US" sz="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নদী নালা হাওর বিল ভরাট হয়ে যায় 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endParaRPr lang="en-US" sz="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ভুমিক্ষয়ের বিরাট অংশ নদীতে জমা হওয়ার ফলে গভীরতা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 ফ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 চলাচলের বিঘ্ন ঘটে </a:t>
            </a:r>
            <a:r>
              <a:rPr lang="bn-BD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8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প্রবাদ আছে উর্বর মাটির ক্ষয় মানে সভ্যতার ক্ষয়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713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FBF0AFC-DE44-4106-BCBE-E2A21E0348AA}"/>
              </a:ext>
            </a:extLst>
          </p:cNvPr>
          <p:cNvGrpSpPr/>
          <p:nvPr/>
        </p:nvGrpSpPr>
        <p:grpSpPr>
          <a:xfrm>
            <a:off x="798911" y="1256055"/>
            <a:ext cx="4684542" cy="4586420"/>
            <a:chOff x="410022" y="1177171"/>
            <a:chExt cx="4684542" cy="458642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FC8CE6D9-38D0-41A3-AE0D-D51EBFB23342}"/>
                </a:ext>
              </a:extLst>
            </p:cNvPr>
            <p:cNvSpPr/>
            <p:nvPr/>
          </p:nvSpPr>
          <p:spPr>
            <a:xfrm>
              <a:off x="545125" y="1177171"/>
              <a:ext cx="3955374" cy="4586420"/>
            </a:xfrm>
            <a:prstGeom prst="rect">
              <a:avLst/>
            </a:prstGeom>
            <a:ln w="762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0CDD0F6-2E1F-42D9-A664-D3B4B506A50C}"/>
                </a:ext>
              </a:extLst>
            </p:cNvPr>
            <p:cNvSpPr txBox="1"/>
            <p:nvPr/>
          </p:nvSpPr>
          <p:spPr>
            <a:xfrm rot="19247943">
              <a:off x="410022" y="2950300"/>
              <a:ext cx="46845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800">
                  <a:latin typeface="NikoshBAN" panose="02000000000000000000" pitchFamily="2" charset="0"/>
                  <a:cs typeface="NikoshBAN" panose="02000000000000000000" pitchFamily="2" charset="0"/>
                </a:rPr>
                <a:t>ভূমিক্ষয়ের কারণ সমূহঃ</a:t>
              </a:r>
              <a:endParaRPr lang="en-US" sz="48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Frame 8">
            <a:extLst>
              <a:ext uri="{FF2B5EF4-FFF2-40B4-BE49-F238E27FC236}">
                <a16:creationId xmlns:a16="http://schemas.microsoft.com/office/drawing/2014/main" xmlns="" id="{8F031C89-3FBC-4710-B4CD-7EB3D580B3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16EE770-5141-4ABE-9C8A-C9B0ECFC7BB3}"/>
              </a:ext>
            </a:extLst>
          </p:cNvPr>
          <p:cNvSpPr/>
          <p:nvPr/>
        </p:nvSpPr>
        <p:spPr>
          <a:xfrm>
            <a:off x="3141182" y="312593"/>
            <a:ext cx="5458265" cy="36933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</a:t>
            </a:r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352640-A9B0-4595-9384-E35822F743FF}"/>
              </a:ext>
            </a:extLst>
          </p:cNvPr>
          <p:cNvSpPr txBox="1"/>
          <p:nvPr/>
        </p:nvSpPr>
        <p:spPr>
          <a:xfrm>
            <a:off x="9391715" y="800927"/>
            <a:ext cx="2489981" cy="584775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518C08-F335-42F2-BDEA-B2DDA6E4F945}"/>
              </a:ext>
            </a:extLst>
          </p:cNvPr>
          <p:cNvSpPr txBox="1"/>
          <p:nvPr/>
        </p:nvSpPr>
        <p:spPr>
          <a:xfrm>
            <a:off x="9380744" y="1968069"/>
            <a:ext cx="2489981" cy="584775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মাটির প্রকৃতি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3AF7A9B-3754-4A63-87EA-13134F5215BA}"/>
              </a:ext>
            </a:extLst>
          </p:cNvPr>
          <p:cNvSpPr txBox="1"/>
          <p:nvPr/>
        </p:nvSpPr>
        <p:spPr>
          <a:xfrm>
            <a:off x="9377645" y="3092942"/>
            <a:ext cx="2489982" cy="584775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জমি চাষের পদ্ধতি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F88F51-2B04-425E-97A5-7866EDB7FFC8}"/>
              </a:ext>
            </a:extLst>
          </p:cNvPr>
          <p:cNvSpPr txBox="1"/>
          <p:nvPr/>
        </p:nvSpPr>
        <p:spPr>
          <a:xfrm>
            <a:off x="9373708" y="3633445"/>
            <a:ext cx="2475913" cy="584775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EAFDBA3-FDA3-4A3F-BC99-BA1FDD095243}"/>
              </a:ext>
            </a:extLst>
          </p:cNvPr>
          <p:cNvSpPr txBox="1"/>
          <p:nvPr/>
        </p:nvSpPr>
        <p:spPr>
          <a:xfrm>
            <a:off x="9391715" y="1375058"/>
            <a:ext cx="2475912" cy="584775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ভূমিঢাল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2CF0DD6-0B5A-4641-9432-06F88C00156F}"/>
              </a:ext>
            </a:extLst>
          </p:cNvPr>
          <p:cNvSpPr txBox="1"/>
          <p:nvPr/>
        </p:nvSpPr>
        <p:spPr>
          <a:xfrm>
            <a:off x="9380744" y="2539297"/>
            <a:ext cx="2468877" cy="584775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শস্যের প্রকৃতি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A581404-BCE7-4E02-9B43-A9C24CA11C3B}"/>
              </a:ext>
            </a:extLst>
          </p:cNvPr>
          <p:cNvSpPr txBox="1"/>
          <p:nvPr/>
        </p:nvSpPr>
        <p:spPr>
          <a:xfrm>
            <a:off x="9380744" y="4226456"/>
            <a:ext cx="2468877" cy="584775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নিবিড় চাষ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986D130-00AF-4BD0-BFA8-83B40BE2F894}"/>
              </a:ext>
            </a:extLst>
          </p:cNvPr>
          <p:cNvSpPr txBox="1"/>
          <p:nvPr/>
        </p:nvSpPr>
        <p:spPr>
          <a:xfrm>
            <a:off x="9380744" y="4789539"/>
            <a:ext cx="2489982" cy="584775"/>
          </a:xfrm>
          <a:prstGeom prst="rect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কার্যাবলি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0A5DEDE-10F7-4FE5-AC5F-37CEF123A731}"/>
              </a:ext>
            </a:extLst>
          </p:cNvPr>
          <p:cNvSpPr/>
          <p:nvPr/>
        </p:nvSpPr>
        <p:spPr>
          <a:xfrm>
            <a:off x="534009" y="6176075"/>
            <a:ext cx="1088895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অফ অন সিস্টেমে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প্রতিটি নামের উপর ক্লিক করুন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83F70EF-4DCA-4D46-9A08-76F1875EE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3576" y="1230633"/>
            <a:ext cx="3920847" cy="46232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B4DD900-A0A1-4923-851C-74435E72F7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014" y="1302156"/>
            <a:ext cx="3955374" cy="46184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BD5B36CA-F253-457B-954A-56EC772907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111"/>
          <a:stretch/>
        </p:blipFill>
        <p:spPr>
          <a:xfrm>
            <a:off x="937099" y="1296184"/>
            <a:ext cx="3943490" cy="462325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B3B4AFC-51FB-4A3B-808C-0C540C1D3E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3703" y="1244641"/>
            <a:ext cx="3976254" cy="458641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6962EB1-BA3F-44D2-81A9-4B64A17F2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646" y="1216779"/>
            <a:ext cx="3919693" cy="45344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B3D15738-65E1-4DE5-96B1-A87A53432F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891" y="1263447"/>
            <a:ext cx="3891296" cy="45344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3793F404-92EF-4ED2-BA67-406DBF57F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866" y="1228194"/>
            <a:ext cx="3972537" cy="45027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FCA6514-D1D5-4004-AD61-1DE48E48764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02"/>
          <a:stretch/>
        </p:blipFill>
        <p:spPr>
          <a:xfrm>
            <a:off x="903445" y="1230633"/>
            <a:ext cx="3953347" cy="460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856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0.34531 0.0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66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14E2E60-DEE0-4639-903D-92F79052143E}"/>
              </a:ext>
            </a:extLst>
          </p:cNvPr>
          <p:cNvSpPr txBox="1"/>
          <p:nvPr/>
        </p:nvSpPr>
        <p:spPr>
          <a:xfrm>
            <a:off x="6514826" y="1295400"/>
            <a:ext cx="4524375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8AFC1F-348F-4FDC-8D2E-19BA42B73E21}"/>
              </a:ext>
            </a:extLst>
          </p:cNvPr>
          <p:cNvSpPr txBox="1"/>
          <p:nvPr/>
        </p:nvSpPr>
        <p:spPr>
          <a:xfrm>
            <a:off x="1338263" y="1295400"/>
            <a:ext cx="4524375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5373F0-0A96-42EF-9F61-EFFB088C2EBA}"/>
              </a:ext>
            </a:extLst>
          </p:cNvPr>
          <p:cNvSpPr txBox="1"/>
          <p:nvPr/>
        </p:nvSpPr>
        <p:spPr>
          <a:xfrm>
            <a:off x="1314450" y="2038350"/>
            <a:ext cx="45481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মোঃআমির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মাহবুব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পাল্লা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চাটখিল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০১৩০৯১০৭২৬১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EDB4030-FEFA-4A45-B6D2-E1B3839DD27D}"/>
              </a:ext>
            </a:extLst>
          </p:cNvPr>
          <p:cNvSpPr txBox="1"/>
          <p:nvPr/>
        </p:nvSpPr>
        <p:spPr>
          <a:xfrm>
            <a:off x="6469856" y="2038350"/>
            <a:ext cx="452437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কৃষিশিক্ষা</a:t>
            </a: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নবম-দশম শ্রেণি</a:t>
            </a:r>
          </a:p>
          <a:p>
            <a:pPr algn="ctr"/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</a:p>
          <a:p>
            <a:pPr algn="ctr"/>
            <a:r>
              <a:rPr lang="bn-IN" sz="2400">
                <a:latin typeface="NikoshBAN" panose="02000000000000000000" pitchFamily="2" charset="0"/>
                <a:cs typeface="NikoshBAN" panose="02000000000000000000" pitchFamily="2" charset="0"/>
              </a:rPr>
              <a:t>ভূমিক্ষয় ও ক্ষয়রোধ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4A1B73A-A575-4034-A89D-E2A1CD419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17669" y="2533650"/>
            <a:ext cx="1438657" cy="1796035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sp>
        <p:nvSpPr>
          <p:cNvPr id="8" name="Frame 8">
            <a:extLst>
              <a:ext uri="{FF2B5EF4-FFF2-40B4-BE49-F238E27FC236}">
                <a16:creationId xmlns:a16="http://schemas.microsoft.com/office/drawing/2014/main" xmlns="" id="{767AB68C-B041-4A67-B75F-CD9596195B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21703 Head Sir, Amir Hossa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78506" y="2458387"/>
            <a:ext cx="2833140" cy="1918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8264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B1A407DC-54CF-4983-88D2-308007DBF5B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8B026E0-CA9B-44E6-8875-D0D5C7D7CB09}"/>
              </a:ext>
            </a:extLst>
          </p:cNvPr>
          <p:cNvSpPr txBox="1"/>
          <p:nvPr/>
        </p:nvSpPr>
        <p:spPr>
          <a:xfrm>
            <a:off x="2465497" y="209244"/>
            <a:ext cx="6214269" cy="707886"/>
          </a:xfrm>
          <a:prstGeom prst="rect">
            <a:avLst/>
          </a:prstGeom>
          <a:solidFill>
            <a:schemeClr val="accent5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57150" h="38100" prst="artDeco"/>
            </a:sp3d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ক্ষয়রোধের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উপায়সমূহ</a:t>
            </a:r>
            <a:r>
              <a:rPr lang="bn-BD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78880C1-5592-4379-B237-A495679D21E3}"/>
              </a:ext>
            </a:extLst>
          </p:cNvPr>
          <p:cNvSpPr txBox="1"/>
          <p:nvPr/>
        </p:nvSpPr>
        <p:spPr>
          <a:xfrm>
            <a:off x="7367743" y="1391049"/>
            <a:ext cx="4504738" cy="646331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b="1">
                <a:latin typeface="NikoshBAN" panose="02000000000000000000" pitchFamily="2" charset="0"/>
                <a:cs typeface="NikoshBAN" panose="02000000000000000000" pitchFamily="2" charset="0"/>
              </a:rPr>
              <a:t>পানি প্রবাহ হ্রাসকরণ </a:t>
            </a:r>
            <a:endParaRPr lang="en-US" sz="36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347B02C-3292-4FA2-9085-3744BE1D7485}"/>
              </a:ext>
            </a:extLst>
          </p:cNvPr>
          <p:cNvSpPr txBox="1"/>
          <p:nvPr/>
        </p:nvSpPr>
        <p:spPr>
          <a:xfrm>
            <a:off x="7367743" y="2071306"/>
            <a:ext cx="4504738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পানি নিস্কাশনের সুবন্দোবস্তকরণ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FEF8585-B092-4B45-9217-9E16B5F74455}"/>
              </a:ext>
            </a:extLst>
          </p:cNvPr>
          <p:cNvSpPr txBox="1"/>
          <p:nvPr/>
        </p:nvSpPr>
        <p:spPr>
          <a:xfrm>
            <a:off x="7367743" y="3373174"/>
            <a:ext cx="4520506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পাহাড়ের ধাপে ধাপে চাষ করা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E64FBA0-D153-4A46-BFF8-E60A6F2C9FC5}"/>
              </a:ext>
            </a:extLst>
          </p:cNvPr>
          <p:cNvSpPr txBox="1"/>
          <p:nvPr/>
        </p:nvSpPr>
        <p:spPr>
          <a:xfrm>
            <a:off x="7367620" y="4036300"/>
            <a:ext cx="4520753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>
                <a:latin typeface="NikoshBAN" panose="02000000000000000000" pitchFamily="2" charset="0"/>
                <a:cs typeface="NikoshBAN" panose="02000000000000000000" pitchFamily="2" charset="0"/>
              </a:rPr>
              <a:t>কন্টোর পদ্ধতিতে চাষ করা</a:t>
            </a:r>
            <a:endParaRPr lang="en-US" sz="32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2D8192-D9A4-4963-96EE-DDF66ED7CFDC}"/>
              </a:ext>
            </a:extLst>
          </p:cNvPr>
          <p:cNvSpPr txBox="1"/>
          <p:nvPr/>
        </p:nvSpPr>
        <p:spPr>
          <a:xfrm>
            <a:off x="7367743" y="2743794"/>
            <a:ext cx="4520506" cy="52322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জমিতে জৈব পদার্থের পরিমাণ</a:t>
            </a:r>
            <a:r>
              <a:rPr lang="en-US" sz="28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বৃদ্ধিকরণ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24B1E3-1214-4E6C-B3C0-55175C7EF368}"/>
              </a:ext>
            </a:extLst>
          </p:cNvPr>
          <p:cNvSpPr/>
          <p:nvPr/>
        </p:nvSpPr>
        <p:spPr>
          <a:xfrm>
            <a:off x="534009" y="6176075"/>
            <a:ext cx="10888957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অফ অন সিস্টেমে </a:t>
            </a:r>
            <a:r>
              <a:rPr lang="en-US">
                <a:latin typeface="NikoshBAN" panose="02000000000000000000" pitchFamily="2" charset="0"/>
                <a:cs typeface="NikoshBAN" panose="02000000000000000000" pitchFamily="2" charset="0"/>
              </a:rPr>
              <a:t>প্রতিটি নামের উপর ক্লিক করুন</a:t>
            </a:r>
            <a:r>
              <a:rPr lang="bn-BD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3855FC57-0FA3-4141-98A9-A041C47C832B}"/>
              </a:ext>
            </a:extLst>
          </p:cNvPr>
          <p:cNvSpPr/>
          <p:nvPr/>
        </p:nvSpPr>
        <p:spPr>
          <a:xfrm rot="5400000" flipV="1">
            <a:off x="1465999" y="279545"/>
            <a:ext cx="4695866" cy="6500122"/>
          </a:xfrm>
          <a:custGeom>
            <a:avLst/>
            <a:gdLst>
              <a:gd name="connsiteX0" fmla="*/ 0 w 4695866"/>
              <a:gd name="connsiteY0" fmla="*/ 0 h 5848736"/>
              <a:gd name="connsiteX1" fmla="*/ 782644 w 4695866"/>
              <a:gd name="connsiteY1" fmla="*/ 0 h 5848736"/>
              <a:gd name="connsiteX2" fmla="*/ 782644 w 4695866"/>
              <a:gd name="connsiteY2" fmla="*/ 0 h 5848736"/>
              <a:gd name="connsiteX3" fmla="*/ 1956611 w 4695866"/>
              <a:gd name="connsiteY3" fmla="*/ 0 h 5848736"/>
              <a:gd name="connsiteX4" fmla="*/ 4695866 w 4695866"/>
              <a:gd name="connsiteY4" fmla="*/ 0 h 5848736"/>
              <a:gd name="connsiteX5" fmla="*/ 4695866 w 4695866"/>
              <a:gd name="connsiteY5" fmla="*/ 3411763 h 5848736"/>
              <a:gd name="connsiteX6" fmla="*/ 4695866 w 4695866"/>
              <a:gd name="connsiteY6" fmla="*/ 3411763 h 5848736"/>
              <a:gd name="connsiteX7" fmla="*/ 4695866 w 4695866"/>
              <a:gd name="connsiteY7" fmla="*/ 4873947 h 5848736"/>
              <a:gd name="connsiteX8" fmla="*/ 4695866 w 4695866"/>
              <a:gd name="connsiteY8" fmla="*/ 5848736 h 5848736"/>
              <a:gd name="connsiteX9" fmla="*/ 1956611 w 4695866"/>
              <a:gd name="connsiteY9" fmla="*/ 5848736 h 5848736"/>
              <a:gd name="connsiteX10" fmla="*/ 1369643 w 4695866"/>
              <a:gd name="connsiteY10" fmla="*/ 6579828 h 5848736"/>
              <a:gd name="connsiteX11" fmla="*/ 782644 w 4695866"/>
              <a:gd name="connsiteY11" fmla="*/ 5848736 h 5848736"/>
              <a:gd name="connsiteX12" fmla="*/ 0 w 4695866"/>
              <a:gd name="connsiteY12" fmla="*/ 5848736 h 5848736"/>
              <a:gd name="connsiteX13" fmla="*/ 0 w 4695866"/>
              <a:gd name="connsiteY13" fmla="*/ 4873947 h 5848736"/>
              <a:gd name="connsiteX14" fmla="*/ 0 w 4695866"/>
              <a:gd name="connsiteY14" fmla="*/ 3411763 h 5848736"/>
              <a:gd name="connsiteX15" fmla="*/ 0 w 4695866"/>
              <a:gd name="connsiteY15" fmla="*/ 3411763 h 5848736"/>
              <a:gd name="connsiteX16" fmla="*/ 0 w 4695866"/>
              <a:gd name="connsiteY16" fmla="*/ 0 h 5848736"/>
              <a:gd name="connsiteX0" fmla="*/ 0 w 4695866"/>
              <a:gd name="connsiteY0" fmla="*/ 0 h 6664234"/>
              <a:gd name="connsiteX1" fmla="*/ 782644 w 4695866"/>
              <a:gd name="connsiteY1" fmla="*/ 0 h 6664234"/>
              <a:gd name="connsiteX2" fmla="*/ 782644 w 4695866"/>
              <a:gd name="connsiteY2" fmla="*/ 0 h 6664234"/>
              <a:gd name="connsiteX3" fmla="*/ 1956611 w 4695866"/>
              <a:gd name="connsiteY3" fmla="*/ 0 h 6664234"/>
              <a:gd name="connsiteX4" fmla="*/ 4695866 w 4695866"/>
              <a:gd name="connsiteY4" fmla="*/ 0 h 6664234"/>
              <a:gd name="connsiteX5" fmla="*/ 4695866 w 4695866"/>
              <a:gd name="connsiteY5" fmla="*/ 3411763 h 6664234"/>
              <a:gd name="connsiteX6" fmla="*/ 4695866 w 4695866"/>
              <a:gd name="connsiteY6" fmla="*/ 3411763 h 6664234"/>
              <a:gd name="connsiteX7" fmla="*/ 4695866 w 4695866"/>
              <a:gd name="connsiteY7" fmla="*/ 4873947 h 6664234"/>
              <a:gd name="connsiteX8" fmla="*/ 4695866 w 4695866"/>
              <a:gd name="connsiteY8" fmla="*/ 5848736 h 6664234"/>
              <a:gd name="connsiteX9" fmla="*/ 1956611 w 4695866"/>
              <a:gd name="connsiteY9" fmla="*/ 5848736 h 6664234"/>
              <a:gd name="connsiteX10" fmla="*/ 455243 w 4695866"/>
              <a:gd name="connsiteY10" fmla="*/ 6664234 h 6664234"/>
              <a:gd name="connsiteX11" fmla="*/ 782644 w 4695866"/>
              <a:gd name="connsiteY11" fmla="*/ 5848736 h 6664234"/>
              <a:gd name="connsiteX12" fmla="*/ 0 w 4695866"/>
              <a:gd name="connsiteY12" fmla="*/ 5848736 h 6664234"/>
              <a:gd name="connsiteX13" fmla="*/ 0 w 4695866"/>
              <a:gd name="connsiteY13" fmla="*/ 4873947 h 6664234"/>
              <a:gd name="connsiteX14" fmla="*/ 0 w 4695866"/>
              <a:gd name="connsiteY14" fmla="*/ 3411763 h 6664234"/>
              <a:gd name="connsiteX15" fmla="*/ 0 w 4695866"/>
              <a:gd name="connsiteY15" fmla="*/ 3411763 h 6664234"/>
              <a:gd name="connsiteX16" fmla="*/ 0 w 4695866"/>
              <a:gd name="connsiteY16" fmla="*/ 0 h 666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95866" h="6664234">
                <a:moveTo>
                  <a:pt x="0" y="0"/>
                </a:moveTo>
                <a:lnTo>
                  <a:pt x="782644" y="0"/>
                </a:lnTo>
                <a:lnTo>
                  <a:pt x="782644" y="0"/>
                </a:lnTo>
                <a:lnTo>
                  <a:pt x="1956611" y="0"/>
                </a:lnTo>
                <a:lnTo>
                  <a:pt x="4695866" y="0"/>
                </a:lnTo>
                <a:lnTo>
                  <a:pt x="4695866" y="3411763"/>
                </a:lnTo>
                <a:lnTo>
                  <a:pt x="4695866" y="3411763"/>
                </a:lnTo>
                <a:lnTo>
                  <a:pt x="4695866" y="4873947"/>
                </a:lnTo>
                <a:lnTo>
                  <a:pt x="4695866" y="5848736"/>
                </a:lnTo>
                <a:lnTo>
                  <a:pt x="1956611" y="5848736"/>
                </a:lnTo>
                <a:lnTo>
                  <a:pt x="455243" y="6664234"/>
                </a:lnTo>
                <a:lnTo>
                  <a:pt x="782644" y="5848736"/>
                </a:lnTo>
                <a:lnTo>
                  <a:pt x="0" y="5848736"/>
                </a:lnTo>
                <a:lnTo>
                  <a:pt x="0" y="4873947"/>
                </a:lnTo>
                <a:lnTo>
                  <a:pt x="0" y="3411763"/>
                </a:lnTo>
                <a:lnTo>
                  <a:pt x="0" y="3411763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89B60E-C8DC-4FA6-A466-CD486157BC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33" t="11979" b="14079"/>
          <a:stretch/>
        </p:blipFill>
        <p:spPr>
          <a:xfrm>
            <a:off x="488760" y="1226076"/>
            <a:ext cx="5867562" cy="46303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49A0A5C1-7BB5-44B0-89ED-6FD0642C6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033" y="1181673"/>
            <a:ext cx="5707743" cy="463939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81FF767E-A2F7-4104-B659-02FA22D60A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393" y="1184756"/>
            <a:ext cx="5792584" cy="46958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05EEA8F-365D-4A4D-8037-063E01375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007" y="1274586"/>
            <a:ext cx="5759244" cy="463038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4265B11-8FE0-4580-8598-9AE01314A321}"/>
              </a:ext>
            </a:extLst>
          </p:cNvPr>
          <p:cNvGrpSpPr/>
          <p:nvPr/>
        </p:nvGrpSpPr>
        <p:grpSpPr>
          <a:xfrm>
            <a:off x="563871" y="1181839"/>
            <a:ext cx="2917291" cy="2567567"/>
            <a:chOff x="563871" y="1181839"/>
            <a:chExt cx="2917291" cy="25675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D412BCA5-701F-4A5D-BA90-9D32028F6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3871" y="1181839"/>
              <a:ext cx="2917291" cy="256756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63F25924-2A71-4A4D-98F5-C5E4B5D9DBCA}"/>
                </a:ext>
              </a:extLst>
            </p:cNvPr>
            <p:cNvSpPr txBox="1"/>
            <p:nvPr/>
          </p:nvSpPr>
          <p:spPr>
            <a:xfrm>
              <a:off x="598064" y="3344676"/>
              <a:ext cx="2875708" cy="369332"/>
            </a:xfrm>
            <a:prstGeom prst="rect">
              <a:avLst/>
            </a:prstGeom>
            <a:solidFill>
              <a:srgbClr val="FFFF00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বাঁধ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আইল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পানিপ্রবাহ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কমানো</a:t>
              </a:r>
              <a:r>
                <a:rPr 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A351DA7-D1A0-477B-B666-DE8F60B76E5D}"/>
              </a:ext>
            </a:extLst>
          </p:cNvPr>
          <p:cNvGrpSpPr/>
          <p:nvPr/>
        </p:nvGrpSpPr>
        <p:grpSpPr>
          <a:xfrm>
            <a:off x="3504450" y="1201418"/>
            <a:ext cx="2851872" cy="2578925"/>
            <a:chOff x="3504450" y="1201418"/>
            <a:chExt cx="2731458" cy="257892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45174E07-8A70-4B5C-A732-CFCF3845D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534235" y="1201418"/>
              <a:ext cx="2701673" cy="257892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6A9D632D-2ABC-4526-AD84-5488B95130A4}"/>
                </a:ext>
              </a:extLst>
            </p:cNvPr>
            <p:cNvSpPr txBox="1"/>
            <p:nvPr/>
          </p:nvSpPr>
          <p:spPr>
            <a:xfrm>
              <a:off x="3504450" y="3318678"/>
              <a:ext cx="2701673" cy="461665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>
                  <a:latin typeface="NikoshBAN" panose="02000000000000000000" pitchFamily="2" charset="0"/>
                  <a:cs typeface="NikoshBAN" panose="02000000000000000000" pitchFamily="2" charset="0"/>
                </a:rPr>
                <a:t>সৃষ্ট </a:t>
              </a:r>
              <a:r>
                <a:rPr lang="en-US" sz="2400">
                  <a:latin typeface="NikoshBAN" panose="02000000000000000000" pitchFamily="2" charset="0"/>
                  <a:cs typeface="NikoshBAN" panose="02000000000000000000" pitchFamily="2" charset="0"/>
                </a:rPr>
                <a:t>ছোট </a:t>
              </a:r>
              <a:r>
                <a:rPr lang="en-US" sz="2400" err="1">
                  <a:latin typeface="NikoshBAN" panose="02000000000000000000" pitchFamily="2" charset="0"/>
                  <a:cs typeface="NikoshBAN" panose="02000000000000000000" pitchFamily="2" charset="0"/>
                </a:rPr>
                <a:t>নালা</a:t>
              </a:r>
              <a:r>
                <a:rPr lang="en-US" sz="2400">
                  <a:latin typeface="NikoshBAN" panose="02000000000000000000" pitchFamily="2" charset="0"/>
                  <a:cs typeface="NikoshBAN" panose="02000000000000000000" pitchFamily="2" charset="0"/>
                </a:rPr>
                <a:t> ভরাট</a:t>
              </a:r>
              <a:r>
                <a:rPr lang="bn-BD" sz="2400">
                  <a:latin typeface="NikoshBAN" panose="02000000000000000000" pitchFamily="2" charset="0"/>
                  <a:cs typeface="NikoshBAN" panose="02000000000000000000" pitchFamily="2" charset="0"/>
                </a:rPr>
                <a:t> করা</a:t>
              </a:r>
              <a:r>
                <a:rPr lang="en-US" sz="240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965B23F-88E3-4E81-898C-A6125746EE6A}"/>
              </a:ext>
            </a:extLst>
          </p:cNvPr>
          <p:cNvGrpSpPr/>
          <p:nvPr/>
        </p:nvGrpSpPr>
        <p:grpSpPr>
          <a:xfrm>
            <a:off x="553175" y="3749406"/>
            <a:ext cx="2954731" cy="2186699"/>
            <a:chOff x="553175" y="3749406"/>
            <a:chExt cx="2954731" cy="214881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29B4C7D-0FC2-46B1-A08F-71EC8A7E5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3175" y="3749406"/>
              <a:ext cx="2917292" cy="214881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9D9ECFD4-02CF-4718-979F-C4E32992A118}"/>
                </a:ext>
              </a:extLst>
            </p:cNvPr>
            <p:cNvSpPr/>
            <p:nvPr/>
          </p:nvSpPr>
          <p:spPr>
            <a:xfrm>
              <a:off x="572487" y="5433444"/>
              <a:ext cx="2935419" cy="430887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>
              <a:spAutoFit/>
            </a:bodyPr>
            <a:lstStyle/>
            <a:p>
              <a:r>
                <a:rPr lang="bn-BD" sz="2200">
                  <a:latin typeface="NikoshBAN" panose="02000000000000000000" pitchFamily="2" charset="0"/>
                  <a:cs typeface="NikoshBAN" panose="02000000000000000000" pitchFamily="2" charset="0"/>
                </a:rPr>
                <a:t>বড় </a:t>
              </a:r>
              <a:r>
                <a:rPr lang="en-US" sz="2200">
                  <a:latin typeface="NikoshBAN" panose="02000000000000000000" pitchFamily="2" charset="0"/>
                  <a:cs typeface="NikoshBAN" panose="02000000000000000000" pitchFamily="2" charset="0"/>
                </a:rPr>
                <a:t>নালার মধ্যে আগাছা জন্মা</a:t>
              </a:r>
              <a:r>
                <a:rPr lang="bn-BD" sz="2200">
                  <a:latin typeface="NikoshBAN" panose="02000000000000000000" pitchFamily="2" charset="0"/>
                  <a:cs typeface="NikoshBAN" panose="02000000000000000000" pitchFamily="2" charset="0"/>
                </a:rPr>
                <a:t>নো</a:t>
              </a:r>
              <a:endParaRPr lang="en-US" sz="2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CB1E523-FACF-47E3-9AED-5468C65EF387}"/>
              </a:ext>
            </a:extLst>
          </p:cNvPr>
          <p:cNvGrpSpPr/>
          <p:nvPr/>
        </p:nvGrpSpPr>
        <p:grpSpPr>
          <a:xfrm>
            <a:off x="3534365" y="3835209"/>
            <a:ext cx="2701412" cy="2055925"/>
            <a:chOff x="3563969" y="3881309"/>
            <a:chExt cx="2701412" cy="198746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5CB0B614-DFA1-4159-ABF6-7114F46BF1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2624"/>
            <a:stretch/>
          </p:blipFill>
          <p:spPr>
            <a:xfrm>
              <a:off x="3571870" y="3881309"/>
              <a:ext cx="2693511" cy="1960596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78F668F-7FD7-4E03-A010-E67CEABABB8D}"/>
                </a:ext>
              </a:extLst>
            </p:cNvPr>
            <p:cNvSpPr txBox="1"/>
            <p:nvPr/>
          </p:nvSpPr>
          <p:spPr>
            <a:xfrm>
              <a:off x="3563969" y="5407107"/>
              <a:ext cx="2660090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NikoshBAN" panose="02000000000000000000" pitchFamily="2" charset="0"/>
                  <a:cs typeface="NikoshBAN" panose="02000000000000000000" pitchFamily="2" charset="0"/>
                </a:rPr>
                <a:t>বেড়ার ম</a:t>
              </a:r>
              <a:r>
                <a:rPr lang="bn-BD" sz="2400">
                  <a:latin typeface="NikoshBAN" panose="02000000000000000000" pitchFamily="2" charset="0"/>
                  <a:cs typeface="NikoshBAN" panose="02000000000000000000" pitchFamily="2" charset="0"/>
                </a:rPr>
                <a:t>ধ্যে</a:t>
              </a:r>
              <a:r>
                <a:rPr lang="en-US" sz="240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err="1">
                  <a:latin typeface="NikoshBAN" panose="02000000000000000000" pitchFamily="2" charset="0"/>
                  <a:cs typeface="NikoshBAN" panose="02000000000000000000" pitchFamily="2" charset="0"/>
                </a:rPr>
                <a:t>খড়কুটা</a:t>
              </a:r>
              <a:r>
                <a:rPr lang="en-US" sz="2400">
                  <a:latin typeface="NikoshBAN" panose="02000000000000000000" pitchFamily="2" charset="0"/>
                  <a:cs typeface="NikoshBAN" panose="02000000000000000000" pitchFamily="2" charset="0"/>
                </a:rPr>
                <a:t> ফে</a:t>
              </a:r>
              <a:r>
                <a:rPr lang="bn-BD" sz="2400">
                  <a:latin typeface="NikoshBAN" panose="02000000000000000000" pitchFamily="2" charset="0"/>
                  <a:cs typeface="NikoshBAN" panose="02000000000000000000" pitchFamily="2" charset="0"/>
                </a:rPr>
                <a:t>লে</a:t>
              </a:r>
              <a:r>
                <a:rPr lang="en-US" sz="240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66564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F58EEA-8D9E-411A-A50C-D5D7818CE2B2}"/>
              </a:ext>
            </a:extLst>
          </p:cNvPr>
          <p:cNvSpPr txBox="1"/>
          <p:nvPr/>
        </p:nvSpPr>
        <p:spPr>
          <a:xfrm>
            <a:off x="4047733" y="175039"/>
            <a:ext cx="3492317" cy="107171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FDAAA9-98C6-43A6-9A2D-ACEB3EE9250E}"/>
              </a:ext>
            </a:extLst>
          </p:cNvPr>
          <p:cNvSpPr txBox="1"/>
          <p:nvPr/>
        </p:nvSpPr>
        <p:spPr>
          <a:xfrm>
            <a:off x="874965" y="4895556"/>
            <a:ext cx="10822898" cy="163265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রোধের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ECDC84-D44B-44EB-B698-0942B51D4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0969" y="1401502"/>
            <a:ext cx="3985847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15614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1CD264-53E5-447C-85B2-BE0377D469B4}"/>
              </a:ext>
            </a:extLst>
          </p:cNvPr>
          <p:cNvSpPr txBox="1"/>
          <p:nvPr/>
        </p:nvSpPr>
        <p:spPr>
          <a:xfrm>
            <a:off x="3987384" y="134911"/>
            <a:ext cx="3507698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28FF0F8-D46D-44AD-9110-BF617100C64F}"/>
              </a:ext>
            </a:extLst>
          </p:cNvPr>
          <p:cNvSpPr txBox="1"/>
          <p:nvPr/>
        </p:nvSpPr>
        <p:spPr>
          <a:xfrm>
            <a:off x="1401888" y="4814866"/>
            <a:ext cx="8581562" cy="122282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এলাকায়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ভুমিক্ষয়ের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লিখ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AB6821E-DEAD-40AF-9D81-A6E51212FD33}"/>
              </a:ext>
            </a:extLst>
          </p:cNvPr>
          <p:cNvGrpSpPr/>
          <p:nvPr/>
        </p:nvGrpSpPr>
        <p:grpSpPr>
          <a:xfrm>
            <a:off x="3987384" y="1550764"/>
            <a:ext cx="3217721" cy="2456644"/>
            <a:chOff x="3352800" y="762000"/>
            <a:chExt cx="3581400" cy="3017520"/>
          </a:xfrm>
        </p:grpSpPr>
        <p:pic>
          <p:nvPicPr>
            <p:cNvPr id="5" name="Picture 4" descr="home-icon.jpg">
              <a:extLst>
                <a:ext uri="{FF2B5EF4-FFF2-40B4-BE49-F238E27FC236}">
                  <a16:creationId xmlns:a16="http://schemas.microsoft.com/office/drawing/2014/main" xmlns="" id="{F2C96F41-13F0-4713-B14E-983BA13F9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lum bright="40000" contrast="-4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F81BFE05-C2E9-4394-A147-9649A1E198C7}"/>
                </a:ext>
              </a:extLst>
            </p:cNvPr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01129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3E4D7F-7593-4F64-A5A3-490D94E981BD}"/>
              </a:ext>
            </a:extLst>
          </p:cNvPr>
          <p:cNvSpPr txBox="1"/>
          <p:nvPr/>
        </p:nvSpPr>
        <p:spPr>
          <a:xfrm>
            <a:off x="4917074" y="224852"/>
            <a:ext cx="5096356" cy="2978217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6765"/>
              </a:avLst>
            </a:prstTxWarp>
            <a:spAutoFit/>
          </a:bodyPr>
          <a:lstStyle/>
          <a:p>
            <a:r>
              <a:rPr lang="bn-IN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g-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230"/>
            <a:ext cx="12192000" cy="415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0504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927E86BE-B1BE-4DDB-98C4-BE25CC2D145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D57B7B9-CAE2-4D69-BE3D-C628E368E9B0}"/>
              </a:ext>
            </a:extLst>
          </p:cNvPr>
          <p:cNvSpPr/>
          <p:nvPr/>
        </p:nvSpPr>
        <p:spPr>
          <a:xfrm>
            <a:off x="3041317" y="360457"/>
            <a:ext cx="45977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A696BA-EE31-4585-89E9-2C3E3D39C330}"/>
              </a:ext>
            </a:extLst>
          </p:cNvPr>
          <p:cNvSpPr/>
          <p:nvPr/>
        </p:nvSpPr>
        <p:spPr>
          <a:xfrm>
            <a:off x="2367254" y="5987534"/>
            <a:ext cx="5657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BE8FAC5-343F-4892-A7E4-6E59AC326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82" t="2182" r="2350" b="3305"/>
          <a:stretch/>
        </p:blipFill>
        <p:spPr>
          <a:xfrm>
            <a:off x="549973" y="1068341"/>
            <a:ext cx="5820229" cy="491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A565FD1-5260-4B8E-92BC-280BC882D1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54" r="47732" b="9388"/>
          <a:stretch/>
        </p:blipFill>
        <p:spPr>
          <a:xfrm>
            <a:off x="6370202" y="1068341"/>
            <a:ext cx="5572996" cy="49191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05100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7D1CEC2F-BF5B-4F1C-8618-4A49BF9396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21588F4-5FCB-4D29-9019-A1DACFA722A6}"/>
              </a:ext>
            </a:extLst>
          </p:cNvPr>
          <p:cNvSpPr/>
          <p:nvPr/>
        </p:nvSpPr>
        <p:spPr>
          <a:xfrm>
            <a:off x="179882" y="224851"/>
            <a:ext cx="11782269" cy="6445771"/>
          </a:xfrm>
          <a:prstGeom prst="rect">
            <a:avLst/>
          </a:prstGeom>
          <a:solidFill>
            <a:srgbClr val="00B050"/>
          </a:solidFill>
        </p:spPr>
        <p:txBody>
          <a:bodyPr wrap="none">
            <a:prstTxWarp prst="textWave2">
              <a:avLst>
                <a:gd name="adj1" fmla="val 12500"/>
                <a:gd name="adj2" fmla="val 268"/>
              </a:avLst>
            </a:prstTxWarp>
            <a:spAutoFit/>
          </a:bodyPr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ক্ষয়রোধ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68936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4458" y="1528996"/>
            <a:ext cx="11367541" cy="341632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  <a:endParaRPr lang="en-US" sz="360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ভুমিক্ষয়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 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ভুমিক্ষয়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ভুমিক্ষয়ের</a:t>
            </a: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ক্ষতির বিভিন্ন দিক উল্লেখ করতে পারবে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ভুমিক্ষয়ের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;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ভূমিক্ষয়রোধের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কার্যকরী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উপায়সমূহ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8">
            <a:extLst>
              <a:ext uri="{FF2B5EF4-FFF2-40B4-BE49-F238E27FC236}">
                <a16:creationId xmlns:a16="http://schemas.microsoft.com/office/drawing/2014/main" xmlns="" id="{018C657F-FF28-4ABC-BB9B-5456B8038D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5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D9C0E4FC-E7EB-49B9-86E5-960ED70CF9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80ECBE7-1950-41BB-BD8D-5E978DB60B41}"/>
              </a:ext>
            </a:extLst>
          </p:cNvPr>
          <p:cNvSpPr/>
          <p:nvPr/>
        </p:nvSpPr>
        <p:spPr>
          <a:xfrm>
            <a:off x="2989113" y="534572"/>
            <a:ext cx="5594801" cy="111583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 কাকে বলে ?</a:t>
            </a:r>
            <a:endParaRPr lang="en-US" sz="4400" b="1" dirty="0">
              <a:ln w="12700" cmpd="sng">
                <a:solidFill>
                  <a:schemeClr val="tx1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E77EF81-0FE7-4451-A54C-0158ACB32573}"/>
              </a:ext>
            </a:extLst>
          </p:cNvPr>
          <p:cNvSpPr/>
          <p:nvPr/>
        </p:nvSpPr>
        <p:spPr>
          <a:xfrm>
            <a:off x="520505" y="3105835"/>
            <a:ext cx="111275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উপরিভাগ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কণা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যাওয়াকে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</p:txBody>
      </p:sp>
    </p:spTree>
    <p:extLst>
      <p:ext uri="{BB962C8B-B14F-4D97-AF65-F5344CB8AC3E}">
        <p14:creationId xmlns:p14="http://schemas.microsoft.com/office/powerpoint/2010/main" xmlns="" val="23926303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E7E8409-327A-4D1E-BF56-B6787AE64DC1}"/>
              </a:ext>
            </a:extLst>
          </p:cNvPr>
          <p:cNvSpPr/>
          <p:nvPr/>
        </p:nvSpPr>
        <p:spPr>
          <a:xfrm>
            <a:off x="2627592" y="569227"/>
            <a:ext cx="6885118" cy="8309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ভূমিক্ষয়ের</a:t>
            </a:r>
            <a:r>
              <a:rPr lang="en-US" sz="4800" b="1" dirty="0">
                <a:ln w="13462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tx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4800" b="1" dirty="0">
              <a:ln w="13462">
                <a:solidFill>
                  <a:schemeClr val="tx2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F54162F-E264-48EA-BFC3-680B25C5880A}"/>
              </a:ext>
            </a:extLst>
          </p:cNvPr>
          <p:cNvSpPr/>
          <p:nvPr/>
        </p:nvSpPr>
        <p:spPr>
          <a:xfrm>
            <a:off x="4853354" y="1474538"/>
            <a:ext cx="2742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ভুমিক্ষয়</a:t>
            </a:r>
            <a:endParaRPr lang="en-US" sz="4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FCE9CA5-3DB1-480A-8AC4-C9567356D2C8}"/>
              </a:ext>
            </a:extLst>
          </p:cNvPr>
          <p:cNvSpPr/>
          <p:nvPr/>
        </p:nvSpPr>
        <p:spPr>
          <a:xfrm>
            <a:off x="3104379" y="3040053"/>
            <a:ext cx="2185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5E2A41A-2206-436B-B76B-D7BD2D37E88A}"/>
              </a:ext>
            </a:extLst>
          </p:cNvPr>
          <p:cNvSpPr/>
          <p:nvPr/>
        </p:nvSpPr>
        <p:spPr>
          <a:xfrm>
            <a:off x="6253552" y="3009275"/>
            <a:ext cx="25458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3AB2440-DCBF-49A5-A696-4ACD18470DF4}"/>
              </a:ext>
            </a:extLst>
          </p:cNvPr>
          <p:cNvGrpSpPr/>
          <p:nvPr/>
        </p:nvGrpSpPr>
        <p:grpSpPr>
          <a:xfrm>
            <a:off x="3880231" y="2208479"/>
            <a:ext cx="3692939" cy="933403"/>
            <a:chOff x="3880231" y="2208479"/>
            <a:chExt cx="3692939" cy="933403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xmlns="" id="{C481E15D-C007-4B5C-97F7-C67B986E5544}"/>
                </a:ext>
              </a:extLst>
            </p:cNvPr>
            <p:cNvSpPr/>
            <p:nvPr/>
          </p:nvSpPr>
          <p:spPr>
            <a:xfrm>
              <a:off x="5572360" y="2208479"/>
              <a:ext cx="146155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xmlns="" id="{B802D783-CBAB-4BEB-8EEE-6E2AAA8C6AC4}"/>
                </a:ext>
              </a:extLst>
            </p:cNvPr>
            <p:cNvSpPr/>
            <p:nvPr/>
          </p:nvSpPr>
          <p:spPr>
            <a:xfrm>
              <a:off x="3880231" y="2709159"/>
              <a:ext cx="146155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xmlns="" id="{1A9616DD-32DB-4A4F-81D2-8736DE2C30D6}"/>
                </a:ext>
              </a:extLst>
            </p:cNvPr>
            <p:cNvSpPr/>
            <p:nvPr/>
          </p:nvSpPr>
          <p:spPr>
            <a:xfrm>
              <a:off x="7427015" y="2679285"/>
              <a:ext cx="146155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A45D758-C5A9-4460-9AC6-FF80BCDC22D7}"/>
                </a:ext>
              </a:extLst>
            </p:cNvPr>
            <p:cNvCxnSpPr/>
            <p:nvPr/>
          </p:nvCxnSpPr>
          <p:spPr>
            <a:xfrm>
              <a:off x="3914035" y="2694564"/>
              <a:ext cx="36089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3AF802F-1CEB-49F7-ADCE-4E68069B6B48}"/>
              </a:ext>
            </a:extLst>
          </p:cNvPr>
          <p:cNvGrpSpPr/>
          <p:nvPr/>
        </p:nvGrpSpPr>
        <p:grpSpPr>
          <a:xfrm>
            <a:off x="2487039" y="3434023"/>
            <a:ext cx="3617629" cy="865446"/>
            <a:chOff x="2487039" y="3434023"/>
            <a:chExt cx="3617629" cy="86544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22E5B59A-0F19-4254-A822-3E775B5FB3E6}"/>
                </a:ext>
              </a:extLst>
            </p:cNvPr>
            <p:cNvCxnSpPr/>
            <p:nvPr/>
          </p:nvCxnSpPr>
          <p:spPr>
            <a:xfrm>
              <a:off x="2487039" y="3866746"/>
              <a:ext cx="36089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xmlns="" id="{969D9C29-5DA2-45BB-8AD0-1C1FBAC9C7A5}"/>
                </a:ext>
              </a:extLst>
            </p:cNvPr>
            <p:cNvSpPr/>
            <p:nvPr/>
          </p:nvSpPr>
          <p:spPr>
            <a:xfrm flipH="1">
              <a:off x="4056434" y="3434023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xmlns="" id="{407F2F1D-4F60-4431-8DE0-86F9286E9B32}"/>
                </a:ext>
              </a:extLst>
            </p:cNvPr>
            <p:cNvSpPr/>
            <p:nvPr/>
          </p:nvSpPr>
          <p:spPr>
            <a:xfrm flipH="1">
              <a:off x="2487039" y="3866746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xmlns="" id="{557E2762-5A1F-4E9B-9036-04EFAB5CBB25}"/>
                </a:ext>
              </a:extLst>
            </p:cNvPr>
            <p:cNvSpPr/>
            <p:nvPr/>
          </p:nvSpPr>
          <p:spPr>
            <a:xfrm flipH="1">
              <a:off x="5964116" y="3851996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AB82474F-AB5B-4905-88A9-4C68ED16EE4E}"/>
              </a:ext>
            </a:extLst>
          </p:cNvPr>
          <p:cNvSpPr/>
          <p:nvPr/>
        </p:nvSpPr>
        <p:spPr>
          <a:xfrm>
            <a:off x="675344" y="4212236"/>
            <a:ext cx="2844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বৃষ্টিপাত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0C1927C8-3983-46FE-B06F-C90E2311F7EC}"/>
              </a:ext>
            </a:extLst>
          </p:cNvPr>
          <p:cNvSpPr/>
          <p:nvPr/>
        </p:nvSpPr>
        <p:spPr>
          <a:xfrm>
            <a:off x="4439286" y="4234249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জনিত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4C3A10E-837E-479D-B217-5A878810AF91}"/>
              </a:ext>
            </a:extLst>
          </p:cNvPr>
          <p:cNvSpPr/>
          <p:nvPr/>
        </p:nvSpPr>
        <p:spPr>
          <a:xfrm>
            <a:off x="212057" y="5465976"/>
            <a:ext cx="2012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আস্তরণ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ভুমিক্ষয়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8BDB9E1-E2F6-4DDD-8DB9-1B433647E19B}"/>
              </a:ext>
            </a:extLst>
          </p:cNvPr>
          <p:cNvGrpSpPr/>
          <p:nvPr/>
        </p:nvGrpSpPr>
        <p:grpSpPr>
          <a:xfrm>
            <a:off x="1364027" y="4709777"/>
            <a:ext cx="8797612" cy="883934"/>
            <a:chOff x="1364027" y="4709777"/>
            <a:chExt cx="7597824" cy="883934"/>
          </a:xfrm>
        </p:grpSpPr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xmlns="" id="{DE7A3825-45CE-41DE-9237-245699B2E6CC}"/>
                </a:ext>
              </a:extLst>
            </p:cNvPr>
            <p:cNvSpPr/>
            <p:nvPr/>
          </p:nvSpPr>
          <p:spPr>
            <a:xfrm flipH="1">
              <a:off x="2059021" y="4709777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B3291CC0-4035-4EF9-99C7-1B767C9A5B4C}"/>
                </a:ext>
              </a:extLst>
            </p:cNvPr>
            <p:cNvCxnSpPr>
              <a:cxnSpLocks/>
            </p:cNvCxnSpPr>
            <p:nvPr/>
          </p:nvCxnSpPr>
          <p:spPr>
            <a:xfrm>
              <a:off x="1364027" y="5142500"/>
              <a:ext cx="75978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xmlns="" id="{152AADA0-FD46-45C5-B100-D9FEA6C7E67B}"/>
                </a:ext>
              </a:extLst>
            </p:cNvPr>
            <p:cNvSpPr/>
            <p:nvPr/>
          </p:nvSpPr>
          <p:spPr>
            <a:xfrm flipH="1">
              <a:off x="1364027" y="5142500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xmlns="" id="{EEB6824E-5648-4907-A0F3-8073F0795A6C}"/>
                </a:ext>
              </a:extLst>
            </p:cNvPr>
            <p:cNvSpPr/>
            <p:nvPr/>
          </p:nvSpPr>
          <p:spPr>
            <a:xfrm flipH="1">
              <a:off x="3572206" y="5160988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xmlns="" id="{2D3A9AB9-38A1-4B1D-AB01-39CF8FA4E35B}"/>
                </a:ext>
              </a:extLst>
            </p:cNvPr>
            <p:cNvSpPr/>
            <p:nvPr/>
          </p:nvSpPr>
          <p:spPr>
            <a:xfrm flipH="1">
              <a:off x="6114584" y="5133736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xmlns="" id="{5CE63E0B-29FE-478B-9B24-86540952109A}"/>
                </a:ext>
              </a:extLst>
            </p:cNvPr>
            <p:cNvSpPr/>
            <p:nvPr/>
          </p:nvSpPr>
          <p:spPr>
            <a:xfrm flipH="1">
              <a:off x="8821299" y="5142499"/>
              <a:ext cx="140552" cy="432723"/>
            </a:xfrm>
            <a:prstGeom prst="down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A7721F8F-C886-461D-98D5-5B68BC2087EB}"/>
              </a:ext>
            </a:extLst>
          </p:cNvPr>
          <p:cNvSpPr/>
          <p:nvPr/>
        </p:nvSpPr>
        <p:spPr>
          <a:xfrm>
            <a:off x="3077836" y="5515373"/>
            <a:ext cx="2143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রিল ভূমিক্ষয়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8AFC80C-253D-4CF0-8422-E5775AE8959D}"/>
              </a:ext>
            </a:extLst>
          </p:cNvPr>
          <p:cNvSpPr/>
          <p:nvPr/>
        </p:nvSpPr>
        <p:spPr>
          <a:xfrm>
            <a:off x="5240136" y="5527532"/>
            <a:ext cx="2650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নালা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গালি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3C85791-47ED-4631-B970-2C22CB3C2D28}"/>
              </a:ext>
            </a:extLst>
          </p:cNvPr>
          <p:cNvSpPr/>
          <p:nvPr/>
        </p:nvSpPr>
        <p:spPr>
          <a:xfrm>
            <a:off x="8977233" y="5539098"/>
            <a:ext cx="2512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latin typeface="NikoshBAN" panose="02000000000000000000" pitchFamily="2" charset="0"/>
                <a:cs typeface="NikoshBAN" panose="02000000000000000000" pitchFamily="2" charset="0"/>
              </a:rPr>
              <a:t>নদী ভাঙন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rame 8">
            <a:extLst>
              <a:ext uri="{FF2B5EF4-FFF2-40B4-BE49-F238E27FC236}">
                <a16:creationId xmlns:a16="http://schemas.microsoft.com/office/drawing/2014/main" xmlns="" id="{68F38CB7-DAF8-459A-BCBC-9B4E1C6F9B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17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CFAC6B81-70BE-49C1-8C81-4278E89B462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2A6C9D-7873-4E6F-927B-A8BB7273C0F0}"/>
              </a:ext>
            </a:extLst>
          </p:cNvPr>
          <p:cNvSpPr/>
          <p:nvPr/>
        </p:nvSpPr>
        <p:spPr>
          <a:xfrm>
            <a:off x="4121833" y="1223889"/>
            <a:ext cx="5498123" cy="651598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931CFA-E358-40AB-B19E-86CF2B04EEDC}"/>
              </a:ext>
            </a:extLst>
          </p:cNvPr>
          <p:cNvSpPr/>
          <p:nvPr/>
        </p:nvSpPr>
        <p:spPr>
          <a:xfrm>
            <a:off x="369451" y="2476836"/>
            <a:ext cx="11507372" cy="96389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ভূমিক্ষয়</a:t>
            </a:r>
            <a:r>
              <a:rPr lang="en-US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1548453-57DA-4F72-98E5-E12DC0989726}"/>
              </a:ext>
            </a:extLst>
          </p:cNvPr>
          <p:cNvSpPr/>
          <p:nvPr/>
        </p:nvSpPr>
        <p:spPr>
          <a:xfrm>
            <a:off x="497058" y="3719477"/>
            <a:ext cx="11197883" cy="244051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কারণে জমির মাটির উপরিভাগ হতে </a:t>
            </a:r>
            <a:endParaRPr lang="bn-BD" sz="2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 কণা চলে যাওয়াকে ভূমিক্ষয় বলে ।  </a:t>
            </a: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01494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8">
            <a:extLst>
              <a:ext uri="{FF2B5EF4-FFF2-40B4-BE49-F238E27FC236}">
                <a16:creationId xmlns:a16="http://schemas.microsoft.com/office/drawing/2014/main" xmlns="" id="{1C249A1F-CC14-4963-B081-1D97D74FF0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857250 w 12192000"/>
              <a:gd name="connsiteY6" fmla="*/ 6000750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210136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09999 w 12192000"/>
              <a:gd name="connsiteY8" fmla="*/ 196068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24067 w 12192000"/>
              <a:gd name="connsiteY7" fmla="*/ 6661932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52202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11662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11662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82000 h 6858000"/>
              <a:gd name="connsiteX9" fmla="*/ 139797 w 12192000"/>
              <a:gd name="connsiteY9" fmla="*/ 153865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139797 w 12192000"/>
              <a:gd name="connsiteY5" fmla="*/ 153865 h 6858000"/>
              <a:gd name="connsiteX6" fmla="*/ 125730 w 12192000"/>
              <a:gd name="connsiteY6" fmla="*/ 6718202 h 6858000"/>
              <a:gd name="connsiteX7" fmla="*/ 12038134 w 12192000"/>
              <a:gd name="connsiteY7" fmla="*/ 6746338 h 6858000"/>
              <a:gd name="connsiteX8" fmla="*/ 12038135 w 12192000"/>
              <a:gd name="connsiteY8" fmla="*/ 153864 h 6858000"/>
              <a:gd name="connsiteX9" fmla="*/ 139797 w 12192000"/>
              <a:gd name="connsiteY9" fmla="*/ 1538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139797" y="153865"/>
                </a:moveTo>
                <a:cubicBezTo>
                  <a:pt x="144486" y="2341977"/>
                  <a:pt x="121041" y="4530090"/>
                  <a:pt x="125730" y="6718202"/>
                </a:cubicBezTo>
                <a:lnTo>
                  <a:pt x="12038134" y="6746338"/>
                </a:lnTo>
                <a:cubicBezTo>
                  <a:pt x="12033445" y="4591050"/>
                  <a:pt x="12042824" y="2309152"/>
                  <a:pt x="12038135" y="153864"/>
                </a:cubicBezTo>
                <a:lnTo>
                  <a:pt x="139797" y="153865"/>
                </a:lnTo>
                <a:close/>
              </a:path>
            </a:pathLst>
          </a:custGeom>
          <a:solidFill>
            <a:schemeClr val="accent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B856CE4-C56F-4681-8CF7-51B844A820E1}"/>
              </a:ext>
            </a:extLst>
          </p:cNvPr>
          <p:cNvSpPr/>
          <p:nvPr/>
        </p:nvSpPr>
        <p:spPr>
          <a:xfrm>
            <a:off x="3653664" y="249682"/>
            <a:ext cx="4884671" cy="80984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b="1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ভূমিক্ষয়</a:t>
            </a:r>
            <a:r>
              <a:rPr lang="en-US" sz="3600" b="1">
                <a:ln w="13462">
                  <a:noFill/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b="1" dirty="0">
              <a:ln w="13462">
                <a:noFill/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AB4557-9EA6-4316-BBB3-96528338B64F}"/>
              </a:ext>
            </a:extLst>
          </p:cNvPr>
          <p:cNvSpPr/>
          <p:nvPr/>
        </p:nvSpPr>
        <p:spPr>
          <a:xfrm>
            <a:off x="1059822" y="6001602"/>
            <a:ext cx="4595389" cy="52322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ভূমিক্ষয়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47856DD-AC36-4CFC-A8A8-FB060F8E2A75}"/>
              </a:ext>
            </a:extLst>
          </p:cNvPr>
          <p:cNvSpPr/>
          <p:nvPr/>
        </p:nvSpPr>
        <p:spPr>
          <a:xfrm>
            <a:off x="6715033" y="6001602"/>
            <a:ext cx="5111208" cy="52322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en-US" sz="28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 কর্তৃক ভূমিক্ষয়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9805B0-87B8-4914-81E5-91A96FD24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6" t="2925" r="4243" b="705"/>
          <a:stretch/>
        </p:blipFill>
        <p:spPr>
          <a:xfrm>
            <a:off x="365759" y="1392701"/>
            <a:ext cx="5730241" cy="41686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4F30FD0-4332-47BC-968E-ED1C125651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542" y="1392700"/>
            <a:ext cx="5343699" cy="41686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1824825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</TotalTime>
  <Words>531</Words>
  <Application>Microsoft Office PowerPoint</Application>
  <PresentationFormat>Custom</PresentationFormat>
  <Paragraphs>113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Pallab Paroi</dc:creator>
  <cp:lastModifiedBy>Windows User</cp:lastModifiedBy>
  <cp:revision>147</cp:revision>
  <dcterms:created xsi:type="dcterms:W3CDTF">2019-09-30T15:58:36Z</dcterms:created>
  <dcterms:modified xsi:type="dcterms:W3CDTF">2020-03-27T09:47:05Z</dcterms:modified>
</cp:coreProperties>
</file>