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0" r:id="rId4"/>
    <p:sldId id="272" r:id="rId5"/>
    <p:sldId id="259" r:id="rId6"/>
    <p:sldId id="261" r:id="rId7"/>
    <p:sldId id="258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9" r:id="rId16"/>
    <p:sldId id="273" r:id="rId17"/>
    <p:sldId id="274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6EFC5-B318-4FA4-929B-3DA413B46FD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A0854-2D3A-4875-9C1D-D126AD734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54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710A-3378-4F64-A4E9-A88BBC42235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94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A0854-2D3A-4875-9C1D-D126AD7348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59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A0854-2D3A-4875-9C1D-D126AD7348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59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A0854-2D3A-4875-9C1D-D126AD7348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52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26kesloy@gmail.com" TargetMode="External"/><Relationship Id="rId7" Type="http://schemas.microsoft.com/office/2007/relationships/hdphoto" Target="../media/hdphoto2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icKpumxGpk&amp;t=4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2.jpeg"/><Relationship Id="rId5" Type="http://schemas.microsoft.com/office/2007/relationships/hdphoto" Target="../media/hdphoto3.wdp"/><Relationship Id="rId15" Type="http://schemas.openxmlformats.org/officeDocument/2006/relationships/image" Target="../media/image16.jpg"/><Relationship Id="rId10" Type="http://schemas.openxmlformats.org/officeDocument/2006/relationships/image" Target="../media/image11.png"/><Relationship Id="rId4" Type="http://schemas.openxmlformats.org/officeDocument/2006/relationships/image" Target="../media/image7.jpeg"/><Relationship Id="rId9" Type="http://schemas.microsoft.com/office/2007/relationships/hdphoto" Target="../media/hdphoto4.wdp"/><Relationship Id="rId1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23" y="-297"/>
            <a:ext cx="868755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688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7899" y="0"/>
            <a:ext cx="2233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800" b="1" u="sng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পানিবাহিত রোগ </a:t>
            </a:r>
            <a:r>
              <a:rPr lang="en-US" sz="2800" b="1" u="sng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2800" b="1" u="sng" dirty="0"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4800" y="1371600"/>
            <a:ext cx="4109750" cy="2678748"/>
            <a:chOff x="304800" y="1590675"/>
            <a:chExt cx="4109750" cy="267874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20"/>
            <a:stretch/>
          </p:blipFill>
          <p:spPr bwMode="auto">
            <a:xfrm>
              <a:off x="304800" y="1590675"/>
              <a:ext cx="4109750" cy="2309416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04800" y="3900091"/>
              <a:ext cx="4109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কলেরা 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24400" y="1395016"/>
            <a:ext cx="4109750" cy="2680971"/>
            <a:chOff x="4724400" y="1614091"/>
            <a:chExt cx="4109750" cy="268097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3"/>
            <a:stretch/>
          </p:blipFill>
          <p:spPr>
            <a:xfrm>
              <a:off x="4724400" y="1614091"/>
              <a:ext cx="4109750" cy="2309416"/>
            </a:xfrm>
            <a:prstGeom prst="rect">
              <a:avLst/>
            </a:prstGeom>
            <a:ln w="3175" cap="sq" cmpd="thickThin">
              <a:solidFill>
                <a:schemeClr val="tx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4724400" y="3925730"/>
              <a:ext cx="4109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ডাইরিয়া  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21887" y="4075987"/>
            <a:ext cx="4100226" cy="2688273"/>
            <a:chOff x="2521887" y="4075987"/>
            <a:chExt cx="4100226" cy="2688273"/>
          </a:xfrm>
        </p:grpSpPr>
        <p:pic>
          <p:nvPicPr>
            <p:cNvPr id="2051" name="Picture 3" descr="G:\BREB Online Connection System_files\amashoy-homio-mazed-480x25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1887" y="4075987"/>
              <a:ext cx="4100226" cy="2318941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521887" y="6394928"/>
              <a:ext cx="41002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আমাশয় 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8600" y="457914"/>
            <a:ext cx="8686800" cy="971788"/>
            <a:chOff x="228600" y="457914"/>
            <a:chExt cx="8686800" cy="971788"/>
          </a:xfrm>
        </p:grpSpPr>
        <p:sp>
          <p:nvSpPr>
            <p:cNvPr id="5" name="Rounded Rectangle 4"/>
            <p:cNvSpPr/>
            <p:nvPr/>
          </p:nvSpPr>
          <p:spPr>
            <a:xfrm>
              <a:off x="228600" y="457914"/>
              <a:ext cx="8686800" cy="837486"/>
            </a:xfrm>
            <a:prstGeom prst="roundRect">
              <a:avLst>
                <a:gd name="adj" fmla="val 37073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28600" y="475595"/>
              <a:ext cx="8610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Shonar Bangla" pitchFamily="34" charset="0"/>
                  <a:cs typeface="Shonar Bangla" pitchFamily="34" charset="0"/>
                </a:rPr>
                <a:t>পানিবাহিত</a:t>
              </a:r>
              <a:r>
                <a:rPr lang="en-US" sz="28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>
                  <a:latin typeface="Shonar Bangla" pitchFamily="34" charset="0"/>
                  <a:cs typeface="Shonar Bangla" pitchFamily="34" charset="0"/>
                </a:rPr>
                <a:t>রোগ</a:t>
              </a:r>
              <a:r>
                <a:rPr lang="en-US" sz="28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>
                  <a:latin typeface="Shonar Bangla" pitchFamily="34" charset="0"/>
                  <a:cs typeface="Shonar Bangla" pitchFamily="34" charset="0"/>
                </a:rPr>
                <a:t>হলে</a:t>
              </a:r>
              <a:r>
                <a:rPr lang="en-US" sz="28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>
                  <a:latin typeface="Shonar Bangla" pitchFamily="34" charset="0"/>
                  <a:cs typeface="Shonar Bangla" pitchFamily="34" charset="0"/>
                </a:rPr>
                <a:t>সে</a:t>
              </a:r>
              <a:r>
                <a:rPr lang="en-US" sz="28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>
                  <a:latin typeface="Shonar Bangla" pitchFamily="34" charset="0"/>
                  <a:cs typeface="Shonar Bangla" pitchFamily="34" charset="0"/>
                </a:rPr>
                <a:t>সকল</a:t>
              </a:r>
              <a:r>
                <a:rPr lang="en-US" sz="28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>
                  <a:latin typeface="Shonar Bangla" pitchFamily="34" charset="0"/>
                  <a:cs typeface="Shonar Bangla" pitchFamily="34" charset="0"/>
                </a:rPr>
                <a:t>রোগ</a:t>
              </a:r>
              <a:r>
                <a:rPr lang="en-US" sz="28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>
                  <a:latin typeface="Shonar Bangla" pitchFamily="34" charset="0"/>
                  <a:cs typeface="Shonar Bangla" pitchFamily="34" charset="0"/>
                </a:rPr>
                <a:t>যা</a:t>
              </a:r>
              <a:r>
                <a:rPr lang="bn-BD" sz="2800" b="1" dirty="0">
                  <a:latin typeface="Shonar Bangla" pitchFamily="34" charset="0"/>
                  <a:cs typeface="Shonar Bangla" pitchFamily="34" charset="0"/>
                </a:rPr>
                <a:t> জীবাণযুক্ত দূষিত পানির মাধ্যমে বিস্তার লাভ করে, যেমন- </a:t>
              </a:r>
              <a:endParaRPr lang="en-US" sz="28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8308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93220" y="15359"/>
            <a:ext cx="20553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u="sng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ছোঁয়াচে</a:t>
            </a:r>
            <a:r>
              <a:rPr lang="en-US" sz="3200" b="1" u="sng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3200" b="1" u="sng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রোগ </a:t>
            </a:r>
            <a:endParaRPr lang="en-US" sz="3200" b="1" u="sng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533400"/>
            <a:ext cx="8686800" cy="914400"/>
          </a:xfrm>
          <a:prstGeom prst="roundRect">
            <a:avLst>
              <a:gd name="adj" fmla="val 3707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রোগাক্রান্ত ব্যক্তির প্রত্যক্ষ বা পরক্ষ সংস্পর্শে  যে সকল রোগ সংক্রমণ হয় তাই ছোঁইয়াচে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রোগ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;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যেমন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-</a:t>
            </a:r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  </a:t>
            </a:r>
            <a:endParaRPr lang="en-US" sz="3200" dirty="0"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68748" y="4267200"/>
            <a:ext cx="3646052" cy="2590800"/>
            <a:chOff x="4647161" y="2219325"/>
            <a:chExt cx="4430283" cy="3475968"/>
          </a:xfrm>
        </p:grpSpPr>
        <p:pic>
          <p:nvPicPr>
            <p:cNvPr id="3074" name="Picture 2" descr="G:\BREB Online Connection System_files\17457781_30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2219325"/>
              <a:ext cx="4429244" cy="2952748"/>
            </a:xfrm>
            <a:prstGeom prst="rect">
              <a:avLst/>
            </a:prstGeom>
            <a:ln w="127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647161" y="5172073"/>
              <a:ext cx="44207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Shonar Bangla" pitchFamily="34" charset="0"/>
                  <a:cs typeface="Shonar Bangla" pitchFamily="34" charset="0"/>
                </a:rPr>
                <a:t>ফ্লু  </a:t>
              </a:r>
              <a:endParaRPr lang="en-US" sz="2800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7200" y="1600200"/>
            <a:ext cx="3705225" cy="2686705"/>
            <a:chOff x="472667" y="1656695"/>
            <a:chExt cx="3705225" cy="2686705"/>
          </a:xfrm>
        </p:grpSpPr>
        <p:sp>
          <p:nvSpPr>
            <p:cNvPr id="16" name="TextBox 15"/>
            <p:cNvSpPr txBox="1"/>
            <p:nvPr/>
          </p:nvSpPr>
          <p:spPr>
            <a:xfrm>
              <a:off x="472667" y="3820180"/>
              <a:ext cx="3705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Shonar Bangla" pitchFamily="34" charset="0"/>
                  <a:cs typeface="Shonar Bangla" pitchFamily="34" charset="0"/>
                </a:rPr>
                <a:t>করোনা ভাইরাস  </a:t>
              </a:r>
              <a:endParaRPr lang="en-US" sz="2800" dirty="0">
                <a:latin typeface="Shonar Bangla" pitchFamily="34" charset="0"/>
                <a:cs typeface="Shonar Bangla" pitchFamily="34" charset="0"/>
              </a:endParaRPr>
            </a:p>
          </p:txBody>
        </p:sp>
        <p:pic>
          <p:nvPicPr>
            <p:cNvPr id="17" name="Picture 2" descr="C:\Users\noosorat\করোনা ভাইরাস আতঙ্ক নয় দরকার সচেতনতা, কিভাবে ছড়ায়, লক্ষণ, চিকিৎসা ও প্রতিরোধে করণীয় কী 00_00_22-00_00_25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10" y="1656695"/>
              <a:ext cx="3690938" cy="2192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4648200" y="1600200"/>
            <a:ext cx="4114800" cy="2590800"/>
            <a:chOff x="75042" y="2209800"/>
            <a:chExt cx="4420758" cy="349501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42" y="2209800"/>
              <a:ext cx="4420758" cy="2971798"/>
            </a:xfrm>
            <a:prstGeom prst="rect">
              <a:avLst/>
            </a:prstGeom>
            <a:ln w="127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75042" y="5181598"/>
              <a:ext cx="44207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Shonar Bangla" pitchFamily="34" charset="0"/>
                  <a:cs typeface="Shonar Bangla" pitchFamily="34" charset="0"/>
                </a:rPr>
                <a:t>ইবোলা </a:t>
              </a:r>
              <a:endParaRPr lang="en-US" sz="2800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648200" y="4267200"/>
            <a:ext cx="4114800" cy="2590800"/>
            <a:chOff x="4648200" y="4267200"/>
            <a:chExt cx="4114800" cy="2590800"/>
          </a:xfrm>
        </p:grpSpPr>
        <p:sp>
          <p:nvSpPr>
            <p:cNvPr id="14" name="TextBox 13"/>
            <p:cNvSpPr txBox="1"/>
            <p:nvPr/>
          </p:nvSpPr>
          <p:spPr>
            <a:xfrm>
              <a:off x="5105400" y="6388272"/>
              <a:ext cx="3372682" cy="469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000" dirty="0" smtClean="0">
                  <a:latin typeface="Shonar Bangla" pitchFamily="34" charset="0"/>
                  <a:cs typeface="Shonar Bangla" pitchFamily="34" charset="0"/>
                </a:rPr>
                <a:t>হাম</a:t>
              </a:r>
              <a:r>
                <a:rPr lang="bn-BD" sz="2800" dirty="0" smtClean="0"/>
                <a:t> </a:t>
              </a:r>
              <a:endParaRPr lang="en-US" sz="2800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4267200"/>
              <a:ext cx="4114800" cy="2209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4125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800" b="1" u="sng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প্রাণী </a:t>
            </a:r>
            <a:r>
              <a:rPr lang="bn-BD" sz="2800" b="1" u="sng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ও </a:t>
            </a:r>
            <a:r>
              <a:rPr lang="bn-BD" sz="2800" b="1" u="sng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পোকামাড়বাহিত রোগ </a:t>
            </a:r>
            <a:endParaRPr lang="en-US" sz="2800" b="1" u="sng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533400"/>
            <a:ext cx="8686800" cy="914400"/>
          </a:xfrm>
          <a:prstGeom prst="roundRect">
            <a:avLst>
              <a:gd name="adj" fmla="val 3707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বিভিন্ন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প্রাণী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এবং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পোকামাকড়ের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মাধ্যমে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এ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রোগ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ছড়িয়ে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থাকে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যেমন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-</a:t>
            </a:r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3200" dirty="0"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1527326"/>
            <a:ext cx="3886200" cy="2819400"/>
            <a:chOff x="228600" y="2133600"/>
            <a:chExt cx="4191000" cy="321951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015" y="2133600"/>
              <a:ext cx="4189585" cy="2819400"/>
            </a:xfrm>
            <a:prstGeom prst="rect">
              <a:avLst/>
            </a:prstGeom>
            <a:ln w="952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228600" y="4953000"/>
              <a:ext cx="419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Shonar Bangla" pitchFamily="34" charset="0"/>
                  <a:cs typeface="Shonar Bangla" pitchFamily="34" charset="0"/>
                </a:rPr>
                <a:t>কুকুরের</a:t>
              </a:r>
              <a:r>
                <a:rPr lang="en-US" sz="20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dirty="0" err="1" smtClean="0">
                  <a:latin typeface="Shonar Bangla" pitchFamily="34" charset="0"/>
                  <a:cs typeface="Shonar Bangla" pitchFamily="34" charset="0"/>
                </a:rPr>
                <a:t>কামড়ের</a:t>
              </a:r>
              <a:r>
                <a:rPr lang="en-US" sz="20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dirty="0" err="1" smtClean="0">
                  <a:latin typeface="Shonar Bangla" pitchFamily="34" charset="0"/>
                  <a:cs typeface="Shonar Bangla" pitchFamily="34" charset="0"/>
                </a:rPr>
                <a:t>মাধ্যমে</a:t>
              </a:r>
              <a:r>
                <a:rPr lang="en-US" sz="20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dirty="0" err="1" smtClean="0">
                  <a:latin typeface="Shonar Bangla" pitchFamily="34" charset="0"/>
                  <a:cs typeface="Shonar Bangla" pitchFamily="34" charset="0"/>
                </a:rPr>
                <a:t>জলাতঙ্ক</a:t>
              </a:r>
              <a:r>
                <a:rPr lang="en-US" sz="20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dirty="0" err="1" smtClean="0">
                  <a:latin typeface="Shonar Bangla" pitchFamily="34" charset="0"/>
                  <a:cs typeface="Shonar Bangla" pitchFamily="34" charset="0"/>
                </a:rPr>
                <a:t>রোগ</a:t>
              </a:r>
              <a:r>
                <a:rPr lang="en-US" sz="20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dirty="0" err="1" smtClean="0">
                  <a:latin typeface="Shonar Bangla" pitchFamily="34" charset="0"/>
                  <a:cs typeface="Shonar Bangla" pitchFamily="34" charset="0"/>
                </a:rPr>
                <a:t>ছড়ায়</a:t>
              </a:r>
              <a:endParaRPr lang="en-US" sz="2000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286000" y="62497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latin typeface="Shonar Bangla" pitchFamily="34" charset="0"/>
                <a:cs typeface="Shonar Bangla" pitchFamily="34" charset="0"/>
              </a:rPr>
              <a:t>এ</a:t>
            </a:r>
            <a:r>
              <a:rPr lang="as-IN" dirty="0" smtClean="0">
                <a:latin typeface="Shonar Bangla" pitchFamily="34" charset="0"/>
                <a:cs typeface="Shonar Bangla" pitchFamily="34" charset="0"/>
              </a:rPr>
              <a:t>ই </a:t>
            </a:r>
            <a:r>
              <a:rPr lang="as-IN" dirty="0">
                <a:latin typeface="Shonar Bangla" pitchFamily="34" charset="0"/>
                <a:cs typeface="Shonar Bangla" pitchFamily="34" charset="0"/>
              </a:rPr>
              <a:t>ভাইরাস </a:t>
            </a:r>
            <a:r>
              <a:rPr lang="as-IN" dirty="0" smtClean="0">
                <a:latin typeface="Shonar Bangla" pitchFamily="34" charset="0"/>
                <a:cs typeface="Shonar Bangla" pitchFamily="34" charset="0"/>
              </a:rPr>
              <a:t>দ্বারা আক্রান্ত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as-IN" dirty="0" smtClean="0">
                <a:latin typeface="Shonar Bangla" pitchFamily="34" charset="0"/>
                <a:cs typeface="Shonar Bangla" pitchFamily="34" charset="0"/>
              </a:rPr>
              <a:t>বাদুড়</a:t>
            </a:r>
            <a:r>
              <a:rPr lang="as-IN" dirty="0">
                <a:latin typeface="Shonar Bangla" pitchFamily="34" charset="0"/>
                <a:cs typeface="Shonar Bangla" pitchFamily="34" charset="0"/>
              </a:rPr>
              <a:t>,</a:t>
            </a:r>
            <a:r>
              <a:rPr lang="en-US" baseline="300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as-IN" dirty="0" smtClean="0">
                <a:latin typeface="Shonar Bangla" pitchFamily="34" charset="0"/>
                <a:cs typeface="Shonar Bangla" pitchFamily="34" charset="0"/>
              </a:rPr>
              <a:t>শেয়া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ল, </a:t>
            </a:r>
            <a:r>
              <a:rPr lang="as-IN" dirty="0" smtClean="0">
                <a:latin typeface="Shonar Bangla" pitchFamily="34" charset="0"/>
                <a:cs typeface="Shonar Bangla" pitchFamily="34" charset="0"/>
              </a:rPr>
              <a:t>বিড়া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লের</a:t>
            </a:r>
            <a:r>
              <a:rPr lang="en-US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as-IN" dirty="0" smtClean="0">
                <a:latin typeface="Shonar Bangla" pitchFamily="34" charset="0"/>
                <a:cs typeface="Shonar Bangla" pitchFamily="34" charset="0"/>
              </a:rPr>
              <a:t>কামড় </a:t>
            </a:r>
            <a:r>
              <a:rPr lang="as-IN" dirty="0">
                <a:latin typeface="Shonar Bangla" pitchFamily="34" charset="0"/>
                <a:cs typeface="Shonar Bangla" pitchFamily="34" charset="0"/>
              </a:rPr>
              <a:t>বা আঁচড় ও লালার </a:t>
            </a:r>
            <a:r>
              <a:rPr lang="as-IN" dirty="0" smtClean="0">
                <a:latin typeface="Shonar Bangla" pitchFamily="34" charset="0"/>
                <a:cs typeface="Shonar Bangla" pitchFamily="34" charset="0"/>
              </a:rPr>
              <a:t>মাধ্যমে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ও </a:t>
            </a:r>
            <a:r>
              <a:rPr lang="as-IN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as-IN" dirty="0">
                <a:latin typeface="Shonar Bangla" pitchFamily="34" charset="0"/>
                <a:cs typeface="Shonar Bangla" pitchFamily="34" charset="0"/>
              </a:rPr>
              <a:t>বিস্তার লাভ </a:t>
            </a:r>
            <a:r>
              <a:rPr lang="as-IN" dirty="0" smtClean="0"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থাকে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62000" y="4461026"/>
            <a:ext cx="7000875" cy="1749274"/>
            <a:chOff x="762000" y="4571999"/>
            <a:chExt cx="7000875" cy="15240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2" t="14348" r="7679" b="11071"/>
            <a:stretch/>
          </p:blipFill>
          <p:spPr>
            <a:xfrm>
              <a:off x="5549962" y="4571999"/>
              <a:ext cx="2212913" cy="152400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4571999"/>
              <a:ext cx="2488313" cy="152400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4572000"/>
              <a:ext cx="2309914" cy="152400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4800600" y="1514764"/>
            <a:ext cx="3886200" cy="2828636"/>
            <a:chOff x="4800600" y="1514764"/>
            <a:chExt cx="3886200" cy="2828636"/>
          </a:xfrm>
        </p:grpSpPr>
        <p:sp>
          <p:nvSpPr>
            <p:cNvPr id="7" name="Rectangle 6"/>
            <p:cNvSpPr/>
            <p:nvPr/>
          </p:nvSpPr>
          <p:spPr>
            <a:xfrm>
              <a:off x="4801962" y="4019967"/>
              <a:ext cx="3814229" cy="3234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 smtClean="0">
                  <a:latin typeface="Shonar Bangla" pitchFamily="34" charset="0"/>
                  <a:cs typeface="Shonar Bangla" pitchFamily="34" charset="0"/>
                </a:rPr>
                <a:t>মশার</a:t>
              </a:r>
              <a:r>
                <a:rPr lang="en-US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dirty="0" err="1" smtClean="0">
                  <a:latin typeface="Shonar Bangla" pitchFamily="34" charset="0"/>
                  <a:cs typeface="Shonar Bangla" pitchFamily="34" charset="0"/>
                </a:rPr>
                <a:t>কামড়ের</a:t>
              </a:r>
              <a:r>
                <a:rPr lang="en-US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dirty="0" err="1">
                  <a:latin typeface="Shonar Bangla" pitchFamily="34" charset="0"/>
                  <a:cs typeface="Shonar Bangla" pitchFamily="34" charset="0"/>
                </a:rPr>
                <a:t>মাধ্যমে</a:t>
              </a:r>
              <a:r>
                <a:rPr lang="en-US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dirty="0" err="1" smtClean="0">
                  <a:latin typeface="Shonar Bangla" pitchFamily="34" charset="0"/>
                  <a:cs typeface="Shonar Bangla" pitchFamily="34" charset="0"/>
                </a:rPr>
                <a:t>ম্যলেরিয়া</a:t>
              </a:r>
              <a:r>
                <a:rPr lang="en-US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dirty="0" err="1" smtClean="0">
                  <a:latin typeface="Shonar Bangla" pitchFamily="34" charset="0"/>
                  <a:cs typeface="Shonar Bangla" pitchFamily="34" charset="0"/>
                </a:rPr>
                <a:t>এবং</a:t>
              </a:r>
              <a:r>
                <a:rPr lang="en-US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dirty="0" err="1" smtClean="0">
                  <a:latin typeface="Shonar Bangla" pitchFamily="34" charset="0"/>
                  <a:cs typeface="Shonar Bangla" pitchFamily="34" charset="0"/>
                </a:rPr>
                <a:t>ডেঙ্গু</a:t>
              </a:r>
              <a:r>
                <a:rPr lang="en-US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dirty="0" err="1" smtClean="0">
                  <a:latin typeface="Shonar Bangla" pitchFamily="34" charset="0"/>
                  <a:cs typeface="Shonar Bangla" pitchFamily="34" charset="0"/>
                </a:rPr>
                <a:t>ছড়ায়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1514764"/>
              <a:ext cx="3886200" cy="2493818"/>
            </a:xfrm>
            <a:prstGeom prst="rect">
              <a:avLst/>
            </a:prstGeom>
            <a:ln w="3175" cap="sq" cmpd="thickThin">
              <a:solidFill>
                <a:schemeClr val="tx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2390197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39624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সহপাঠীদের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সাথে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আলোচনা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ছকে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সংক্রামক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রোগের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একটি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তালিকা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তৈরি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করঃ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3664"/>
          <a:stretch/>
        </p:blipFill>
        <p:spPr>
          <a:xfrm>
            <a:off x="457200" y="101726"/>
            <a:ext cx="8269446" cy="34796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419600"/>
            <a:ext cx="5677693" cy="191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37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343592" y="923812"/>
            <a:ext cx="8464382" cy="5765736"/>
            <a:chOff x="653745" y="6502464"/>
            <a:chExt cx="8464382" cy="5765736"/>
          </a:xfrm>
        </p:grpSpPr>
        <p:grpSp>
          <p:nvGrpSpPr>
            <p:cNvPr id="36" name="Group 35"/>
            <p:cNvGrpSpPr/>
            <p:nvPr/>
          </p:nvGrpSpPr>
          <p:grpSpPr>
            <a:xfrm>
              <a:off x="653745" y="6502464"/>
              <a:ext cx="8464382" cy="5121402"/>
              <a:chOff x="2924175" y="2466945"/>
              <a:chExt cx="2181226" cy="1343086"/>
            </a:xfrm>
          </p:grpSpPr>
          <p:pic>
            <p:nvPicPr>
              <p:cNvPr id="38" name="Picture 2" descr="G:\BREB Online Connection System_files\৬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625" b="13111"/>
              <a:stretch/>
            </p:blipFill>
            <p:spPr bwMode="auto">
              <a:xfrm>
                <a:off x="2924175" y="2466945"/>
                <a:ext cx="2181226" cy="13430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3348480" y="2466974"/>
                <a:ext cx="1456440" cy="1343026"/>
                <a:chOff x="2057400" y="1276349"/>
                <a:chExt cx="4038600" cy="3724275"/>
              </a:xfrm>
            </p:grpSpPr>
            <p:sp>
              <p:nvSpPr>
                <p:cNvPr id="40" name="Oval 39"/>
                <p:cNvSpPr/>
                <p:nvPr/>
              </p:nvSpPr>
              <p:spPr>
                <a:xfrm>
                  <a:off x="2057400" y="1276349"/>
                  <a:ext cx="4038600" cy="3724275"/>
                </a:xfrm>
                <a:prstGeom prst="ellipse">
                  <a:avLst/>
                </a:pr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1" name="Straight Connector 40"/>
                <p:cNvCxnSpPr>
                  <a:stCxn id="40" idx="1"/>
                  <a:endCxn id="40" idx="5"/>
                </p:cNvCxnSpPr>
                <p:nvPr/>
              </p:nvCxnSpPr>
              <p:spPr>
                <a:xfrm>
                  <a:off x="2648839" y="1821756"/>
                  <a:ext cx="2855722" cy="2633461"/>
                </a:xfrm>
                <a:prstGeom prst="line">
                  <a:avLst/>
                </a:prstGeom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7" name="Rounded Rectangle 36"/>
            <p:cNvSpPr/>
            <p:nvPr/>
          </p:nvSpPr>
          <p:spPr>
            <a:xfrm>
              <a:off x="2133599" y="11623748"/>
              <a:ext cx="5181601" cy="644452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latin typeface="Shonar Bangla" pitchFamily="34" charset="0"/>
                  <a:cs typeface="Shonar Bangla" pitchFamily="34" charset="0"/>
                </a:rPr>
                <a:t>অস্বাস্থ্যকর</a:t>
              </a:r>
              <a:r>
                <a:rPr lang="en-US" sz="40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4000" dirty="0" err="1" smtClean="0">
                  <a:latin typeface="Shonar Bangla" pitchFamily="34" charset="0"/>
                  <a:cs typeface="Shonar Bangla" pitchFamily="34" charset="0"/>
                </a:rPr>
                <a:t>খাবার</a:t>
              </a:r>
              <a:r>
                <a:rPr lang="en-US" sz="40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4000" dirty="0" err="1" smtClean="0">
                  <a:latin typeface="Shonar Bangla" pitchFamily="34" charset="0"/>
                  <a:cs typeface="Shonar Bangla" pitchFamily="34" charset="0"/>
                </a:rPr>
                <a:t>পরিহার</a:t>
              </a:r>
              <a:r>
                <a:rPr lang="en-US" sz="40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4000" dirty="0" err="1" smtClean="0">
                  <a:latin typeface="Shonar Bangla" pitchFamily="34" charset="0"/>
                  <a:cs typeface="Shonar Bangla" pitchFamily="34" charset="0"/>
                </a:rPr>
                <a:t>করা</a:t>
              </a:r>
              <a:r>
                <a:rPr lang="en-US" sz="4000" dirty="0" smtClean="0">
                  <a:latin typeface="Shonar Bangla" pitchFamily="34" charset="0"/>
                  <a:cs typeface="Shonar Bangla" pitchFamily="34" charset="0"/>
                </a:rPr>
                <a:t>;</a:t>
              </a:r>
              <a:endParaRPr lang="en-US" sz="4000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21110" y="923923"/>
            <a:ext cx="8486864" cy="5857877"/>
            <a:chOff x="529190" y="466723"/>
            <a:chExt cx="8486864" cy="5857877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190" y="466723"/>
              <a:ext cx="8486864" cy="5111877"/>
            </a:xfrm>
            <a:prstGeom prst="rect">
              <a:avLst/>
            </a:prstGeom>
          </p:spPr>
        </p:pic>
        <p:sp>
          <p:nvSpPr>
            <p:cNvPr id="44" name="Rounded Rectangle 43"/>
            <p:cNvSpPr/>
            <p:nvPr/>
          </p:nvSpPr>
          <p:spPr>
            <a:xfrm>
              <a:off x="1600200" y="5578600"/>
              <a:ext cx="6781800" cy="74600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Shonar Bangla" pitchFamily="34" charset="0"/>
                  <a:cs typeface="Shonar Bangla" pitchFamily="34" charset="0"/>
                </a:rPr>
                <a:t>হাঁচি-কাশির</a:t>
              </a:r>
              <a:r>
                <a:rPr lang="en-US" sz="32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dirty="0" err="1" smtClean="0">
                  <a:latin typeface="Shonar Bangla" pitchFamily="34" charset="0"/>
                  <a:cs typeface="Shonar Bangla" pitchFamily="34" charset="0"/>
                </a:rPr>
                <a:t>সময়</a:t>
              </a:r>
              <a:r>
                <a:rPr lang="en-US" sz="32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dirty="0" err="1" smtClean="0">
                  <a:latin typeface="Shonar Bangla" pitchFamily="34" charset="0"/>
                  <a:cs typeface="Shonar Bangla" pitchFamily="34" charset="0"/>
                </a:rPr>
                <a:t>টিস্যু</a:t>
              </a:r>
              <a:r>
                <a:rPr lang="en-US" sz="3200" dirty="0" smtClean="0">
                  <a:latin typeface="Shonar Bangla" pitchFamily="34" charset="0"/>
                  <a:cs typeface="Shonar Bangla" pitchFamily="34" charset="0"/>
                </a:rPr>
                <a:t>, </a:t>
              </a:r>
              <a:r>
                <a:rPr lang="en-US" sz="3200" dirty="0" err="1" smtClean="0">
                  <a:latin typeface="Shonar Bangla" pitchFamily="34" charset="0"/>
                  <a:cs typeface="Shonar Bangla" pitchFamily="34" charset="0"/>
                </a:rPr>
                <a:t>রুমাল</a:t>
              </a:r>
              <a:r>
                <a:rPr lang="en-US" sz="32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dirty="0" err="1" smtClean="0">
                  <a:latin typeface="Shonar Bangla" pitchFamily="34" charset="0"/>
                  <a:cs typeface="Shonar Bangla" pitchFamily="34" charset="0"/>
                </a:rPr>
                <a:t>বা</a:t>
              </a:r>
              <a:r>
                <a:rPr lang="en-US" sz="32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dirty="0" err="1" smtClean="0">
                  <a:latin typeface="Shonar Bangla" pitchFamily="34" charset="0"/>
                  <a:cs typeface="Shonar Bangla" pitchFamily="34" charset="0"/>
                </a:rPr>
                <a:t>হাত</a:t>
              </a:r>
              <a:r>
                <a:rPr lang="en-US" sz="32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dirty="0" err="1" smtClean="0">
                  <a:latin typeface="Shonar Bangla" pitchFamily="34" charset="0"/>
                  <a:cs typeface="Shonar Bangla" pitchFamily="34" charset="0"/>
                </a:rPr>
                <a:t>দিয়ে</a:t>
              </a:r>
              <a:r>
                <a:rPr lang="en-US" sz="32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dirty="0" err="1" smtClean="0">
                  <a:latin typeface="Shonar Bangla" pitchFamily="34" charset="0"/>
                  <a:cs typeface="Shonar Bangla" pitchFamily="34" charset="0"/>
                </a:rPr>
                <a:t>মুখ</a:t>
              </a:r>
              <a:r>
                <a:rPr lang="en-US" sz="32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dirty="0" err="1" smtClean="0">
                  <a:latin typeface="Shonar Bangla" pitchFamily="34" charset="0"/>
                  <a:cs typeface="Shonar Bangla" pitchFamily="34" charset="0"/>
                </a:rPr>
                <a:t>ঢাকা</a:t>
              </a:r>
              <a:r>
                <a:rPr lang="en-US" sz="3200" dirty="0" smtClean="0">
                  <a:latin typeface="Shonar Bangla" pitchFamily="34" charset="0"/>
                  <a:cs typeface="Shonar Bangla" pitchFamily="34" charset="0"/>
                </a:rPr>
                <a:t>; </a:t>
              </a:r>
              <a:endParaRPr lang="en-US" sz="3200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43592" y="923924"/>
            <a:ext cx="8486864" cy="5857876"/>
            <a:chOff x="529190" y="466724"/>
            <a:chExt cx="8486864" cy="5857876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190" y="466724"/>
              <a:ext cx="8486864" cy="5111876"/>
            </a:xfrm>
            <a:prstGeom prst="rect">
              <a:avLst/>
            </a:prstGeom>
          </p:spPr>
        </p:pic>
        <p:sp>
          <p:nvSpPr>
            <p:cNvPr id="47" name="Rounded Rectangle 46"/>
            <p:cNvSpPr/>
            <p:nvPr/>
          </p:nvSpPr>
          <p:spPr>
            <a:xfrm>
              <a:off x="1066800" y="5578600"/>
              <a:ext cx="7010400" cy="746000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Shonar Bangla" pitchFamily="34" charset="0"/>
                  <a:cs typeface="Shonar Bangla" pitchFamily="34" charset="0"/>
                </a:rPr>
                <a:t>হাত</a:t>
              </a:r>
              <a:r>
                <a:rPr lang="en-US" sz="32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dirty="0" err="1" smtClean="0">
                  <a:latin typeface="Shonar Bangla" pitchFamily="34" charset="0"/>
                  <a:cs typeface="Shonar Bangla" pitchFamily="34" charset="0"/>
                </a:rPr>
                <a:t>জীবাণূমুক্ত</a:t>
              </a:r>
              <a:r>
                <a:rPr lang="en-US" sz="32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dirty="0" err="1" smtClean="0">
                  <a:latin typeface="Shonar Bangla" pitchFamily="34" charset="0"/>
                  <a:cs typeface="Shonar Bangla" pitchFamily="34" charset="0"/>
                </a:rPr>
                <a:t>রাখার</a:t>
              </a:r>
              <a:r>
                <a:rPr lang="en-US" sz="32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dirty="0" err="1" smtClean="0">
                  <a:latin typeface="Shonar Bangla" pitchFamily="34" charset="0"/>
                  <a:cs typeface="Shonar Bangla" pitchFamily="34" charset="0"/>
                </a:rPr>
                <a:t>মাধ্যমে</a:t>
              </a:r>
              <a:r>
                <a:rPr lang="en-US" sz="32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dirty="0" err="1" smtClean="0">
                  <a:latin typeface="Shonar Bangla" pitchFamily="34" charset="0"/>
                  <a:cs typeface="Shonar Bangla" pitchFamily="34" charset="0"/>
                </a:rPr>
                <a:t>নিজেদের</a:t>
              </a:r>
              <a:r>
                <a:rPr lang="en-US" sz="32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dirty="0" err="1" smtClean="0">
                  <a:latin typeface="Shonar Bangla" pitchFamily="34" charset="0"/>
                  <a:cs typeface="Shonar Bangla" pitchFamily="34" charset="0"/>
                </a:rPr>
                <a:t>কে</a:t>
              </a:r>
              <a:r>
                <a:rPr lang="en-US" sz="32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dirty="0" err="1" smtClean="0">
                  <a:latin typeface="Shonar Bangla" pitchFamily="34" charset="0"/>
                  <a:cs typeface="Shonar Bangla" pitchFamily="34" charset="0"/>
                </a:rPr>
                <a:t>সুস্থ</a:t>
              </a:r>
              <a:r>
                <a:rPr lang="en-US" sz="32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dirty="0" err="1" smtClean="0">
                  <a:latin typeface="Shonar Bangla" pitchFamily="34" charset="0"/>
                  <a:cs typeface="Shonar Bangla" pitchFamily="34" charset="0"/>
                </a:rPr>
                <a:t>রাখা</a:t>
              </a:r>
              <a:r>
                <a:rPr lang="en-US" sz="3200" dirty="0">
                  <a:latin typeface="Shonar Bangla" pitchFamily="34" charset="0"/>
                  <a:cs typeface="Shonar Bangla" pitchFamily="34" charset="0"/>
                </a:rPr>
                <a:t>;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21110" y="917950"/>
            <a:ext cx="8482654" cy="5705476"/>
            <a:chOff x="533400" y="466724"/>
            <a:chExt cx="8482654" cy="5705476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466724"/>
              <a:ext cx="8482654" cy="5111877"/>
            </a:xfrm>
            <a:prstGeom prst="rect">
              <a:avLst/>
            </a:prstGeom>
          </p:spPr>
        </p:pic>
        <p:sp>
          <p:nvSpPr>
            <p:cNvPr id="50" name="Rounded Rectangle 49"/>
            <p:cNvSpPr/>
            <p:nvPr/>
          </p:nvSpPr>
          <p:spPr>
            <a:xfrm>
              <a:off x="2514600" y="5578601"/>
              <a:ext cx="5029200" cy="593599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Shonar Bangla" pitchFamily="34" charset="0"/>
                  <a:cs typeface="Shonar Bangla" pitchFamily="34" charset="0"/>
                </a:rPr>
                <a:t>নিরাপদ</a:t>
              </a:r>
              <a:r>
                <a:rPr lang="en-US" sz="28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dirty="0" err="1" smtClean="0">
                  <a:latin typeface="Shonar Bangla" pitchFamily="34" charset="0"/>
                  <a:cs typeface="Shonar Bangla" pitchFamily="34" charset="0"/>
                </a:rPr>
                <a:t>পানি</a:t>
              </a:r>
              <a:r>
                <a:rPr lang="en-US" sz="28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dirty="0" err="1" smtClean="0">
                  <a:latin typeface="Shonar Bangla" pitchFamily="34" charset="0"/>
                  <a:cs typeface="Shonar Bangla" pitchFamily="34" charset="0"/>
                </a:rPr>
                <a:t>ব্যবহার</a:t>
              </a:r>
              <a:r>
                <a:rPr lang="en-US" sz="28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dirty="0" err="1" smtClean="0">
                  <a:latin typeface="Shonar Bangla" pitchFamily="34" charset="0"/>
                  <a:cs typeface="Shonar Bangla" pitchFamily="34" charset="0"/>
                </a:rPr>
                <a:t>করা</a:t>
              </a:r>
              <a:r>
                <a:rPr lang="en-US" sz="2800" dirty="0">
                  <a:latin typeface="Shonar Bangla" pitchFamily="34" charset="0"/>
                  <a:cs typeface="Shonar Bangla" pitchFamily="34" charset="0"/>
                </a:rPr>
                <a:t>;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25320" y="879348"/>
            <a:ext cx="8482654" cy="5673852"/>
            <a:chOff x="304800" y="898398"/>
            <a:chExt cx="8482654" cy="5673852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898398"/>
              <a:ext cx="8482654" cy="5121402"/>
            </a:xfrm>
            <a:prstGeom prst="rect">
              <a:avLst/>
            </a:prstGeom>
          </p:spPr>
        </p:pic>
        <p:sp>
          <p:nvSpPr>
            <p:cNvPr id="53" name="Rounded Rectangle 52"/>
            <p:cNvSpPr/>
            <p:nvPr/>
          </p:nvSpPr>
          <p:spPr>
            <a:xfrm>
              <a:off x="1676400" y="6038850"/>
              <a:ext cx="5943600" cy="533400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Shonar Bangla" pitchFamily="34" charset="0"/>
                  <a:cs typeface="Shonar Bangla" pitchFamily="34" charset="0"/>
                </a:rPr>
                <a:t>সুষম</a:t>
              </a:r>
              <a:r>
                <a:rPr lang="en-US" sz="32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dirty="0" err="1" smtClean="0">
                  <a:latin typeface="Shonar Bangla" pitchFamily="34" charset="0"/>
                  <a:cs typeface="Shonar Bangla" pitchFamily="34" charset="0"/>
                </a:rPr>
                <a:t>খাদ্য</a:t>
              </a:r>
              <a:r>
                <a:rPr lang="en-US" sz="32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dirty="0" err="1" smtClean="0">
                  <a:latin typeface="Shonar Bangla" pitchFamily="34" charset="0"/>
                  <a:cs typeface="Shonar Bangla" pitchFamily="34" charset="0"/>
                </a:rPr>
                <a:t>গ্রহণ</a:t>
              </a:r>
              <a:r>
                <a:rPr lang="en-US" sz="32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dirty="0" err="1" smtClean="0">
                  <a:latin typeface="Shonar Bangla" pitchFamily="34" charset="0"/>
                  <a:cs typeface="Shonar Bangla" pitchFamily="34" charset="0"/>
                </a:rPr>
                <a:t>করা</a:t>
              </a:r>
              <a:endParaRPr lang="en-US" sz="3200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1394028" y="14474"/>
            <a:ext cx="6040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u="sng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সংক্রামক রোগের প্রতিরোধ </a:t>
            </a:r>
            <a:endParaRPr lang="en-US" sz="5400" b="1" u="sng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3592" y="879348"/>
            <a:ext cx="8464382" cy="5902452"/>
            <a:chOff x="343592" y="879348"/>
            <a:chExt cx="8464382" cy="59024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592" y="879348"/>
              <a:ext cx="8464382" cy="5165866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1823446" y="6019800"/>
              <a:ext cx="5508064" cy="762000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rPr>
                <a:t>নিজেকে</a:t>
              </a:r>
              <a:r>
                <a:rPr lang="en-US" sz="3600" dirty="0" smtClean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rPr>
                <a:t>হোম</a:t>
              </a:r>
              <a:r>
                <a:rPr lang="en-US" sz="3600" dirty="0" smtClean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rPr>
                <a:t>কোয়ারেন্টাইনে</a:t>
              </a:r>
              <a:r>
                <a:rPr lang="en-US" sz="3600" dirty="0" smtClean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rPr>
                <a:t>রাখা</a:t>
              </a:r>
              <a:r>
                <a:rPr lang="en-US" sz="3600" dirty="0" smtClean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rPr>
                <a:t>;</a:t>
              </a:r>
              <a:endParaRPr lang="en-US" sz="36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4530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35380" y="1074042"/>
            <a:ext cx="7977944" cy="5413250"/>
            <a:chOff x="1219200" y="1524000"/>
            <a:chExt cx="6629400" cy="50292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524000"/>
              <a:ext cx="6629400" cy="4220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ounded Rectangle 7"/>
            <p:cNvSpPr/>
            <p:nvPr/>
          </p:nvSpPr>
          <p:spPr>
            <a:xfrm>
              <a:off x="1219200" y="5744766"/>
              <a:ext cx="6629400" cy="808434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তীব্র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মাথাব্যথা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ও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ক্রমাগত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বমি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হলে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ডাক্তারের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পরা</a:t>
              </a:r>
              <a:r>
                <a:rPr lang="bn-BD" sz="2400" b="1" dirty="0" smtClean="0">
                  <a:latin typeface="Shonar Bangla" pitchFamily="34" charset="0"/>
                  <a:cs typeface="Shonar Bangla" pitchFamily="34" charset="0"/>
                </a:rPr>
                <a:t>মর্শ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নিতে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হবে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;</a:t>
              </a:r>
              <a:endParaRPr lang="en-US" sz="24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35380" y="1081443"/>
            <a:ext cx="7977944" cy="5454259"/>
            <a:chOff x="1219200" y="1485900"/>
            <a:chExt cx="6629400" cy="50673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1485900"/>
              <a:ext cx="6629400" cy="4296966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9" name="Rounded Rectangle 18"/>
            <p:cNvSpPr/>
            <p:nvPr/>
          </p:nvSpPr>
          <p:spPr>
            <a:xfrm>
              <a:off x="1219200" y="5744766"/>
              <a:ext cx="6629400" cy="808434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প্রচুর</a:t>
              </a: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পরিমাণে</a:t>
              </a: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নিরাপদ</a:t>
              </a: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পানি</a:t>
              </a: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পান</a:t>
              </a: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করতে</a:t>
              </a: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হবে</a:t>
              </a: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;</a:t>
              </a:r>
              <a:endParaRPr lang="en-US" sz="32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1966" y="1097392"/>
            <a:ext cx="8001358" cy="5515336"/>
            <a:chOff x="1219200" y="1447800"/>
            <a:chExt cx="6648856" cy="512404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1447800"/>
              <a:ext cx="6629400" cy="4296966"/>
            </a:xfrm>
            <a:prstGeom prst="rect">
              <a:avLst/>
            </a:prstGeom>
          </p:spPr>
        </p:pic>
        <p:sp>
          <p:nvSpPr>
            <p:cNvPr id="22" name="Rounded Rectangle 21"/>
            <p:cNvSpPr/>
            <p:nvPr/>
          </p:nvSpPr>
          <p:spPr>
            <a:xfrm>
              <a:off x="1238656" y="5763410"/>
              <a:ext cx="6629400" cy="808434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 smtClean="0">
                  <a:latin typeface="Shonar Bangla" pitchFamily="34" charset="0"/>
                  <a:cs typeface="Shonar Bangla" pitchFamily="34" charset="0"/>
                </a:rPr>
                <a:t>পুষ্টিকর</a:t>
              </a:r>
              <a:r>
                <a:rPr lang="en-US" sz="4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4000" b="1" dirty="0" err="1" smtClean="0">
                  <a:latin typeface="Shonar Bangla" pitchFamily="34" charset="0"/>
                  <a:cs typeface="Shonar Bangla" pitchFamily="34" charset="0"/>
                </a:rPr>
                <a:t>খাবার</a:t>
              </a:r>
              <a:r>
                <a:rPr lang="en-US" sz="4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4000" b="1" dirty="0" err="1" smtClean="0">
                  <a:latin typeface="Shonar Bangla" pitchFamily="34" charset="0"/>
                  <a:cs typeface="Shonar Bangla" pitchFamily="34" charset="0"/>
                </a:rPr>
                <a:t>খেতে</a:t>
              </a:r>
              <a:r>
                <a:rPr lang="en-US" sz="4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4000" b="1" dirty="0" err="1" smtClean="0">
                  <a:latin typeface="Shonar Bangla" pitchFamily="34" charset="0"/>
                  <a:cs typeface="Shonar Bangla" pitchFamily="34" charset="0"/>
                </a:rPr>
                <a:t>হবে</a:t>
              </a:r>
              <a:endParaRPr lang="en-US" sz="40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14436" y="1084987"/>
            <a:ext cx="7989651" cy="5515584"/>
            <a:chOff x="1219200" y="1447800"/>
            <a:chExt cx="6639128" cy="512427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1447800"/>
              <a:ext cx="6629400" cy="4335066"/>
            </a:xfrm>
            <a:prstGeom prst="rect">
              <a:avLst/>
            </a:prstGeom>
          </p:spPr>
        </p:pic>
        <p:sp>
          <p:nvSpPr>
            <p:cNvPr id="25" name="Rounded Rectangle 24"/>
            <p:cNvSpPr/>
            <p:nvPr/>
          </p:nvSpPr>
          <p:spPr>
            <a:xfrm>
              <a:off x="1228928" y="5763640"/>
              <a:ext cx="6629400" cy="808434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latin typeface="Shonar Bangla" pitchFamily="34" charset="0"/>
                  <a:cs typeface="Shonar Bangla" pitchFamily="34" charset="0"/>
                </a:rPr>
                <a:t>রোগক্রান্ত</a:t>
              </a:r>
              <a:r>
                <a:rPr lang="en-US" sz="36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600" b="1" dirty="0" err="1" smtClean="0">
                  <a:latin typeface="Shonar Bangla" pitchFamily="34" charset="0"/>
                  <a:cs typeface="Shonar Bangla" pitchFamily="34" charset="0"/>
                </a:rPr>
                <a:t>হলে</a:t>
              </a:r>
              <a:r>
                <a:rPr lang="en-US" sz="3600" b="1" dirty="0" smtClean="0">
                  <a:latin typeface="Shonar Bangla" pitchFamily="34" charset="0"/>
                  <a:cs typeface="Shonar Bangla" pitchFamily="34" charset="0"/>
                </a:rPr>
                <a:t> প</a:t>
              </a:r>
              <a:r>
                <a:rPr lang="bn-BD" sz="3600" b="1" dirty="0" smtClean="0">
                  <a:latin typeface="Shonar Bangla" pitchFamily="34" charset="0"/>
                  <a:cs typeface="Shonar Bangla" pitchFamily="34" charset="0"/>
                </a:rPr>
                <a:t>র্যপ্ত </a:t>
              </a:r>
              <a:r>
                <a:rPr lang="en-US" sz="3600" b="1" dirty="0" err="1" smtClean="0">
                  <a:latin typeface="Shonar Bangla" pitchFamily="34" charset="0"/>
                  <a:cs typeface="Shonar Bangla" pitchFamily="34" charset="0"/>
                </a:rPr>
                <a:t>বিশ্রাম</a:t>
              </a:r>
              <a:r>
                <a:rPr lang="en-US" sz="36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600" b="1" dirty="0" err="1" smtClean="0">
                  <a:latin typeface="Shonar Bangla" pitchFamily="34" charset="0"/>
                  <a:cs typeface="Shonar Bangla" pitchFamily="34" charset="0"/>
                </a:rPr>
                <a:t>নিতে</a:t>
              </a:r>
              <a:r>
                <a:rPr lang="en-US" sz="36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600" b="1" dirty="0" err="1" smtClean="0">
                  <a:latin typeface="Shonar Bangla" pitchFamily="34" charset="0"/>
                  <a:cs typeface="Shonar Bangla" pitchFamily="34" charset="0"/>
                </a:rPr>
                <a:t>হবে</a:t>
              </a:r>
              <a:r>
                <a:rPr lang="en-US" sz="3600" b="1" dirty="0" smtClean="0">
                  <a:latin typeface="Shonar Bangla" pitchFamily="34" charset="0"/>
                  <a:cs typeface="Shonar Bangla" pitchFamily="34" charset="0"/>
                </a:rPr>
                <a:t>;</a:t>
              </a:r>
              <a:endParaRPr lang="en-US" sz="36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1219201" y="29582"/>
            <a:ext cx="6629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সংক্রামক রোগের </a:t>
            </a:r>
            <a:r>
              <a:rPr lang="en-US" sz="5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প্রতিকার </a:t>
            </a:r>
            <a:endParaRPr lang="en-US" sz="54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4761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42672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১.</a:t>
            </a:r>
            <a:r>
              <a:rPr lang="bn-BD" sz="2400" b="1" dirty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2400" dirty="0">
                <a:latin typeface="Shonar Bangla" panose="020B0502040204020203" pitchFamily="34" charset="0"/>
                <a:cs typeface="Shonar Bangla" panose="020B0502040204020203" pitchFamily="34" charset="0"/>
              </a:rPr>
              <a:t>সংক্রামক রোগ</a:t>
            </a:r>
            <a:r>
              <a:rPr lang="en-US" sz="2400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কী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সংক্রামক রো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লেখো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? </a:t>
            </a:r>
            <a:endParaRPr lang="en-US" sz="2400" b="1" dirty="0" smtClean="0">
              <a:solidFill>
                <a:srgbClr val="C0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৩.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করোনা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ভাইরাস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কীভাব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মানুষের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দেহ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প্রবেশ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করে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?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৪.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ম্যলেরিয়া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এবং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ডেঙ্গু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রোগ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কিভাবে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ছড়ায়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?</a:t>
            </a:r>
            <a:endParaRPr lang="en-US" sz="24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30"/>
          <a:stretch/>
        </p:blipFill>
        <p:spPr>
          <a:xfrm>
            <a:off x="0" y="0"/>
            <a:ext cx="9144000" cy="405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71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1528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বাড়ির</a:t>
            </a:r>
            <a:r>
              <a:rPr lang="en-US" sz="3600" b="1" u="sng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u="sng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কাজ</a:t>
            </a:r>
            <a:r>
              <a:rPr lang="en-US" sz="3600" b="1" u="sng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3600" b="1" u="sng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369" y="3683308"/>
            <a:ext cx="86868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১. </a:t>
            </a:r>
            <a:r>
              <a:rPr lang="as-IN" sz="2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সংক্রামক </a:t>
            </a:r>
            <a:r>
              <a:rPr lang="as-IN" sz="2000" dirty="0">
                <a:latin typeface="Shonar Bangla" panose="020B0502040204020203" pitchFamily="34" charset="0"/>
                <a:cs typeface="Shonar Bangla" panose="020B0502040204020203" pitchFamily="34" charset="0"/>
              </a:rPr>
              <a:t>রোগ </a:t>
            </a:r>
            <a:r>
              <a:rPr lang="en-US" sz="20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কীভাবে</a:t>
            </a:r>
            <a:r>
              <a:rPr lang="en-US" sz="2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0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ছড়ায়</a:t>
            </a:r>
            <a:r>
              <a:rPr lang="en-US" sz="2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?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২.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সংক্রামক রোগ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প্রতিকারের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উপায়গুলো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হাঁচি-কাশির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সয়ম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ঢেকে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রুমাল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সংক্রামক রোগ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তালু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উল্টো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পিঠ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কনুই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ভাঁ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জ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ভালো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0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28280"/>
            <a:ext cx="6019800" cy="2829320"/>
          </a:xfrm>
          <a:prstGeom prst="rect">
            <a:avLst/>
          </a:prstGeom>
          <a:ln w="28575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51120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" y="990600"/>
            <a:ext cx="9067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67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1"/>
            <a:ext cx="8991600" cy="669098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724400" y="2743200"/>
            <a:ext cx="4495800" cy="1846659"/>
            <a:chOff x="4806503" y="3207365"/>
            <a:chExt cx="4979733" cy="1846659"/>
          </a:xfrm>
        </p:grpSpPr>
        <p:sp>
          <p:nvSpPr>
            <p:cNvPr id="8" name="Flowchart: Alternate Process 7"/>
            <p:cNvSpPr/>
            <p:nvPr/>
          </p:nvSpPr>
          <p:spPr>
            <a:xfrm>
              <a:off x="5481721" y="3207365"/>
              <a:ext cx="3629297" cy="1846659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06503" y="3207365"/>
              <a:ext cx="4979733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 smtClean="0">
                  <a:latin typeface="Shonar Bangla" pitchFamily="34" charset="0"/>
                  <a:cs typeface="Shonar Bangla" pitchFamily="34" charset="0"/>
                </a:rPr>
                <a:t>মোঃ নুরুল ইসলাম  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800" b="1" dirty="0">
                <a:latin typeface="Shonar Bangla" pitchFamily="34" charset="0"/>
                <a:cs typeface="Shonar Bangla" pitchFamily="34" charset="0"/>
              </a:endParaRPr>
            </a:p>
            <a:p>
              <a:pPr algn="ctr"/>
              <a:r>
                <a:rPr lang="bn-BD" b="1" dirty="0">
                  <a:latin typeface="Shonar Bangla" pitchFamily="34" charset="0"/>
                  <a:cs typeface="Shonar Bangla" pitchFamily="34" charset="0"/>
                </a:rPr>
                <a:t>সহকারী </a:t>
              </a:r>
              <a:r>
                <a:rPr lang="bn-BD" b="1" dirty="0" smtClean="0">
                  <a:latin typeface="Shonar Bangla" pitchFamily="34" charset="0"/>
                  <a:cs typeface="Shonar Bangla" pitchFamily="34" charset="0"/>
                </a:rPr>
                <a:t>শিক্ষক (কৃষি)</a:t>
              </a:r>
              <a:endParaRPr lang="bn-BD" b="1" dirty="0">
                <a:latin typeface="Shonar Bangla" pitchFamily="34" charset="0"/>
                <a:cs typeface="Shonar Bangla" pitchFamily="34" charset="0"/>
              </a:endParaRPr>
            </a:p>
            <a:p>
              <a:pPr algn="ctr"/>
              <a:r>
                <a:rPr lang="bn-BD" sz="2000" b="1" dirty="0">
                  <a:latin typeface="Shonar Bangla" pitchFamily="34" charset="0"/>
                  <a:cs typeface="Shonar Bangla" pitchFamily="34" charset="0"/>
                </a:rPr>
                <a:t>জালদিয়া উচ্চ</a:t>
              </a:r>
              <a:r>
                <a:rPr lang="en-US" sz="20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sz="2000" b="1" dirty="0">
                  <a:latin typeface="Shonar Bangla" pitchFamily="34" charset="0"/>
                  <a:cs typeface="Shonar Bangla" pitchFamily="34" charset="0"/>
                </a:rPr>
                <a:t>বিদ্যালয়</a:t>
              </a:r>
            </a:p>
            <a:p>
              <a:pPr algn="ctr"/>
              <a:r>
                <a:rPr lang="bn-BD" sz="1600" b="1" dirty="0">
                  <a:latin typeface="Shonar Bangla" pitchFamily="34" charset="0"/>
                  <a:cs typeface="Shonar Bangla" pitchFamily="34" charset="0"/>
                </a:rPr>
                <a:t>রাজবাড়ী সাদর, রাজবাড়ী</a:t>
              </a:r>
            </a:p>
            <a:p>
              <a:pPr algn="ctr"/>
              <a:r>
                <a:rPr lang="bn-BD" sz="1600" b="1" dirty="0">
                  <a:latin typeface="Shonar Bangla" pitchFamily="34" charset="0"/>
                  <a:cs typeface="Shonar Bangla" pitchFamily="34" charset="0"/>
                </a:rPr>
                <a:t>মোবাঃ </a:t>
              </a:r>
              <a:r>
                <a:rPr lang="en-US" sz="1600" b="1" dirty="0" smtClean="0">
                  <a:latin typeface="Shonar Bangla" pitchFamily="34" charset="0"/>
                  <a:cs typeface="Shonar Bangla" pitchFamily="34" charset="0"/>
                </a:rPr>
                <a:t>01711  515476</a:t>
              </a:r>
              <a:endParaRPr lang="bn-BD" sz="1600" b="1" dirty="0" smtClean="0">
                <a:latin typeface="Shonar Bangla" pitchFamily="34" charset="0"/>
                <a:cs typeface="Shonar Bangla" pitchFamily="34" charset="0"/>
              </a:endParaRPr>
            </a:p>
            <a:p>
              <a:pPr algn="ctr"/>
              <a:r>
                <a:rPr lang="en-US" sz="1600" b="1" dirty="0" smtClean="0">
                  <a:latin typeface="Shonar Bangla" pitchFamily="34" charset="0"/>
                  <a:cs typeface="Shonar Bangla" pitchFamily="34" charset="0"/>
                </a:rPr>
                <a:t>E-mail: </a:t>
              </a:r>
              <a:r>
                <a:rPr lang="en-US" sz="1600" b="1" dirty="0" smtClean="0">
                  <a:latin typeface="Shonar Bangla" pitchFamily="34" charset="0"/>
                  <a:cs typeface="Shonar Bangla" pitchFamily="34" charset="0"/>
                  <a:hlinkClick r:id="rId3"/>
                </a:rPr>
                <a:t>26kesloy@gmail.com</a:t>
              </a:r>
              <a:r>
                <a:rPr lang="en-US" sz="16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bn-BD" sz="16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10" name="Flowchart: Alternate Process 9"/>
          <p:cNvSpPr/>
          <p:nvPr/>
        </p:nvSpPr>
        <p:spPr>
          <a:xfrm>
            <a:off x="685800" y="2725341"/>
            <a:ext cx="3171624" cy="1846659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2326944"/>
            <a:ext cx="31716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পরিচিতি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0" y="2343090"/>
            <a:ext cx="317162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শিক্ষক পরিচিতি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5800" y="2809875"/>
            <a:ext cx="317162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000" b="1" dirty="0">
                <a:latin typeface="Shonar Bangla" pitchFamily="34" charset="0"/>
                <a:cs typeface="Shonar Bangla" pitchFamily="34" charset="0"/>
              </a:rPr>
              <a:t>শ্রেণীঃ 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৫ম </a:t>
            </a:r>
            <a:r>
              <a:rPr lang="bn-BD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bn-BD" sz="2000" b="1" dirty="0"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bn-BD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400" b="1" dirty="0">
                <a:latin typeface="Shonar Bangla" pitchFamily="34" charset="0"/>
                <a:cs typeface="Shonar Bangla" pitchFamily="34" charset="0"/>
              </a:rPr>
              <a:t>বিষয়ঃ </a:t>
            </a:r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বিজ্ঞান</a:t>
            </a:r>
            <a:endParaRPr lang="en-US" sz="2400" b="1" dirty="0"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bn-BD" b="1" dirty="0">
                <a:latin typeface="Shonar Bangla" pitchFamily="34" charset="0"/>
                <a:cs typeface="Shonar Bangla" pitchFamily="34" charset="0"/>
              </a:rPr>
              <a:t>অধ্যায়ঃ </a:t>
            </a:r>
            <a:r>
              <a:rPr lang="bn-BD" b="1" dirty="0" smtClean="0">
                <a:latin typeface="Shonar Bangla" pitchFamily="34" charset="0"/>
                <a:cs typeface="Shonar Bangla" pitchFamily="34" charset="0"/>
              </a:rPr>
              <a:t>৭ম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(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স্বাস্থ্যবিধি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)</a:t>
            </a:r>
            <a:r>
              <a:rPr lang="bn-BD" b="1" dirty="0" smtClean="0">
                <a:latin typeface="Shonar Bangla" pitchFamily="34" charset="0"/>
                <a:cs typeface="Shonar Bangla" pitchFamily="34" charset="0"/>
              </a:rPr>
              <a:t>  </a:t>
            </a:r>
          </a:p>
          <a:p>
            <a:pPr algn="ctr"/>
            <a:r>
              <a:rPr lang="bn-BD" b="1" dirty="0" smtClean="0">
                <a:latin typeface="Shonar Bangla" pitchFamily="34" charset="0"/>
                <a:cs typeface="Shonar Bangla" pitchFamily="34" charset="0"/>
              </a:rPr>
              <a:t>সময়ঃ ৪০ মিনিট </a:t>
            </a:r>
            <a:endParaRPr lang="en-US" b="1" dirty="0"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তারিখঃ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b="1" dirty="0" smtClean="0">
                <a:latin typeface="Shonar Bangla" pitchFamily="34" charset="0"/>
                <a:cs typeface="Shonar Bangla" pitchFamily="34" charset="0"/>
              </a:rPr>
              <a:t>২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৭/০৩/২০২০</a:t>
            </a:r>
            <a:r>
              <a:rPr lang="bn-BD" b="1" dirty="0" smtClean="0">
                <a:latin typeface="Shonar Bangla" pitchFamily="34" charset="0"/>
                <a:cs typeface="Shonar Bangla" pitchFamily="34" charset="0"/>
              </a:rPr>
              <a:t> খ্রীঃ </a:t>
            </a:r>
            <a:endParaRPr lang="en-US" b="1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54" t="17647" r="6727" b="11765"/>
          <a:stretch/>
        </p:blipFill>
        <p:spPr>
          <a:xfrm>
            <a:off x="3657600" y="4883727"/>
            <a:ext cx="1981200" cy="18911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4" t="3360" r="3531" b="2111"/>
          <a:stretch/>
        </p:blipFill>
        <p:spPr>
          <a:xfrm>
            <a:off x="1219200" y="4599384"/>
            <a:ext cx="1798567" cy="211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410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764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Shonar Bangla" pitchFamily="34" charset="0"/>
                <a:cs typeface="Shonar Bangla" pitchFamily="34" charset="0"/>
                <a:hlinkClick r:id="rId2"/>
              </a:rPr>
              <a:t>https://www.youtube.com/watch?v=uicKpumxGpk&amp;t=4s</a:t>
            </a:r>
            <a:endParaRPr lang="en-US" sz="28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14400" y="4876800"/>
            <a:ext cx="7239000" cy="838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তাহলে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3200" b="1" dirty="0">
                <a:latin typeface="Shonar Bangla" pitchFamily="34" charset="0"/>
                <a:cs typeface="Shonar Bangla" pitchFamily="34" charset="0"/>
              </a:rPr>
              <a:t>-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2000" y="4572000"/>
            <a:ext cx="7772400" cy="12954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Shonar Bangla" pitchFamily="34" charset="0"/>
                <a:cs typeface="Shonar Bangla" pitchFamily="34" charset="0"/>
              </a:rPr>
              <a:t>করোনা</a:t>
            </a:r>
            <a:r>
              <a:rPr lang="en-US" sz="32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ভাইরাস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একজন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আরেক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জনে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নাক</a:t>
            </a:r>
            <a:r>
              <a:rPr lang="en-US" sz="36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36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মুখ</a:t>
            </a:r>
            <a:r>
              <a:rPr lang="en-US" sz="36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36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চোখের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মাধ্যমে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সংক্রামিত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হয়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। </a:t>
            </a:r>
            <a:endParaRPr lang="en-US" sz="32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43000" y="4800600"/>
            <a:ext cx="7239000" cy="838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Shonar Bangla" pitchFamily="34" charset="0"/>
                <a:cs typeface="Shonar Bangla" pitchFamily="34" charset="0"/>
              </a:rPr>
              <a:t>করোনা</a:t>
            </a:r>
            <a:r>
              <a:rPr lang="en-US" sz="32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ভাইরাস</a:t>
            </a:r>
            <a:r>
              <a:rPr lang="en-US" sz="32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কীভাবে</a:t>
            </a:r>
            <a:r>
              <a:rPr lang="en-US" sz="32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ছড়ায়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?</a:t>
            </a:r>
            <a:endParaRPr lang="en-US" sz="32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4800600"/>
            <a:ext cx="7239000" cy="838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করোনা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ভাইরাস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। </a:t>
            </a:r>
            <a:endParaRPr lang="en-US" sz="32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43000" y="4800600"/>
            <a:ext cx="7239000" cy="838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Shonar Bangla" pitchFamily="34" charset="0"/>
                <a:cs typeface="Shonar Bangla" pitchFamily="34" charset="0"/>
              </a:rPr>
              <a:t>ভিডিও</a:t>
            </a:r>
            <a:r>
              <a:rPr lang="en-US" sz="32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latin typeface="Shonar Bangla" pitchFamily="34" charset="0"/>
                <a:cs typeface="Shonar Bangla" pitchFamily="34" charset="0"/>
              </a:rPr>
              <a:t>টি</a:t>
            </a:r>
            <a:r>
              <a:rPr lang="en-US" sz="32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latin typeface="Shonar Bangla" pitchFamily="34" charset="0"/>
                <a:cs typeface="Shonar Bangla" pitchFamily="34" charset="0"/>
              </a:rPr>
              <a:t>তে</a:t>
            </a:r>
            <a:r>
              <a:rPr lang="en-US" sz="32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latin typeface="Shonar Bangla" pitchFamily="34" charset="0"/>
                <a:cs typeface="Shonar Bangla" pitchFamily="34" charset="0"/>
              </a:rPr>
              <a:t>কোন</a:t>
            </a:r>
            <a:r>
              <a:rPr lang="en-US" sz="32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latin typeface="Shonar Bangla" pitchFamily="34" charset="0"/>
                <a:cs typeface="Shonar Bangla" pitchFamily="34" charset="0"/>
              </a:rPr>
              <a:t>রোগের</a:t>
            </a:r>
            <a:r>
              <a:rPr lang="en-US" sz="32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latin typeface="Shonar Bangla" pitchFamily="34" charset="0"/>
                <a:cs typeface="Shonar Bangla" pitchFamily="34" charset="0"/>
              </a:rPr>
              <a:t>কথা</a:t>
            </a:r>
            <a:r>
              <a:rPr lang="en-US" sz="32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latin typeface="Shonar Bangla" pitchFamily="34" charset="0"/>
                <a:cs typeface="Shonar Bangla" pitchFamily="34" charset="0"/>
              </a:rPr>
              <a:t>বলা</a:t>
            </a:r>
            <a:r>
              <a:rPr lang="en-US" sz="32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latin typeface="Shonar Bangla" pitchFamily="34" charset="0"/>
                <a:cs typeface="Shonar Bangla" pitchFamily="34" charset="0"/>
              </a:rPr>
              <a:t>হয়েছে</a:t>
            </a:r>
            <a:r>
              <a:rPr lang="en-US" sz="3200" b="1" dirty="0">
                <a:latin typeface="Shonar Bangla" pitchFamily="34" charset="0"/>
                <a:cs typeface="Shonar Bangla" pitchFamily="34" charset="0"/>
              </a:rPr>
              <a:t>  ?</a:t>
            </a:r>
          </a:p>
        </p:txBody>
      </p:sp>
    </p:spTree>
    <p:extLst>
      <p:ext uri="{BB962C8B-B14F-4D97-AF65-F5344CB8AC3E}">
        <p14:creationId xmlns:p14="http://schemas.microsoft.com/office/powerpoint/2010/main" val="322176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7137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52400" y="1042374"/>
            <a:ext cx="8782179" cy="4139226"/>
            <a:chOff x="165119" y="1570038"/>
            <a:chExt cx="8782179" cy="4106983"/>
          </a:xfrm>
        </p:grpSpPr>
        <p:sp>
          <p:nvSpPr>
            <p:cNvPr id="6" name="TextBox 5"/>
            <p:cNvSpPr txBox="1"/>
            <p:nvPr/>
          </p:nvSpPr>
          <p:spPr>
            <a:xfrm>
              <a:off x="165119" y="1570038"/>
              <a:ext cx="8782179" cy="4106983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r>
                <a:rPr lang="bn-BD" dirty="0" smtClean="0"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4327609" y="5094767"/>
              <a:ext cx="457200" cy="457200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12" name="5-Point Star 11"/>
            <p:cNvSpPr/>
            <p:nvPr/>
          </p:nvSpPr>
          <p:spPr>
            <a:xfrm rot="2190803">
              <a:off x="4347717" y="5094767"/>
              <a:ext cx="457200" cy="457200"/>
            </a:xfrm>
            <a:prstGeom prst="star5">
              <a:avLst/>
            </a:prstGeom>
            <a:solidFill>
              <a:srgbClr val="00B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438400" y="5323367"/>
              <a:ext cx="1889209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816391" y="5323367"/>
              <a:ext cx="1889209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1524000" y="3173829"/>
            <a:ext cx="510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2400" y="1242458"/>
            <a:ext cx="6172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BD" sz="5400" b="1" u="sng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শিক্ষণ</a:t>
            </a:r>
            <a:r>
              <a:rPr lang="bn-BD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u="sng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ফলঃ </a:t>
            </a:r>
            <a:endParaRPr lang="en-US" sz="5400" b="1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4800" y="2144634"/>
            <a:ext cx="7848600" cy="1913076"/>
            <a:chOff x="304800" y="2144634"/>
            <a:chExt cx="7848600" cy="1913076"/>
          </a:xfrm>
        </p:grpSpPr>
        <p:sp>
          <p:nvSpPr>
            <p:cNvPr id="25" name="TextBox 24"/>
            <p:cNvSpPr txBox="1"/>
            <p:nvPr/>
          </p:nvSpPr>
          <p:spPr>
            <a:xfrm>
              <a:off x="914400" y="2698816"/>
              <a:ext cx="533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b="1" dirty="0" smtClean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000" b="1" dirty="0" smtClean="0">
                  <a:latin typeface="NikoshBAN" pitchFamily="2" charset="0"/>
                  <a:cs typeface="NikoshBAN" pitchFamily="2" charset="0"/>
                </a:rPr>
                <a:t> সংক্রামক রোগ কী তা বলতে পারবে</a:t>
              </a:r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;</a:t>
              </a:r>
              <a:r>
                <a:rPr lang="bn-BD" sz="2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14400" y="3173829"/>
              <a:ext cx="7239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২.</a:t>
              </a:r>
              <a:r>
                <a:rPr lang="bn-BD" sz="2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latin typeface="NikoshBAN" pitchFamily="2" charset="0"/>
                  <a:cs typeface="NikoshBAN" pitchFamily="2" charset="0"/>
                </a:rPr>
                <a:t>উদাহারন</a:t>
              </a:r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latin typeface="NikoshBAN" pitchFamily="2" charset="0"/>
                  <a:cs typeface="NikoshBAN" pitchFamily="2" charset="0"/>
                </a:rPr>
                <a:t>সহ</a:t>
              </a:r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b="1" dirty="0" smtClean="0">
                  <a:latin typeface="NikoshBAN" pitchFamily="2" charset="0"/>
                  <a:cs typeface="NikoshBAN" pitchFamily="2" charset="0"/>
                </a:rPr>
                <a:t>সংক্রামক রোগের প্রকার</a:t>
              </a:r>
              <a:r>
                <a:rPr lang="en-US" sz="2000" b="1" dirty="0" err="1" smtClean="0">
                  <a:latin typeface="NikoshBAN" pitchFamily="2" charset="0"/>
                  <a:cs typeface="NikoshBAN" pitchFamily="2" charset="0"/>
                </a:rPr>
                <a:t>ভেদ</a:t>
              </a:r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b="1" dirty="0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;</a:t>
              </a:r>
              <a:r>
                <a:rPr lang="bn-BD" sz="2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4800" y="2144634"/>
              <a:ext cx="4838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এ পাঠ শেষে তোমরা......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14400" y="3657600"/>
              <a:ext cx="7239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৩.</a:t>
              </a:r>
              <a:r>
                <a:rPr lang="bn-BD" sz="2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b="1" dirty="0">
                  <a:latin typeface="NikoshBAN" pitchFamily="2" charset="0"/>
                  <a:cs typeface="NikoshBAN" pitchFamily="2" charset="0"/>
                </a:rPr>
                <a:t>সংক্রামক </a:t>
              </a:r>
              <a:r>
                <a:rPr lang="bn-BD" sz="2000" b="1" dirty="0" smtClean="0">
                  <a:latin typeface="NikoshBAN" pitchFamily="2" charset="0"/>
                  <a:cs typeface="NikoshBAN" pitchFamily="2" charset="0"/>
                </a:rPr>
                <a:t>রোগের প্রতিরোধ ও প্রতিকার সম্পর্কে</a:t>
              </a:r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000" b="1" dirty="0">
                  <a:latin typeface="NikoshBAN" pitchFamily="2" charset="0"/>
                  <a:cs typeface="NikoshBAN" pitchFamily="2" charset="0"/>
                </a:rPr>
                <a:t>;</a:t>
              </a:r>
              <a:endParaRPr lang="en-US" sz="20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711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973" y="2523750"/>
            <a:ext cx="2429452" cy="1711436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0" r="31334"/>
          <a:stretch/>
        </p:blipFill>
        <p:spPr>
          <a:xfrm>
            <a:off x="5335270" y="1838325"/>
            <a:ext cx="1198880" cy="30003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" t="70254" r="84975" b="7258"/>
          <a:stretch/>
        </p:blipFill>
        <p:spPr>
          <a:xfrm>
            <a:off x="2133600" y="1868279"/>
            <a:ext cx="1066800" cy="299085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57150" y="24085"/>
            <a:ext cx="2152650" cy="6900667"/>
            <a:chOff x="-57150" y="24085"/>
            <a:chExt cx="2152650" cy="6900667"/>
          </a:xfrm>
        </p:grpSpPr>
        <p:grpSp>
          <p:nvGrpSpPr>
            <p:cNvPr id="30" name="Group 29"/>
            <p:cNvGrpSpPr/>
            <p:nvPr/>
          </p:nvGrpSpPr>
          <p:grpSpPr>
            <a:xfrm>
              <a:off x="1251020" y="609600"/>
              <a:ext cx="577780" cy="5470111"/>
              <a:chOff x="1431666" y="609600"/>
              <a:chExt cx="854334" cy="5470111"/>
            </a:xfrm>
          </p:grpSpPr>
          <p:sp>
            <p:nvSpPr>
              <p:cNvPr id="25" name="Right Brace 24"/>
              <p:cNvSpPr/>
              <p:nvPr/>
            </p:nvSpPr>
            <p:spPr>
              <a:xfrm>
                <a:off x="1520848" y="609600"/>
                <a:ext cx="765152" cy="5470111"/>
              </a:xfrm>
              <a:prstGeom prst="rightBrace">
                <a:avLst>
                  <a:gd name="adj1" fmla="val 74598"/>
                  <a:gd name="adj2" fmla="val 50348"/>
                </a:avLst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  <a:latin typeface="Shonar Bangla" pitchFamily="34" charset="0"/>
                  <a:cs typeface="Shonar Bangla" pitchFamily="34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431666" y="2351502"/>
                <a:ext cx="44443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493520" y="4049484"/>
                <a:ext cx="38257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19050" y="24085"/>
              <a:ext cx="1359252" cy="1540932"/>
              <a:chOff x="481424" y="609600"/>
              <a:chExt cx="1190954" cy="1540932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70" r="38461"/>
              <a:stretch/>
            </p:blipFill>
            <p:spPr>
              <a:xfrm>
                <a:off x="481424" y="609600"/>
                <a:ext cx="1177078" cy="1247644"/>
              </a:xfrm>
              <a:prstGeom prst="ellipse">
                <a:avLst/>
              </a:prstGeom>
              <a:ln w="3175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495300" y="1873533"/>
                <a:ext cx="11770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1200" b="1" dirty="0">
                    <a:solidFill>
                      <a:srgbClr val="FF0000"/>
                    </a:solidFill>
                    <a:latin typeface="Shonar Bangla" pitchFamily="34" charset="0"/>
                    <a:cs typeface="Shonar Bangla" pitchFamily="34" charset="0"/>
                  </a:rPr>
                  <a:t>১। </a:t>
                </a:r>
                <a:r>
                  <a:rPr lang="bn-BD" sz="1200" b="1" dirty="0" smtClean="0">
                    <a:solidFill>
                      <a:srgbClr val="FF0000"/>
                    </a:solidFill>
                    <a:latin typeface="Shonar Bangla" pitchFamily="34" charset="0"/>
                    <a:cs typeface="Shonar Bangla" pitchFamily="34" charset="0"/>
                  </a:rPr>
                  <a:t>বায়ুবাহিত</a:t>
                </a:r>
                <a:r>
                  <a:rPr lang="en-US" sz="1200" b="1" dirty="0" smtClean="0">
                    <a:solidFill>
                      <a:srgbClr val="FF0000"/>
                    </a:solidFill>
                    <a:latin typeface="Shonar Bangla" pitchFamily="34" charset="0"/>
                    <a:cs typeface="Shonar Bangla" pitchFamily="34" charset="0"/>
                  </a:rPr>
                  <a:t> -</a:t>
                </a:r>
                <a:r>
                  <a:rPr lang="bn-BD" sz="1200" b="1" dirty="0" smtClean="0">
                    <a:solidFill>
                      <a:srgbClr val="FF0000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1200" b="1" dirty="0" err="1" smtClean="0">
                    <a:latin typeface="Shonar Bangla" pitchFamily="34" charset="0"/>
                    <a:cs typeface="Shonar Bangla" pitchFamily="34" charset="0"/>
                  </a:rPr>
                  <a:t>যক্ষা</a:t>
                </a:r>
                <a:endParaRPr lang="en-US" sz="12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-57150" y="5073134"/>
              <a:ext cx="1498417" cy="1851618"/>
              <a:chOff x="354682" y="2343847"/>
              <a:chExt cx="1498417" cy="1851618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7198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10" t="4209" r="2415" b="4037"/>
              <a:stretch/>
            </p:blipFill>
            <p:spPr>
              <a:xfrm>
                <a:off x="402637" y="2343847"/>
                <a:ext cx="1368448" cy="1406738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354682" y="3733800"/>
                <a:ext cx="14984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1200" b="1" dirty="0">
                    <a:solidFill>
                      <a:srgbClr val="FF0000"/>
                    </a:solidFill>
                    <a:latin typeface="Shonar Bangla" pitchFamily="34" charset="0"/>
                    <a:cs typeface="Shonar Bangla" pitchFamily="34" charset="0"/>
                  </a:rPr>
                  <a:t>৪। প্রাণী ও </a:t>
                </a:r>
                <a:r>
                  <a:rPr lang="bn-BD" sz="1200" b="1" dirty="0" smtClean="0">
                    <a:solidFill>
                      <a:srgbClr val="FF0000"/>
                    </a:solidFill>
                    <a:latin typeface="Shonar Bangla" pitchFamily="34" charset="0"/>
                    <a:cs typeface="Shonar Bangla" pitchFamily="34" charset="0"/>
                  </a:rPr>
                  <a:t>পোকামাড়বাহিত </a:t>
                </a:r>
                <a:endParaRPr lang="en-US" sz="1200" b="1" dirty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endParaRPr>
              </a:p>
              <a:p>
                <a:pPr algn="ctr"/>
                <a:r>
                  <a:rPr lang="en-US" sz="1200" b="1" dirty="0" err="1" smtClean="0">
                    <a:latin typeface="Shonar Bangla" pitchFamily="34" charset="0"/>
                    <a:cs typeface="Shonar Bangla" pitchFamily="34" charset="0"/>
                  </a:rPr>
                  <a:t>জলাত</a:t>
                </a:r>
                <a:r>
                  <a:rPr lang="bn-BD" sz="1200" b="1" dirty="0" smtClean="0">
                    <a:latin typeface="Shonar Bangla" pitchFamily="34" charset="0"/>
                    <a:cs typeface="Shonar Bangla" pitchFamily="34" charset="0"/>
                  </a:rPr>
                  <a:t>ঙ্ক</a:t>
                </a:r>
                <a:endParaRPr lang="en-US" sz="12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-9195" y="3352800"/>
              <a:ext cx="1358923" cy="1631814"/>
              <a:chOff x="413902" y="4348139"/>
              <a:chExt cx="1358923" cy="1631814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5120"/>
              <a:stretch/>
            </p:blipFill>
            <p:spPr>
              <a:xfrm>
                <a:off x="413902" y="4348139"/>
                <a:ext cx="1358923" cy="1354815"/>
              </a:xfrm>
              <a:prstGeom prst="ellipse">
                <a:avLst/>
              </a:prstGeom>
              <a:ln w="3175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495300" y="5702954"/>
                <a:ext cx="11770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1200" b="1" dirty="0">
                    <a:solidFill>
                      <a:srgbClr val="FF0000"/>
                    </a:solidFill>
                    <a:latin typeface="Shonar Bangla" pitchFamily="34" charset="0"/>
                    <a:cs typeface="Shonar Bangla" pitchFamily="34" charset="0"/>
                  </a:rPr>
                  <a:t>৩। </a:t>
                </a:r>
                <a:r>
                  <a:rPr lang="bn-BD" sz="1200" b="1" dirty="0" smtClean="0">
                    <a:solidFill>
                      <a:srgbClr val="FF0000"/>
                    </a:solidFill>
                    <a:latin typeface="Shonar Bangla" pitchFamily="34" charset="0"/>
                    <a:cs typeface="Shonar Bangla" pitchFamily="34" charset="0"/>
                  </a:rPr>
                  <a:t>ছোঁয়াচে</a:t>
                </a:r>
                <a:r>
                  <a:rPr lang="en-US" sz="1200" b="1" dirty="0" smtClean="0">
                    <a:solidFill>
                      <a:srgbClr val="FF0000"/>
                    </a:solidFill>
                    <a:latin typeface="Shonar Bangla" pitchFamily="34" charset="0"/>
                    <a:cs typeface="Shonar Bangla" pitchFamily="34" charset="0"/>
                  </a:rPr>
                  <a:t>- </a:t>
                </a:r>
                <a:r>
                  <a:rPr lang="bn-BD" sz="1200" b="1" dirty="0" smtClean="0">
                    <a:latin typeface="Shonar Bangla" pitchFamily="34" charset="0"/>
                    <a:cs typeface="Shonar Bangla" pitchFamily="34" charset="0"/>
                  </a:rPr>
                  <a:t>হাম </a:t>
                </a:r>
                <a:endParaRPr lang="en-US" sz="12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647" y="1681435"/>
              <a:ext cx="1365755" cy="1540932"/>
              <a:chOff x="441995" y="2439845"/>
              <a:chExt cx="1301493" cy="1540932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995" y="2439845"/>
                <a:ext cx="1216507" cy="1263933"/>
              </a:xfrm>
              <a:prstGeom prst="ellipse">
                <a:avLst/>
              </a:prstGeom>
              <a:ln w="3175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461709" y="3703778"/>
                <a:ext cx="128177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1200" b="1" dirty="0">
                    <a:solidFill>
                      <a:srgbClr val="FF0000"/>
                    </a:solidFill>
                    <a:latin typeface="Shonar Bangla" pitchFamily="34" charset="0"/>
                    <a:cs typeface="Shonar Bangla" pitchFamily="34" charset="0"/>
                  </a:rPr>
                  <a:t>২। </a:t>
                </a:r>
                <a:r>
                  <a:rPr lang="bn-BD" sz="1200" b="1" dirty="0" smtClean="0">
                    <a:solidFill>
                      <a:srgbClr val="FF0000"/>
                    </a:solidFill>
                    <a:latin typeface="Shonar Bangla" pitchFamily="34" charset="0"/>
                    <a:cs typeface="Shonar Bangla" pitchFamily="34" charset="0"/>
                  </a:rPr>
                  <a:t>পানিবাহিত</a:t>
                </a:r>
                <a:r>
                  <a:rPr lang="en-US" sz="1200" b="1" dirty="0" smtClean="0">
                    <a:solidFill>
                      <a:srgbClr val="FF0000"/>
                    </a:solidFill>
                    <a:latin typeface="Shonar Bangla" pitchFamily="34" charset="0"/>
                    <a:cs typeface="Shonar Bangla" pitchFamily="34" charset="0"/>
                  </a:rPr>
                  <a:t>- </a:t>
                </a:r>
                <a:r>
                  <a:rPr lang="bn-BD" sz="1200" b="1" dirty="0" smtClean="0">
                    <a:latin typeface="Shonar Bangla" pitchFamily="34" charset="0"/>
                    <a:cs typeface="Shonar Bangla" pitchFamily="34" charset="0"/>
                  </a:rPr>
                  <a:t>ডায়রিয়া</a:t>
                </a:r>
                <a:endParaRPr lang="en-US" sz="12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cxnSp>
          <p:nvCxnSpPr>
            <p:cNvPr id="41" name="Straight Arrow Connector 40"/>
            <p:cNvCxnSpPr/>
            <p:nvPr/>
          </p:nvCxnSpPr>
          <p:spPr>
            <a:xfrm flipV="1">
              <a:off x="1828800" y="3362325"/>
              <a:ext cx="266700" cy="214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Arrow Connector 42"/>
          <p:cNvCxnSpPr/>
          <p:nvPr/>
        </p:nvCxnSpPr>
        <p:spPr>
          <a:xfrm flipV="1">
            <a:off x="6343650" y="3362633"/>
            <a:ext cx="266700" cy="214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3200400" y="-5954"/>
            <a:ext cx="2209803" cy="6473429"/>
            <a:chOff x="3200400" y="-5954"/>
            <a:chExt cx="2209803" cy="6473429"/>
          </a:xfrm>
        </p:grpSpPr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-5954"/>
              <a:ext cx="1193792" cy="442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Right Brace 45"/>
            <p:cNvSpPr/>
            <p:nvPr/>
          </p:nvSpPr>
          <p:spPr>
            <a:xfrm flipH="1">
              <a:off x="3200400" y="1168723"/>
              <a:ext cx="314325" cy="4545207"/>
            </a:xfrm>
            <a:prstGeom prst="rightBrace">
              <a:avLst>
                <a:gd name="adj1" fmla="val 141051"/>
                <a:gd name="adj2" fmla="val 4968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514725" y="589121"/>
              <a:ext cx="1167556" cy="1447080"/>
              <a:chOff x="5381622" y="1025854"/>
              <a:chExt cx="1167556" cy="144708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0" r="4865"/>
              <a:stretch/>
            </p:blipFill>
            <p:spPr>
              <a:xfrm>
                <a:off x="5391150" y="1025854"/>
                <a:ext cx="1158028" cy="1077748"/>
              </a:xfrm>
              <a:prstGeom prst="rect">
                <a:avLst/>
              </a:prstGeom>
              <a:ln w="3175" cap="sq" cmpd="thickThin">
                <a:solidFill>
                  <a:srgbClr val="FF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sp>
            <p:nvSpPr>
              <p:cNvPr id="49" name="TextBox 48"/>
              <p:cNvSpPr txBox="1"/>
              <p:nvPr/>
            </p:nvSpPr>
            <p:spPr>
              <a:xfrm>
                <a:off x="5381622" y="2103602"/>
                <a:ext cx="115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b="1" dirty="0" smtClean="0">
                    <a:latin typeface="Shonar Bangla" pitchFamily="34" charset="0"/>
                    <a:cs typeface="Shonar Bangla" pitchFamily="34" charset="0"/>
                  </a:rPr>
                  <a:t>মশার কামর </a:t>
                </a:r>
                <a:endParaRPr lang="en-US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3505200" y="2136457"/>
              <a:ext cx="1167556" cy="1424464"/>
              <a:chOff x="5372097" y="2397454"/>
              <a:chExt cx="1167556" cy="1424464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55" t="4123" r="15950"/>
              <a:stretch/>
            </p:blipFill>
            <p:spPr>
              <a:xfrm flipH="1">
                <a:off x="5391150" y="2397454"/>
                <a:ext cx="1148503" cy="1077748"/>
              </a:xfrm>
              <a:prstGeom prst="rect">
                <a:avLst/>
              </a:prstGeom>
              <a:ln w="3175" cap="sq" cmpd="thickThin">
                <a:solidFill>
                  <a:srgbClr val="FF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sp>
            <p:nvSpPr>
              <p:cNvPr id="53" name="TextBox 52"/>
              <p:cNvSpPr txBox="1"/>
              <p:nvPr/>
            </p:nvSpPr>
            <p:spPr>
              <a:xfrm>
                <a:off x="5372097" y="3452586"/>
                <a:ext cx="115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b="1" dirty="0" smtClean="0">
                    <a:latin typeface="Shonar Bangla" pitchFamily="34" charset="0"/>
                    <a:cs typeface="Shonar Bangla" pitchFamily="34" charset="0"/>
                  </a:rPr>
                  <a:t>কাশি </a:t>
                </a:r>
                <a:endParaRPr lang="en-US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3524253" y="5084921"/>
              <a:ext cx="1203313" cy="1382554"/>
              <a:chOff x="5391150" y="5227802"/>
              <a:chExt cx="1203313" cy="1382554"/>
            </a:xfrm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12" t="16102" b="10043"/>
              <a:stretch/>
            </p:blipFill>
            <p:spPr>
              <a:xfrm>
                <a:off x="5391150" y="5227802"/>
                <a:ext cx="1203313" cy="1077748"/>
              </a:xfrm>
              <a:prstGeom prst="rect">
                <a:avLst/>
              </a:prstGeom>
              <a:ln w="3175" cap="sq" cmpd="thickThin">
                <a:solidFill>
                  <a:srgbClr val="FF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sp>
            <p:nvSpPr>
              <p:cNvPr id="55" name="TextBox 54"/>
              <p:cNvSpPr txBox="1"/>
              <p:nvPr/>
            </p:nvSpPr>
            <p:spPr>
              <a:xfrm>
                <a:off x="5419722" y="6302579"/>
                <a:ext cx="11580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1400" b="1" dirty="0" smtClean="0">
                    <a:latin typeface="Shonar Bangla" pitchFamily="34" charset="0"/>
                    <a:cs typeface="Shonar Bangla" pitchFamily="34" charset="0"/>
                  </a:rPr>
                  <a:t>যত্রতত্র থুথু ফেলা</a:t>
                </a:r>
                <a:endParaRPr lang="en-US" sz="1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60" name="Right Brace 59"/>
            <p:cNvSpPr/>
            <p:nvPr/>
          </p:nvSpPr>
          <p:spPr>
            <a:xfrm>
              <a:off x="4710856" y="1127995"/>
              <a:ext cx="432647" cy="4502947"/>
            </a:xfrm>
            <a:prstGeom prst="rightBrace">
              <a:avLst>
                <a:gd name="adj1" fmla="val 141051"/>
                <a:gd name="adj2" fmla="val 4968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5143503" y="3362325"/>
              <a:ext cx="266700" cy="214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3524249" y="3505200"/>
              <a:ext cx="1166387" cy="1503521"/>
              <a:chOff x="3524249" y="3505200"/>
              <a:chExt cx="1166387" cy="1503521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3532605" y="4639389"/>
                <a:ext cx="115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b="1" dirty="0" smtClean="0">
                    <a:latin typeface="Shonar Bangla" pitchFamily="34" charset="0"/>
                    <a:cs typeface="Shonar Bangla" pitchFamily="34" charset="0"/>
                  </a:rPr>
                  <a:t>দুষিত </a:t>
                </a:r>
                <a:r>
                  <a:rPr lang="en-US" b="1" dirty="0" err="1" smtClean="0">
                    <a:latin typeface="Shonar Bangla" pitchFamily="34" charset="0"/>
                    <a:cs typeface="Shonar Bangla" pitchFamily="34" charset="0"/>
                  </a:rPr>
                  <a:t>পানি</a:t>
                </a:r>
                <a:r>
                  <a:rPr lang="bn-BD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524" b="15438"/>
              <a:stretch/>
            </p:blipFill>
            <p:spPr>
              <a:xfrm>
                <a:off x="3524249" y="3505200"/>
                <a:ext cx="1166387" cy="1047161"/>
              </a:xfrm>
              <a:prstGeom prst="rect">
                <a:avLst/>
              </a:prstGeom>
              <a:ln w="3175" cap="sq" cmpd="thickThin">
                <a:solidFill>
                  <a:srgbClr val="FF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</p:grpSp>
      </p:grpSp>
      <p:sp>
        <p:nvSpPr>
          <p:cNvPr id="13" name="TextBox 12"/>
          <p:cNvSpPr txBox="1"/>
          <p:nvPr/>
        </p:nvSpPr>
        <p:spPr>
          <a:xfrm>
            <a:off x="5105400" y="392397"/>
            <a:ext cx="3900283" cy="61093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s-IN" sz="2000" b="1" dirty="0" smtClean="0">
                <a:latin typeface="Shonar Bangla" pitchFamily="34" charset="0"/>
                <a:cs typeface="Shonar Bangla" pitchFamily="34" charset="0"/>
              </a:rPr>
              <a:t>যে</a:t>
            </a:r>
            <a:r>
              <a:rPr lang="as-IN" sz="2000" dirty="0" smtClean="0">
                <a:latin typeface="Shonar Bangla" pitchFamily="34" charset="0"/>
                <a:cs typeface="Shonar Bangla" pitchFamily="34" charset="0"/>
              </a:rPr>
              <a:t>সব</a:t>
            </a:r>
            <a:r>
              <a:rPr lang="as-IN" sz="2000" dirty="0">
                <a:latin typeface="Shonar Bangla" pitchFamily="34" charset="0"/>
                <a:cs typeface="Shonar Bangla" pitchFamily="34" charset="0"/>
              </a:rPr>
              <a:t> রোগ একজন থেকে আর একজনের শরীরে ছড়িয়ে পড়তে </a:t>
            </a:r>
            <a:r>
              <a:rPr lang="as-IN" sz="2000" dirty="0" smtClean="0">
                <a:latin typeface="Shonar Bangla" pitchFamily="34" charset="0"/>
                <a:cs typeface="Shonar Bangla" pitchFamily="34" charset="0"/>
              </a:rPr>
              <a:t>পারে</a:t>
            </a:r>
            <a:r>
              <a:rPr lang="en-US" sz="2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dirty="0" err="1" smtClean="0">
                <a:latin typeface="Shonar Bangla" pitchFamily="34" charset="0"/>
                <a:cs typeface="Shonar Bangla" pitchFamily="34" charset="0"/>
              </a:rPr>
              <a:t>তাকেই</a:t>
            </a:r>
            <a:r>
              <a:rPr lang="en-US" sz="2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as-IN" sz="2000" b="1" dirty="0">
                <a:latin typeface="Shonar Bangla" pitchFamily="34" charset="0"/>
                <a:cs typeface="Shonar Bangla" pitchFamily="34" charset="0"/>
              </a:rPr>
              <a:t>সংক্রামক রোগ </a:t>
            </a:r>
            <a:r>
              <a:rPr lang="en-US" sz="2000" dirty="0" err="1" smtClean="0">
                <a:latin typeface="Shonar Bangla" pitchFamily="34" charset="0"/>
                <a:cs typeface="Shonar Bangla" pitchFamily="34" charset="0"/>
              </a:rPr>
              <a:t>বলে</a:t>
            </a:r>
            <a:r>
              <a:rPr lang="en-US" sz="2000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2000" dirty="0" err="1" smtClean="0">
                <a:latin typeface="Shonar Bangla" pitchFamily="34" charset="0"/>
                <a:cs typeface="Shonar Bangla" pitchFamily="34" charset="0"/>
              </a:rPr>
              <a:t>যেমন</a:t>
            </a:r>
            <a:r>
              <a:rPr lang="en-US" sz="2000" dirty="0" smtClean="0">
                <a:latin typeface="Shonar Bangla" pitchFamily="34" charset="0"/>
                <a:cs typeface="Shonar Bangla" pitchFamily="34" charset="0"/>
              </a:rPr>
              <a:t>- </a:t>
            </a:r>
            <a:r>
              <a:rPr lang="en-US" sz="2000" dirty="0" err="1" smtClean="0">
                <a:latin typeface="Shonar Bangla" pitchFamily="34" charset="0"/>
                <a:cs typeface="Shonar Bangla" pitchFamily="34" charset="0"/>
              </a:rPr>
              <a:t>করোনা</a:t>
            </a:r>
            <a:r>
              <a:rPr lang="en-US" sz="2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dirty="0" err="1" smtClean="0">
                <a:latin typeface="Shonar Bangla" pitchFamily="34" charset="0"/>
                <a:cs typeface="Shonar Bangla" pitchFamily="34" charset="0"/>
              </a:rPr>
              <a:t>ভাইরাস</a:t>
            </a:r>
            <a:r>
              <a:rPr lang="en-US" sz="2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as-IN" sz="2000" dirty="0" smtClean="0">
                <a:latin typeface="Shonar Bangla" pitchFamily="34" charset="0"/>
                <a:cs typeface="Shonar Bangla" pitchFamily="34" charset="0"/>
              </a:rPr>
              <a:t>। </a:t>
            </a:r>
            <a:endParaRPr lang="en-US" sz="2000" dirty="0" smtClean="0">
              <a:latin typeface="Shonar Bangla" pitchFamily="34" charset="0"/>
              <a:cs typeface="Shonar Bangla" pitchFamily="34" charset="0"/>
            </a:endParaRPr>
          </a:p>
          <a:p>
            <a:pPr algn="just"/>
            <a:endParaRPr lang="en-US" sz="2000" dirty="0">
              <a:latin typeface="Shonar Bangla" pitchFamily="34" charset="0"/>
              <a:cs typeface="Shonar Bangla" pitchFamily="34" charset="0"/>
            </a:endParaRPr>
          </a:p>
          <a:p>
            <a:pPr algn="just"/>
            <a:endParaRPr lang="en-US" sz="2000" dirty="0" smtClean="0">
              <a:latin typeface="Shonar Bangla" pitchFamily="34" charset="0"/>
              <a:cs typeface="Shonar Bangla" pitchFamily="34" charset="0"/>
            </a:endParaRPr>
          </a:p>
          <a:p>
            <a:pPr algn="just"/>
            <a:endParaRPr lang="en-US" sz="2000" dirty="0" smtClean="0">
              <a:latin typeface="Shonar Bangla" pitchFamily="34" charset="0"/>
              <a:cs typeface="Shonar Bangla" pitchFamily="34" charset="0"/>
            </a:endParaRPr>
          </a:p>
          <a:p>
            <a:pPr algn="just"/>
            <a:endParaRPr lang="en-US" sz="2000" dirty="0">
              <a:latin typeface="Shonar Bangla" pitchFamily="34" charset="0"/>
              <a:cs typeface="Shonar Bangla" pitchFamily="34" charset="0"/>
            </a:endParaRPr>
          </a:p>
          <a:p>
            <a:pPr algn="just"/>
            <a:endParaRPr lang="en-US" sz="2000" dirty="0" smtClean="0">
              <a:latin typeface="Shonar Bangla" pitchFamily="34" charset="0"/>
              <a:cs typeface="Shonar Bangla" pitchFamily="34" charset="0"/>
            </a:endParaRPr>
          </a:p>
          <a:p>
            <a:pPr algn="just"/>
            <a:endParaRPr lang="en-US" sz="2000" dirty="0">
              <a:latin typeface="Shonar Bangla" pitchFamily="34" charset="0"/>
              <a:cs typeface="Shonar Bangla" pitchFamily="34" charset="0"/>
            </a:endParaRPr>
          </a:p>
          <a:p>
            <a:pPr algn="just"/>
            <a:endParaRPr lang="en-US" sz="2000" dirty="0" smtClean="0">
              <a:latin typeface="Shonar Bangla" pitchFamily="34" charset="0"/>
              <a:cs typeface="Shonar Bangla" pitchFamily="34" charset="0"/>
            </a:endParaRPr>
          </a:p>
          <a:p>
            <a:pPr algn="just"/>
            <a:endParaRPr lang="en-US" sz="2000" dirty="0">
              <a:latin typeface="Shonar Bangla" pitchFamily="34" charset="0"/>
              <a:cs typeface="Shonar Bangla" pitchFamily="34" charset="0"/>
            </a:endParaRPr>
          </a:p>
          <a:p>
            <a:pPr algn="just"/>
            <a:endParaRPr lang="en-US" sz="2000" dirty="0" smtClean="0">
              <a:latin typeface="Shonar Bangla" pitchFamily="34" charset="0"/>
              <a:cs typeface="Shonar Bangla" pitchFamily="34" charset="0"/>
            </a:endParaRPr>
          </a:p>
          <a:p>
            <a:pPr algn="just"/>
            <a:endParaRPr lang="en-US" sz="2000" dirty="0">
              <a:latin typeface="Shonar Bangla" pitchFamily="34" charset="0"/>
              <a:cs typeface="Shonar Bangla" pitchFamily="34" charset="0"/>
            </a:endParaRPr>
          </a:p>
          <a:p>
            <a:pPr algn="just"/>
            <a:endParaRPr lang="en-US" sz="2000" dirty="0" smtClean="0">
              <a:latin typeface="Shonar Bangla" pitchFamily="34" charset="0"/>
              <a:cs typeface="Shonar Bangla" pitchFamily="34" charset="0"/>
            </a:endParaRPr>
          </a:p>
          <a:p>
            <a:pPr algn="just"/>
            <a:endParaRPr lang="en-US" sz="2000" dirty="0">
              <a:latin typeface="Shonar Bangla" pitchFamily="34" charset="0"/>
              <a:cs typeface="Shonar Bangla" pitchFamily="34" charset="0"/>
            </a:endParaRPr>
          </a:p>
          <a:p>
            <a:pPr algn="just"/>
            <a:endParaRPr lang="en-US" sz="1100" dirty="0" smtClean="0">
              <a:latin typeface="Shonar Bangla" pitchFamily="34" charset="0"/>
              <a:cs typeface="Shonar Bangla" pitchFamily="34" charset="0"/>
            </a:endParaRPr>
          </a:p>
          <a:p>
            <a:pPr algn="just"/>
            <a:r>
              <a:rPr lang="as-IN" sz="2000" dirty="0" smtClean="0">
                <a:latin typeface="Shonar Bangla" pitchFamily="34" charset="0"/>
                <a:cs typeface="Shonar Bangla" pitchFamily="34" charset="0"/>
              </a:rPr>
              <a:t>এই ছড়িয়ে পড়া শুধু মানুষ থেকে মানুষ নয়, পশু পাখি থেকে মানুষে, পশু পাখি থেকে পশু পাখির মাঝে, কিংবা মানুষ থেকে পশু পাখির মাঝে ছড়িয়ে পড়তে পারে।</a:t>
            </a:r>
            <a:endParaRPr lang="en-US" sz="2000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714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955126" y="1123044"/>
            <a:ext cx="7579275" cy="1329645"/>
            <a:chOff x="955126" y="385762"/>
            <a:chExt cx="7579275" cy="1329645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85762"/>
              <a:ext cx="1304925" cy="714375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15" name="Group 14"/>
            <p:cNvGrpSpPr/>
            <p:nvPr/>
          </p:nvGrpSpPr>
          <p:grpSpPr>
            <a:xfrm rot="16200000">
              <a:off x="4455874" y="-2363121"/>
              <a:ext cx="577780" cy="7579275"/>
              <a:chOff x="1431666" y="609600"/>
              <a:chExt cx="854334" cy="5470111"/>
            </a:xfrm>
          </p:grpSpPr>
          <p:sp>
            <p:nvSpPr>
              <p:cNvPr id="16" name="Right Brace 15"/>
              <p:cNvSpPr/>
              <p:nvPr/>
            </p:nvSpPr>
            <p:spPr>
              <a:xfrm>
                <a:off x="1520848" y="609600"/>
                <a:ext cx="765152" cy="5470111"/>
              </a:xfrm>
              <a:prstGeom prst="rightBrace">
                <a:avLst>
                  <a:gd name="adj1" fmla="val 74598"/>
                  <a:gd name="adj2" fmla="val 50348"/>
                </a:avLst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  <a:latin typeface="Shonar Bangla" pitchFamily="34" charset="0"/>
                  <a:cs typeface="Shonar Bangla" pitchFamily="34" charset="0"/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1431666" y="2351502"/>
                <a:ext cx="44443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493520" y="4049484"/>
                <a:ext cx="38257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/>
          <p:cNvGrpSpPr/>
          <p:nvPr/>
        </p:nvGrpSpPr>
        <p:grpSpPr>
          <a:xfrm>
            <a:off x="61200" y="2425854"/>
            <a:ext cx="2224800" cy="2477815"/>
            <a:chOff x="2305050" y="1715408"/>
            <a:chExt cx="2224800" cy="247781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0" r="38461"/>
            <a:stretch/>
          </p:blipFill>
          <p:spPr>
            <a:xfrm>
              <a:off x="2305050" y="1715408"/>
              <a:ext cx="2224800" cy="2114828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2305050" y="3854669"/>
              <a:ext cx="2224800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600" b="1" dirty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১। </a:t>
              </a:r>
              <a:r>
                <a:rPr lang="bn-BD" sz="1600" b="1" dirty="0" smtClean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বায়ুবাহিত</a:t>
              </a:r>
              <a:r>
                <a:rPr lang="en-US" sz="1600" b="1" dirty="0" smtClean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 -</a:t>
              </a:r>
              <a:r>
                <a:rPr lang="bn-BD" sz="1600" b="1" dirty="0" smtClean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1600" b="1" dirty="0" err="1" smtClean="0">
                  <a:latin typeface="Shonar Bangla" pitchFamily="34" charset="0"/>
                  <a:cs typeface="Shonar Bangla" pitchFamily="34" charset="0"/>
                </a:rPr>
                <a:t>যক্ষা</a:t>
              </a:r>
              <a:endParaRPr lang="en-US" sz="16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48371" y="2426589"/>
            <a:ext cx="2114104" cy="2478786"/>
            <a:chOff x="6953696" y="1718579"/>
            <a:chExt cx="2114104" cy="247878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3696" y="1718579"/>
              <a:ext cx="2114104" cy="2111658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0" name="TextBox 29"/>
            <p:cNvSpPr txBox="1"/>
            <p:nvPr/>
          </p:nvSpPr>
          <p:spPr>
            <a:xfrm>
              <a:off x="6953696" y="3858811"/>
              <a:ext cx="2114104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600" b="1" dirty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২। </a:t>
              </a:r>
              <a:r>
                <a:rPr lang="bn-BD" sz="1600" b="1" dirty="0" smtClean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পানিবাহিত</a:t>
              </a:r>
              <a:r>
                <a:rPr lang="en-US" sz="1600" b="1" dirty="0" smtClean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- </a:t>
              </a:r>
              <a:r>
                <a:rPr lang="bn-BD" sz="1600" b="1" dirty="0" smtClean="0">
                  <a:latin typeface="Shonar Bangla" pitchFamily="34" charset="0"/>
                  <a:cs typeface="Shonar Bangla" pitchFamily="34" charset="0"/>
                </a:rPr>
                <a:t>ডায়রিয়া</a:t>
              </a:r>
              <a:endParaRPr lang="en-US" sz="16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16189" y="2451783"/>
            <a:ext cx="2106215" cy="2488247"/>
            <a:chOff x="4697139" y="1714501"/>
            <a:chExt cx="2106215" cy="2488247"/>
          </a:xfrm>
        </p:grpSpPr>
        <p:sp>
          <p:nvSpPr>
            <p:cNvPr id="27" name="TextBox 26"/>
            <p:cNvSpPr txBox="1"/>
            <p:nvPr/>
          </p:nvSpPr>
          <p:spPr>
            <a:xfrm>
              <a:off x="4697139" y="3864194"/>
              <a:ext cx="2106215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600" b="1" dirty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৩। </a:t>
              </a:r>
              <a:r>
                <a:rPr lang="bn-BD" sz="1600" b="1" dirty="0" smtClean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ছোঁয়াচে</a:t>
              </a:r>
              <a:r>
                <a:rPr lang="en-US" sz="1600" b="1" dirty="0" smtClean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- </a:t>
              </a:r>
              <a:r>
                <a:rPr lang="bn-BD" sz="1600" b="1" dirty="0" smtClean="0">
                  <a:latin typeface="Shonar Bangla" pitchFamily="34" charset="0"/>
                  <a:cs typeface="Shonar Bangla" pitchFamily="34" charset="0"/>
                </a:rPr>
                <a:t>হাম </a:t>
              </a:r>
              <a:endParaRPr lang="en-US" sz="1600" b="1" dirty="0" smtClean="0">
                <a:latin typeface="Shonar Bangla" pitchFamily="34" charset="0"/>
                <a:cs typeface="Shonar Bangla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120"/>
            <a:stretch/>
          </p:blipFill>
          <p:spPr>
            <a:xfrm>
              <a:off x="4697139" y="1714501"/>
              <a:ext cx="2106215" cy="2088900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10" name="Group 9"/>
          <p:cNvGrpSpPr/>
          <p:nvPr/>
        </p:nvGrpSpPr>
        <p:grpSpPr>
          <a:xfrm>
            <a:off x="6958668" y="2439988"/>
            <a:ext cx="2109132" cy="2741612"/>
            <a:chOff x="47625" y="1702706"/>
            <a:chExt cx="2109132" cy="274161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0" r="10625" b="14250"/>
            <a:stretch/>
          </p:blipFill>
          <p:spPr>
            <a:xfrm>
              <a:off x="47625" y="1702706"/>
              <a:ext cx="2109132" cy="2098260"/>
            </a:xfrm>
            <a:prstGeom prst="rect">
              <a:avLst/>
            </a:prstGeom>
            <a:ln w="3175" cap="sq" cmpd="thickThin">
              <a:solidFill>
                <a:srgbClr val="00B0F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3" name="TextBox 32"/>
            <p:cNvSpPr txBox="1"/>
            <p:nvPr/>
          </p:nvSpPr>
          <p:spPr>
            <a:xfrm>
              <a:off x="47625" y="3859543"/>
              <a:ext cx="210913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600" b="1" dirty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৪। প্রাণী ও </a:t>
              </a:r>
              <a:r>
                <a:rPr lang="bn-BD" sz="1600" b="1" dirty="0" smtClean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পোকামাড়বাহিত</a:t>
              </a:r>
              <a:r>
                <a:rPr lang="en-US" sz="1600" b="1" dirty="0" smtClean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-</a:t>
              </a:r>
              <a:r>
                <a:rPr lang="bn-BD" sz="1600" b="1" dirty="0" smtClean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16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endParaRPr>
            </a:p>
            <a:p>
              <a:pPr algn="ctr"/>
              <a:r>
                <a:rPr lang="en-US" sz="1600" b="1" dirty="0" err="1" smtClean="0">
                  <a:latin typeface="Shonar Bangla" pitchFamily="34" charset="0"/>
                  <a:cs typeface="Shonar Bangla" pitchFamily="34" charset="0"/>
                </a:rPr>
                <a:t>জলাত</a:t>
              </a:r>
              <a:r>
                <a:rPr lang="bn-BD" sz="1600" b="1" dirty="0" smtClean="0">
                  <a:latin typeface="Shonar Bangla" pitchFamily="34" charset="0"/>
                  <a:cs typeface="Shonar Bangla" pitchFamily="34" charset="0"/>
                </a:rPr>
                <a:t>ঙ্ক</a:t>
              </a:r>
              <a:endParaRPr lang="en-US" sz="16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761998" y="381000"/>
            <a:ext cx="7772404" cy="685800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Shonar Bangla" pitchFamily="34" charset="0"/>
                <a:cs typeface="Shonar Bangla" pitchFamily="34" charset="0"/>
              </a:rPr>
              <a:t>সংক্রামক </a:t>
            </a:r>
            <a:r>
              <a:rPr lang="bn-BD" sz="2800" b="1" dirty="0" smtClean="0">
                <a:latin typeface="Shonar Bangla" pitchFamily="34" charset="0"/>
                <a:cs typeface="Shonar Bangla" pitchFamily="34" charset="0"/>
              </a:rPr>
              <a:t>রোগ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অনেক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ধরনের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হয়ে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থাকে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যা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নিচে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দেওয়া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হলো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-</a:t>
            </a:r>
            <a:endParaRPr lang="en-US" sz="2800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111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29173"/>
          <a:stretch/>
        </p:blipFill>
        <p:spPr>
          <a:xfrm>
            <a:off x="1676400" y="932795"/>
            <a:ext cx="5791200" cy="2590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47532" y="460637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উপায়ে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সংক্রামক রোগ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ছড়ায়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397258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সংক্রামক রোগ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121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69467" y="-11073"/>
            <a:ext cx="2747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*</a:t>
            </a:r>
            <a:r>
              <a:rPr lang="en-US" sz="32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বায়ুবাহিত রোগ *</a:t>
            </a:r>
            <a:r>
              <a:rPr lang="en-US" sz="32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32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460891"/>
            <a:ext cx="8686800" cy="1120259"/>
          </a:xfrm>
          <a:prstGeom prst="roundRect">
            <a:avLst>
              <a:gd name="adj" fmla="val 3707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বায়ুবাহিত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রোগ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হলো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সকল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রোগ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যা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32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হাঁ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চি-কাশি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বা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কথাবার্তা বলার সময় বায়ুতে জীবাণু ছড়ানোর মাধ্যমে হয়ে থাকে, যেমন- </a:t>
            </a:r>
            <a:endParaRPr lang="en-US" sz="3200" dirty="0"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14400" y="1676400"/>
            <a:ext cx="3733800" cy="2666345"/>
            <a:chOff x="457200" y="219075"/>
            <a:chExt cx="7683190" cy="487297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219075"/>
              <a:ext cx="7683190" cy="4038600"/>
            </a:xfrm>
            <a:prstGeom prst="rect">
              <a:avLst/>
            </a:prstGeom>
            <a:ln w="3175" cap="sq" cmpd="thickThin">
              <a:solidFill>
                <a:srgbClr val="00B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457200" y="4135821"/>
              <a:ext cx="7683190" cy="956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>
                  <a:latin typeface="Shonar Bangla" pitchFamily="34" charset="0"/>
                  <a:cs typeface="Shonar Bangla" pitchFamily="34" charset="0"/>
                </a:rPr>
                <a:t>যক্ষা</a:t>
              </a:r>
              <a:endParaRPr lang="en-US" sz="2800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076825" y="1666875"/>
            <a:ext cx="3733800" cy="2685395"/>
            <a:chOff x="5076825" y="1666875"/>
            <a:chExt cx="3733800" cy="26853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825" y="1666875"/>
              <a:ext cx="3733800" cy="2209800"/>
            </a:xfrm>
            <a:prstGeom prst="rect">
              <a:avLst/>
            </a:prstGeom>
            <a:ln w="3175" cap="sq" cmpd="thickThin">
              <a:solidFill>
                <a:srgbClr val="00B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5076825" y="3829050"/>
              <a:ext cx="3733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Shonar Bangla" pitchFamily="34" charset="0"/>
                  <a:cs typeface="Shonar Bangla" pitchFamily="34" charset="0"/>
                </a:rPr>
                <a:t>গুটি বসন্ত </a:t>
              </a:r>
              <a:endParaRPr lang="en-US" sz="2800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52600" y="4277380"/>
            <a:ext cx="5791200" cy="2685395"/>
            <a:chOff x="2324100" y="4152900"/>
            <a:chExt cx="4457700" cy="268539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4100" y="4152900"/>
              <a:ext cx="4457700" cy="22479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324100" y="6315075"/>
              <a:ext cx="4457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Shonar Bangla" pitchFamily="34" charset="0"/>
                  <a:cs typeface="Shonar Bangla" pitchFamily="34" charset="0"/>
                </a:rPr>
                <a:t>হাম</a:t>
              </a:r>
              <a:r>
                <a:rPr lang="bn-BD" sz="2800" dirty="0" smtClean="0"/>
                <a:t> 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860142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507</Words>
  <Application>Microsoft Office PowerPoint</Application>
  <PresentationFormat>On-screen Show (4:3)</PresentationFormat>
  <Paragraphs>119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noosorat</dc:creator>
  <cp:lastModifiedBy>Noor</cp:lastModifiedBy>
  <cp:revision>226</cp:revision>
  <dcterms:created xsi:type="dcterms:W3CDTF">2006-08-16T00:00:00Z</dcterms:created>
  <dcterms:modified xsi:type="dcterms:W3CDTF">2020-03-28T01:23:37Z</dcterms:modified>
</cp:coreProperties>
</file>