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99" r:id="rId2"/>
    <p:sldId id="257" r:id="rId3"/>
    <p:sldId id="258" r:id="rId4"/>
    <p:sldId id="289" r:id="rId5"/>
    <p:sldId id="260" r:id="rId6"/>
    <p:sldId id="300" r:id="rId7"/>
    <p:sldId id="292" r:id="rId8"/>
    <p:sldId id="293" r:id="rId9"/>
    <p:sldId id="279" r:id="rId10"/>
    <p:sldId id="296" r:id="rId11"/>
    <p:sldId id="297" r:id="rId12"/>
    <p:sldId id="284" r:id="rId13"/>
    <p:sldId id="285" r:id="rId14"/>
    <p:sldId id="294" r:id="rId15"/>
    <p:sldId id="265" r:id="rId16"/>
    <p:sldId id="295" r:id="rId17"/>
    <p:sldId id="266" r:id="rId18"/>
    <p:sldId id="264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el" initials="R" lastIdx="1" clrIdx="0">
    <p:extLst>
      <p:ext uri="{19B8F6BF-5375-455C-9EA6-DF929625EA0E}">
        <p15:presenceInfo xmlns:p15="http://schemas.microsoft.com/office/powerpoint/2012/main" userId="Ra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4660"/>
  </p:normalViewPr>
  <p:slideViewPr>
    <p:cSldViewPr snapToGrid="0">
      <p:cViewPr varScale="1">
        <p:scale>
          <a:sx n="54" d="100"/>
          <a:sy n="54" d="100"/>
        </p:scale>
        <p:origin x="14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472A7-4EA1-47B1-83BD-7AC189D1E44F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27F7E-B7AC-4D2C-A4BE-9DB90CF736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0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(Only for teachers) after</a:t>
            </a:r>
            <a:r>
              <a:rPr lang="en-US" baseline="0" dirty="0" smtClean="0"/>
              <a:t> reading this slide, please hide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67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Description</a:t>
            </a:r>
            <a:r>
              <a:rPr lang="en-US" baseline="0" dirty="0" smtClean="0"/>
              <a:t> of the use of Adjective adding suffix.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53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Description</a:t>
            </a:r>
            <a:r>
              <a:rPr lang="en-US" baseline="0" dirty="0" smtClean="0"/>
              <a:t> of the use of Adjective adding suffix.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57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Arrangement of a Pair Work. Monitor the work</a:t>
            </a:r>
            <a:r>
              <a:rPr lang="en-US" baseline="0" dirty="0" smtClean="0"/>
              <a:t> &amp; give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98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Description</a:t>
            </a:r>
            <a:r>
              <a:rPr lang="en-US" baseline="0" dirty="0" smtClean="0"/>
              <a:t> of the position of Adjective in the Noun Phrases.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82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ofe</a:t>
            </a:r>
            <a:r>
              <a:rPr lang="en-US" baseline="0" dirty="0" smtClean="0"/>
              <a:t> the position of Adjective in the Noun Phrases.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86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r>
              <a:rPr lang="en-US" baseline="0" dirty="0" smtClean="0"/>
              <a:t> through</a:t>
            </a:r>
            <a:r>
              <a:rPr lang="en-US" dirty="0" smtClean="0"/>
              <a:t> the Flash Back</a:t>
            </a:r>
            <a:r>
              <a:rPr lang="en-US" baseline="0" dirty="0" smtClean="0"/>
              <a:t> of the use of Adjective in various positions of sentences to add suffixes of Adjective.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43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Evaluation</a:t>
            </a:r>
            <a:r>
              <a:rPr lang="en-US" baseline="0" dirty="0" smtClean="0"/>
              <a:t> through</a:t>
            </a:r>
            <a:r>
              <a:rPr lang="en-US" dirty="0" smtClean="0"/>
              <a:t> the Flash Back</a:t>
            </a:r>
            <a:r>
              <a:rPr lang="en-US" baseline="0" dirty="0" smtClean="0"/>
              <a:t> of the use of Adjective in Noun Phrases to add suffixes of Adjective.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09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Arrange a Group Work. Monitor</a:t>
            </a:r>
            <a:r>
              <a:rPr lang="en-US" baseline="0" dirty="0" smtClean="0"/>
              <a:t> &amp; feedback.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76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Giving</a:t>
            </a:r>
            <a:r>
              <a:rPr lang="en-US" baseline="0" dirty="0" smtClean="0"/>
              <a:t> </a:t>
            </a:r>
            <a:r>
              <a:rPr lang="en-US" dirty="0" smtClean="0"/>
              <a:t>Home</a:t>
            </a:r>
            <a:r>
              <a:rPr lang="en-US" baseline="0" dirty="0" smtClean="0"/>
              <a:t>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31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of</a:t>
            </a:r>
            <a:r>
              <a:rPr lang="en-US" baseline="0" dirty="0" smtClean="0"/>
              <a:t> </a:t>
            </a:r>
            <a:r>
              <a:rPr lang="en-US" dirty="0" smtClean="0"/>
              <a:t>the</a:t>
            </a:r>
            <a:r>
              <a:rPr lang="en-US" baseline="0" dirty="0" smtClean="0"/>
              <a:t> class with greeting.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9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5552-BB4D-4D31-9CBB-EF82BAC33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Introducing the teacher</a:t>
            </a:r>
            <a:r>
              <a:rPr lang="en-US" baseline="0" dirty="0" smtClean="0"/>
              <a:t> &amp; the subject of the class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6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Preparation</a:t>
            </a:r>
            <a:r>
              <a:rPr lang="en-US" baseline="0" dirty="0" smtClean="0"/>
              <a:t> for declaring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Ask about today’s lesson &amp; </a:t>
            </a:r>
            <a:r>
              <a:rPr lang="en-US" smtClean="0"/>
              <a:t>declaration fo </a:t>
            </a:r>
            <a:r>
              <a:rPr lang="en-US" dirty="0" smtClean="0"/>
              <a:t>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4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aseline="0" dirty="0" smtClean="0"/>
              <a:t>Clarification of the learning outcomes of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16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Description</a:t>
            </a:r>
            <a:r>
              <a:rPr lang="en-US" baseline="0" dirty="0" smtClean="0"/>
              <a:t> of the use of Adjective adding suffix.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Description</a:t>
            </a:r>
            <a:r>
              <a:rPr lang="en-US" baseline="0" dirty="0" smtClean="0"/>
              <a:t> of the use of Adjective adding suffix.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7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Description</a:t>
            </a:r>
            <a:r>
              <a:rPr lang="en-US" baseline="0" dirty="0" smtClean="0"/>
              <a:t> of the use of Adjective adding suffix.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7F7E-B7AC-4D2C-A4BE-9DB90CF7362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3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46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9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772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12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56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78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37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7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37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5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42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0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5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4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BB790-1969-44B4-90BA-B33EB9C95CF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39DD-A1D0-4D7E-8A50-F2152198F5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58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589" y="1622629"/>
            <a:ext cx="1140310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Hide Slide</a:t>
            </a:r>
          </a:p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 is the 3</a:t>
            </a:r>
            <a:r>
              <a:rPr lang="en-US" sz="4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rd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multimedia content</a:t>
            </a:r>
          </a:p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on Prefixes &amp; Suffixes series.</a:t>
            </a:r>
          </a:p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So, I would like you to watch out </a:t>
            </a:r>
          </a:p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whole series and suggest for</a:t>
            </a:r>
          </a:p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reating better contents for all.</a:t>
            </a:r>
          </a:p>
        </p:txBody>
      </p:sp>
    </p:spTree>
    <p:extLst>
      <p:ext uri="{BB962C8B-B14F-4D97-AF65-F5344CB8AC3E}">
        <p14:creationId xmlns:p14="http://schemas.microsoft.com/office/powerpoint/2010/main" val="271539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/>
        </p:blipFill>
        <p:spPr>
          <a:xfrm>
            <a:off x="113461" y="66330"/>
            <a:ext cx="3373140" cy="22107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8672" y="210882"/>
            <a:ext cx="88309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boy is 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(tall)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than the girl.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27780" y="1594706"/>
            <a:ext cx="3621342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Comparative</a:t>
            </a:r>
          </a:p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Degree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2934" y="5214978"/>
            <a:ext cx="11636188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 the comparative Degree of Adjective, </a:t>
            </a:r>
          </a:p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suffix is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er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 ‘r’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6" name="Up Arrow 15"/>
          <p:cNvSpPr/>
          <p:nvPr/>
        </p:nvSpPr>
        <p:spPr>
          <a:xfrm>
            <a:off x="8908696" y="1017015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30610" y="219261"/>
            <a:ext cx="1819729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taller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46067" y="309078"/>
            <a:ext cx="1297180" cy="68157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706724" y="320290"/>
            <a:ext cx="743615" cy="681579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37386" y="3555453"/>
            <a:ext cx="88309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ife is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(large)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than husband.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Up Arrow 22"/>
          <p:cNvSpPr/>
          <p:nvPr/>
        </p:nvSpPr>
        <p:spPr>
          <a:xfrm flipV="1">
            <a:off x="8734073" y="2918145"/>
            <a:ext cx="636115" cy="67153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164348" y="3666760"/>
            <a:ext cx="1297180" cy="68157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885309" y="3581761"/>
            <a:ext cx="2038250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larger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40474" y="3682167"/>
            <a:ext cx="383085" cy="681579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1" b="8175"/>
          <a:stretch/>
        </p:blipFill>
        <p:spPr>
          <a:xfrm>
            <a:off x="102772" y="2653554"/>
            <a:ext cx="3383829" cy="24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6" grpId="0" animBg="1"/>
      <p:bldP spid="16" grpId="0" animBg="1"/>
      <p:bldP spid="18" grpId="0" animBg="1"/>
      <p:bldP spid="12" grpId="0" animBg="1"/>
      <p:bldP spid="12" grpId="1" animBg="1"/>
      <p:bldP spid="19" grpId="0" animBg="1"/>
      <p:bldP spid="19" grpId="1" animBg="1"/>
      <p:bldP spid="20" grpId="0"/>
      <p:bldP spid="23" grpId="0" animBg="1"/>
      <p:bldP spid="25" grpId="0" animBg="1"/>
      <p:bldP spid="25" grpId="1" animBg="1"/>
      <p:bldP spid="27" grpId="0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99766" y="3588244"/>
            <a:ext cx="94680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is the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(large)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 in the world.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17825" y="245021"/>
            <a:ext cx="94680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is the 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(tall)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man in the world.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38918" y="1630564"/>
            <a:ext cx="3329599" cy="13234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Superlative</a:t>
            </a:r>
          </a:p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Degree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2934" y="5214978"/>
            <a:ext cx="11636188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 the superlative Degree of Adjective, </a:t>
            </a:r>
          </a:p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suffix is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est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 ‘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5143524" y="1052873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22055" y="275798"/>
            <a:ext cx="1754005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tallest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76218" y="288951"/>
            <a:ext cx="845837" cy="68157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724741" y="322615"/>
            <a:ext cx="743615" cy="661069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flipV="1">
            <a:off x="4968901" y="2954003"/>
            <a:ext cx="636115" cy="67153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2671483"/>
            <a:ext cx="3343166" cy="2205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6" y="128434"/>
            <a:ext cx="3295746" cy="234974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732410" y="3630902"/>
            <a:ext cx="1936107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largest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143041" y="3666657"/>
            <a:ext cx="450947" cy="658977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861374" y="3666657"/>
            <a:ext cx="888965" cy="658977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21" grpId="0" animBg="1"/>
      <p:bldP spid="26" grpId="0" animBg="1"/>
      <p:bldP spid="16" grpId="0" animBg="1"/>
      <p:bldP spid="18" grpId="0" animBg="1"/>
      <p:bldP spid="12" grpId="0" animBg="1"/>
      <p:bldP spid="12" grpId="1" animBg="1"/>
      <p:bldP spid="19" grpId="0" animBg="1"/>
      <p:bldP spid="19" grpId="1" animBg="1"/>
      <p:bldP spid="23" grpId="0" animBg="1"/>
      <p:bldP spid="24" grpId="0" animBg="1"/>
      <p:bldP spid="29" grpId="0" animBg="1"/>
      <p:bldP spid="29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5137" y="1584690"/>
            <a:ext cx="11608391" cy="13517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2958" y="148010"/>
            <a:ext cx="3134101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Pair Work 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Time- 5 min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768" y="2832989"/>
            <a:ext cx="2237015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pomp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64949" y="2865647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5137" y="2256416"/>
            <a:ext cx="1007866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ous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71893" y="2887408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64571" y="2886775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pompous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3377" y="3456698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enjoy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60077" y="3511978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56055" y="2191989"/>
            <a:ext cx="151052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67021" y="3533739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51929" y="3510676"/>
            <a:ext cx="3009551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enjoyable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48629" y="4125651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reject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55205" y="4158309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323707" y="1593381"/>
            <a:ext cx="1143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62149" y="4180070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69573" y="4155526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rejected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55095" y="4771982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amuse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750333" y="4804640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81633" y="1521432"/>
            <a:ext cx="1143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ing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57277" y="4826401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96561" y="4771981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amusing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6996" y="5467300"/>
            <a:ext cx="2237015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taste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745461" y="5450971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60259" y="2184950"/>
            <a:ext cx="1143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52405" y="5436874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03580" y="5418312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tasty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-174013" y="6064644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import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40589" y="6097302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038059" y="2271889"/>
            <a:ext cx="1412579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147533" y="6101134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47785" y="6064643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important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226061" y="2819384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beauty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131392" y="2852042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01240" y="1514881"/>
            <a:ext cx="1143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ful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293401" y="2873803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464949" y="2868370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beautiful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560312" y="3475252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rest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8131392" y="3507910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2123871" y="1519374"/>
            <a:ext cx="1301940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less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9293401" y="3529671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9375305" y="3475251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restless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185404" y="4131120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addition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8131392" y="4163778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116801" y="2253545"/>
            <a:ext cx="1392350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9293401" y="4185539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9517137" y="4131119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additional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167147" y="4786988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impress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8131392" y="4819646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8179040" y="1538619"/>
            <a:ext cx="1143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ive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9293401" y="4841407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9523474" y="4836251"/>
            <a:ext cx="2881134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impressive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434808" y="5442856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child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8131392" y="5475514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015592" y="2160259"/>
            <a:ext cx="1143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ish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293401" y="5497275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9500808" y="5442855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childish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6471946" y="6098724"/>
            <a:ext cx="223701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hero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8131392" y="6131382"/>
            <a:ext cx="4886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0036903" y="1530476"/>
            <a:ext cx="141373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ic</a:t>
            </a:r>
            <a:endParaRPr lang="en-US" sz="36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293401" y="6153143"/>
            <a:ext cx="709685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9218677" y="6149840"/>
            <a:ext cx="288113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heroic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521863" y="38018"/>
            <a:ext cx="8397441" cy="1446550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Make various Nouns</a:t>
            </a:r>
          </a:p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adding suffixes from below</a:t>
            </a:r>
            <a:endParaRPr lang="en-US" sz="4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309421" y="2936395"/>
            <a:ext cx="0" cy="39216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5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16055 0.09514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48593 0.19051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18203 0.3729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30273 0.47871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00599 0.475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65352 0.55741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66915 0.1919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4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232 L 0.51446 0.29537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34531 0.28101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66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22 0.47639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0.20131 0.47615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14063 0.66805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0" grpId="0"/>
      <p:bldP spid="21" grpId="0"/>
      <p:bldP spid="21" grpId="1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9" grpId="0"/>
      <p:bldP spid="30" grpId="0"/>
      <p:bldP spid="31" grpId="0"/>
      <p:bldP spid="31" grpId="1"/>
      <p:bldP spid="32" grpId="0"/>
      <p:bldP spid="33" grpId="0"/>
      <p:bldP spid="34" grpId="0"/>
      <p:bldP spid="35" grpId="0"/>
      <p:bldP spid="36" grpId="0"/>
      <p:bldP spid="36" grpId="1"/>
      <p:bldP spid="37" grpId="0"/>
      <p:bldP spid="38" grpId="0"/>
      <p:bldP spid="39" grpId="0"/>
      <p:bldP spid="40" grpId="0"/>
      <p:bldP spid="41" grpId="0"/>
      <p:bldP spid="41" grpId="1"/>
      <p:bldP spid="42" grpId="0"/>
      <p:bldP spid="43" grpId="0"/>
      <p:bldP spid="44" grpId="0"/>
      <p:bldP spid="45" grpId="0"/>
      <p:bldP spid="46" grpId="0"/>
      <p:bldP spid="46" grpId="1"/>
      <p:bldP spid="47" grpId="0"/>
      <p:bldP spid="48" grpId="0"/>
      <p:bldP spid="99" grpId="0"/>
      <p:bldP spid="100" grpId="0"/>
      <p:bldP spid="101" grpId="0"/>
      <p:bldP spid="101" grpId="1"/>
      <p:bldP spid="102" grpId="0"/>
      <p:bldP spid="103" grpId="0"/>
      <p:bldP spid="104" grpId="0"/>
      <p:bldP spid="105" grpId="0"/>
      <p:bldP spid="106" grpId="0"/>
      <p:bldP spid="106" grpId="1"/>
      <p:bldP spid="107" grpId="0"/>
      <p:bldP spid="108" grpId="0"/>
      <p:bldP spid="109" grpId="0"/>
      <p:bldP spid="110" grpId="0"/>
      <p:bldP spid="111" grpId="0"/>
      <p:bldP spid="111" grpId="1"/>
      <p:bldP spid="112" grpId="0"/>
      <p:bldP spid="113" grpId="0"/>
      <p:bldP spid="114" grpId="0"/>
      <p:bldP spid="115" grpId="0"/>
      <p:bldP spid="116" grpId="0"/>
      <p:bldP spid="116" grpId="1"/>
      <p:bldP spid="117" grpId="0"/>
      <p:bldP spid="118" grpId="0"/>
      <p:bldP spid="119" grpId="0"/>
      <p:bldP spid="120" grpId="0"/>
      <p:bldP spid="121" grpId="0"/>
      <p:bldP spid="121" grpId="1"/>
      <p:bldP spid="122" grpId="0"/>
      <p:bldP spid="123" grpId="0"/>
      <p:bldP spid="124" grpId="0"/>
      <p:bldP spid="125" grpId="0"/>
      <p:bldP spid="126" grpId="0"/>
      <p:bldP spid="126" grpId="1"/>
      <p:bldP spid="127" grpId="0"/>
      <p:bldP spid="128" grpId="0"/>
      <p:bldP spid="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0660" y="32645"/>
            <a:ext cx="12883242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Let’s see more Adjectives &amp; Suffixes in Noun Phrase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12" y="2435247"/>
            <a:ext cx="4895009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dependent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0238" y="2435247"/>
            <a:ext cx="1728239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36389" y="1634268"/>
            <a:ext cx="3302489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significant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7268" y="1634268"/>
            <a:ext cx="1662925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point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04059" y="4271389"/>
            <a:ext cx="5110162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dependable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00238" y="4271389"/>
            <a:ext cx="219426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player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85377" y="5156882"/>
            <a:ext cx="378386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responsible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00238" y="5156882"/>
            <a:ext cx="254727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student</a:t>
            </a:r>
          </a:p>
        </p:txBody>
      </p:sp>
      <p:sp>
        <p:nvSpPr>
          <p:cNvPr id="75" name="Down Arrow Callout 74"/>
          <p:cNvSpPr/>
          <p:nvPr/>
        </p:nvSpPr>
        <p:spPr>
          <a:xfrm>
            <a:off x="2925942" y="1053184"/>
            <a:ext cx="2095063" cy="586150"/>
          </a:xfrm>
          <a:prstGeom prst="downArrowCallout">
            <a:avLst>
              <a:gd name="adj1" fmla="val 25000"/>
              <a:gd name="adj2" fmla="val 44566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6" name="Down Arrow Callout 75"/>
          <p:cNvSpPr/>
          <p:nvPr/>
        </p:nvSpPr>
        <p:spPr>
          <a:xfrm>
            <a:off x="5550057" y="1051715"/>
            <a:ext cx="1822134" cy="587618"/>
          </a:xfrm>
          <a:prstGeom prst="downArrowCallout">
            <a:avLst>
              <a:gd name="adj1" fmla="val 25000"/>
              <a:gd name="adj2" fmla="val 46387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0" name="Down Arrow Callout 49"/>
          <p:cNvSpPr/>
          <p:nvPr/>
        </p:nvSpPr>
        <p:spPr>
          <a:xfrm>
            <a:off x="555709" y="3625650"/>
            <a:ext cx="2095063" cy="586150"/>
          </a:xfrm>
          <a:prstGeom prst="downArrowCallout">
            <a:avLst>
              <a:gd name="adj1" fmla="val 25000"/>
              <a:gd name="adj2" fmla="val 44566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Article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1" name="Down Arrow Callout 50"/>
          <p:cNvSpPr/>
          <p:nvPr/>
        </p:nvSpPr>
        <p:spPr>
          <a:xfrm>
            <a:off x="5582371" y="3624181"/>
            <a:ext cx="1822134" cy="587618"/>
          </a:xfrm>
          <a:prstGeom prst="downArrowCallout">
            <a:avLst>
              <a:gd name="adj1" fmla="val 25000"/>
              <a:gd name="adj2" fmla="val 46387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2" name="Down Arrow Callout 51"/>
          <p:cNvSpPr/>
          <p:nvPr/>
        </p:nvSpPr>
        <p:spPr>
          <a:xfrm>
            <a:off x="3031069" y="3624181"/>
            <a:ext cx="2095063" cy="586150"/>
          </a:xfrm>
          <a:prstGeom prst="downArrowCallout">
            <a:avLst>
              <a:gd name="adj1" fmla="val 25000"/>
              <a:gd name="adj2" fmla="val 44566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3" name="Round Same Side Corner Rectangle 52"/>
          <p:cNvSpPr/>
          <p:nvPr/>
        </p:nvSpPr>
        <p:spPr>
          <a:xfrm>
            <a:off x="8014845" y="972193"/>
            <a:ext cx="4091027" cy="613053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Suffix of Adjective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9184389" y="1630468"/>
            <a:ext cx="1059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ant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198919" y="2489034"/>
            <a:ext cx="1059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ent</a:t>
            </a:r>
            <a:endParaRPr lang="en-US" sz="4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9069890" y="4206166"/>
            <a:ext cx="13760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able</a:t>
            </a:r>
            <a:endParaRPr lang="en-US" sz="4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148541" y="5136452"/>
            <a:ext cx="1247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ible</a:t>
            </a:r>
            <a:endParaRPr lang="en-US" sz="4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4210678" y="1746497"/>
            <a:ext cx="913060" cy="545416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4246536" y="2614792"/>
            <a:ext cx="913060" cy="545416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3958374" y="4376855"/>
            <a:ext cx="1280504" cy="545416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4109379" y="5298206"/>
            <a:ext cx="1129499" cy="545416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78170" y="4242142"/>
            <a:ext cx="1707832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8170" y="5168966"/>
            <a:ext cx="1707832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8761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6" grpId="0"/>
      <p:bldP spid="17" grpId="0"/>
      <p:bldP spid="23" grpId="0"/>
      <p:bldP spid="24" grpId="0"/>
      <p:bldP spid="25" grpId="0"/>
      <p:bldP spid="26" grpId="0"/>
      <p:bldP spid="75" grpId="0" animBg="1"/>
      <p:bldP spid="76" grpId="0" animBg="1"/>
      <p:bldP spid="50" grpId="0" animBg="1"/>
      <p:bldP spid="51" grpId="0" animBg="1"/>
      <p:bldP spid="52" grpId="0" animBg="1"/>
      <p:bldP spid="53" grpId="0" animBg="1"/>
      <p:bldP spid="4" grpId="0"/>
      <p:bldP spid="70" grpId="0"/>
      <p:bldP spid="72" grpId="0"/>
      <p:bldP spid="73" grpId="0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90" grpId="0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137" y="32645"/>
            <a:ext cx="11655776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Let us see more Adjectives in Noun Phrase.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98497" y="1722730"/>
            <a:ext cx="1707832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94676" y="1722730"/>
            <a:ext cx="240942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match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50147" y="2623280"/>
            <a:ext cx="274935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94677" y="2623280"/>
            <a:ext cx="273214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attitude</a:t>
            </a:r>
          </a:p>
        </p:txBody>
      </p:sp>
      <p:sp>
        <p:nvSpPr>
          <p:cNvPr id="80" name="Down Arrow Callout 79"/>
          <p:cNvSpPr/>
          <p:nvPr/>
        </p:nvSpPr>
        <p:spPr>
          <a:xfrm>
            <a:off x="295137" y="1246985"/>
            <a:ext cx="2699830" cy="586150"/>
          </a:xfrm>
          <a:prstGeom prst="downArrowCallout">
            <a:avLst>
              <a:gd name="adj1" fmla="val 25000"/>
              <a:gd name="adj2" fmla="val 44566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possessive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1" name="Down Arrow Callout 80"/>
          <p:cNvSpPr/>
          <p:nvPr/>
        </p:nvSpPr>
        <p:spPr>
          <a:xfrm>
            <a:off x="6052081" y="1245516"/>
            <a:ext cx="1822134" cy="587618"/>
          </a:xfrm>
          <a:prstGeom prst="downArrowCallout">
            <a:avLst>
              <a:gd name="adj1" fmla="val 25000"/>
              <a:gd name="adj2" fmla="val 46387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7" name="Down Arrow Callout 46"/>
          <p:cNvSpPr/>
          <p:nvPr/>
        </p:nvSpPr>
        <p:spPr>
          <a:xfrm>
            <a:off x="3368693" y="1245516"/>
            <a:ext cx="2334725" cy="586150"/>
          </a:xfrm>
          <a:prstGeom prst="downArrowCallout">
            <a:avLst>
              <a:gd name="adj1" fmla="val 25000"/>
              <a:gd name="adj2" fmla="val 44566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5210" y="1764778"/>
            <a:ext cx="291721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friendly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671484" y="2620486"/>
            <a:ext cx="336265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childlike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9445751" y="1707901"/>
            <a:ext cx="711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ly</a:t>
            </a:r>
            <a:endParaRPr lang="en-US" sz="4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187900" y="2620254"/>
            <a:ext cx="12563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like</a:t>
            </a:r>
            <a:endParaRPr lang="en-US" sz="4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5068566" y="1889210"/>
            <a:ext cx="564750" cy="588132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4533705" y="2734907"/>
            <a:ext cx="1081682" cy="588132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 Same Side Corner Rectangle 39"/>
          <p:cNvSpPr/>
          <p:nvPr/>
        </p:nvSpPr>
        <p:spPr>
          <a:xfrm>
            <a:off x="8355109" y="1115629"/>
            <a:ext cx="3679047" cy="548521"/>
          </a:xfrm>
          <a:prstGeom prst="round2Same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Suffix of Adjective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398497" y="4483858"/>
            <a:ext cx="1707832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94676" y="4483858"/>
            <a:ext cx="240942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work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17069" y="5366479"/>
            <a:ext cx="274935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these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94677" y="5366479"/>
            <a:ext cx="273214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fighters</a:t>
            </a:r>
          </a:p>
        </p:txBody>
      </p:sp>
      <p:sp>
        <p:nvSpPr>
          <p:cNvPr id="45" name="Down Arrow Callout 44"/>
          <p:cNvSpPr/>
          <p:nvPr/>
        </p:nvSpPr>
        <p:spPr>
          <a:xfrm>
            <a:off x="56843" y="3954326"/>
            <a:ext cx="2938124" cy="586150"/>
          </a:xfrm>
          <a:prstGeom prst="downArrowCallout">
            <a:avLst>
              <a:gd name="adj1" fmla="val 25000"/>
              <a:gd name="adj2" fmla="val 44566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Demostrative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6" name="Down Arrow Callout 45"/>
          <p:cNvSpPr/>
          <p:nvPr/>
        </p:nvSpPr>
        <p:spPr>
          <a:xfrm>
            <a:off x="6052081" y="3952857"/>
            <a:ext cx="1822134" cy="587618"/>
          </a:xfrm>
          <a:prstGeom prst="downArrowCallout">
            <a:avLst>
              <a:gd name="adj1" fmla="val 25000"/>
              <a:gd name="adj2" fmla="val 46387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4" name="Down Arrow Callout 53"/>
          <p:cNvSpPr/>
          <p:nvPr/>
        </p:nvSpPr>
        <p:spPr>
          <a:xfrm>
            <a:off x="3368693" y="3952857"/>
            <a:ext cx="2334725" cy="586150"/>
          </a:xfrm>
          <a:prstGeom prst="downArrowCallout">
            <a:avLst>
              <a:gd name="adj1" fmla="val 25000"/>
              <a:gd name="adj2" fmla="val 44566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26396" y="4487235"/>
            <a:ext cx="291721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skillful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71484" y="5363685"/>
            <a:ext cx="3362656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restless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332483" y="4469029"/>
            <a:ext cx="938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ful</a:t>
            </a:r>
            <a:endParaRPr lang="en-US" sz="4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174692" y="5363453"/>
            <a:ext cx="1282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less</a:t>
            </a:r>
            <a:endParaRPr lang="en-US" sz="4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626532" y="4581488"/>
            <a:ext cx="805779" cy="588132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4318556" y="5478106"/>
            <a:ext cx="1131684" cy="588132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8" grpId="0"/>
      <p:bldP spid="29" grpId="0"/>
      <p:bldP spid="30" grpId="0"/>
      <p:bldP spid="80" grpId="0" animBg="1"/>
      <p:bldP spid="81" grpId="0" animBg="1"/>
      <p:bldP spid="47" grpId="0" animBg="1"/>
      <p:bldP spid="48" grpId="0"/>
      <p:bldP spid="49" grpId="0"/>
      <p:bldP spid="82" grpId="0"/>
      <p:bldP spid="83" grpId="0"/>
      <p:bldP spid="88" grpId="0" animBg="1"/>
      <p:bldP spid="88" grpId="1" animBg="1"/>
      <p:bldP spid="89" grpId="0" animBg="1"/>
      <p:bldP spid="89" grpId="1" animBg="1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54" grpId="0" animBg="1"/>
      <p:bldP spid="55" grpId="0"/>
      <p:bldP spid="56" grpId="0"/>
      <p:bldP spid="57" grpId="0"/>
      <p:bldP spid="58" grpId="0"/>
      <p:bldP spid="59" grpId="0" animBg="1"/>
      <p:bldP spid="59" grpId="1" animBg="1"/>
      <p:bldP spid="60" grpId="0" animBg="1"/>
      <p:bldP spid="6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6999" y="1168616"/>
            <a:ext cx="2587058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‘Be Verb’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5181" y="1168616"/>
            <a:ext cx="2930754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0919" y="1168616"/>
            <a:ext cx="45066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3433" y="72737"/>
            <a:ext cx="11940994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Evaluation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(Flash Back)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(The Use of Adjective)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450247" y="1268351"/>
            <a:ext cx="2502190" cy="553487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89699" y="2170644"/>
            <a:ext cx="4094358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‘become’ Verb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35181" y="2170644"/>
            <a:ext cx="2930754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10919" y="2170644"/>
            <a:ext cx="45066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450247" y="2270379"/>
            <a:ext cx="2502190" cy="553487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389699" y="3186547"/>
            <a:ext cx="4094358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‘remain’  Verb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235181" y="3186547"/>
            <a:ext cx="2930754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10919" y="3186547"/>
            <a:ext cx="45066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450247" y="3286282"/>
            <a:ext cx="2502190" cy="553487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389699" y="4233423"/>
            <a:ext cx="4094358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‘feel’  Verb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235181" y="4233423"/>
            <a:ext cx="2930754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10919" y="4233423"/>
            <a:ext cx="45066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450247" y="4333158"/>
            <a:ext cx="2502190" cy="553487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88854" y="5323441"/>
            <a:ext cx="3286214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‘make’ Verb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262969" y="5366669"/>
            <a:ext cx="2902965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476167" y="5366669"/>
            <a:ext cx="2150915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Object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90679" y="5350340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627083" y="5366669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481359" y="5464223"/>
            <a:ext cx="2469424" cy="567104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27" grpId="0" animBg="1"/>
      <p:bldP spid="33" grpId="0" animBg="1"/>
      <p:bldP spid="33" grpId="1" animBg="1"/>
      <p:bldP spid="39" grpId="0"/>
      <p:bldP spid="40" grpId="0"/>
      <p:bldP spid="41" grpId="0" animBg="1"/>
      <p:bldP spid="47" grpId="0" animBg="1"/>
      <p:bldP spid="47" grpId="1" animBg="1"/>
      <p:bldP spid="48" grpId="0"/>
      <p:bldP spid="49" grpId="0"/>
      <p:bldP spid="50" grpId="0" animBg="1"/>
      <p:bldP spid="51" grpId="0" animBg="1"/>
      <p:bldP spid="51" grpId="1" animBg="1"/>
      <p:bldP spid="52" grpId="0"/>
      <p:bldP spid="53" grpId="0"/>
      <p:bldP spid="54" grpId="0" animBg="1"/>
      <p:bldP spid="55" grpId="0" animBg="1"/>
      <p:bldP spid="55" grpId="1" animBg="1"/>
      <p:bldP spid="56" grpId="0"/>
      <p:bldP spid="57" grpId="0"/>
      <p:bldP spid="58" grpId="0"/>
      <p:bldP spid="59" grpId="0" animBg="1"/>
      <p:bldP spid="60" grpId="0" animBg="1"/>
      <p:bldP spid="61" grpId="0" animBg="1"/>
      <p:bldP spid="6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88982" y="2329244"/>
            <a:ext cx="2133602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Article</a:t>
            </a:r>
          </a:p>
        </p:txBody>
      </p:sp>
      <p:sp>
        <p:nvSpPr>
          <p:cNvPr id="9" name="Rectangle 8"/>
          <p:cNvSpPr/>
          <p:nvPr/>
        </p:nvSpPr>
        <p:spPr>
          <a:xfrm>
            <a:off x="9161934" y="2372472"/>
            <a:ext cx="1739152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00200" y="2372472"/>
            <a:ext cx="267763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9564" y="2356143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655" y="2372472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5920" y="72737"/>
            <a:ext cx="11788861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Evaluation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(Flash Back)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(The Use of Adjective)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053332" y="2453697"/>
            <a:ext cx="2498991" cy="583433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844977" y="1327979"/>
            <a:ext cx="2736851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332954" y="1327979"/>
            <a:ext cx="155019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708691" y="1327979"/>
            <a:ext cx="45066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969959" y="1423107"/>
            <a:ext cx="2502190" cy="553487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078124" y="3447013"/>
            <a:ext cx="314446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possessive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161934" y="3490241"/>
            <a:ext cx="1739152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000200" y="3490241"/>
            <a:ext cx="267763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99564" y="3473912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778655" y="3490241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053332" y="3571466"/>
            <a:ext cx="2498991" cy="583433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057835" y="4564782"/>
            <a:ext cx="4164749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Demonstrative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161934" y="4608010"/>
            <a:ext cx="1739152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000200" y="4608010"/>
            <a:ext cx="267763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399564" y="4591681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778655" y="4608010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053332" y="4689235"/>
            <a:ext cx="2498991" cy="583433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078124" y="5682551"/>
            <a:ext cx="314446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Quantifier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161934" y="5725779"/>
            <a:ext cx="1739152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000200" y="5725779"/>
            <a:ext cx="267763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399564" y="5709450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778655" y="5725779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053332" y="5807004"/>
            <a:ext cx="2498991" cy="583433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5" grpId="0" animBg="1"/>
      <p:bldP spid="27" grpId="0" animBg="1"/>
      <p:bldP spid="28" grpId="0" animBg="1"/>
      <p:bldP spid="28" grpId="1" animBg="1"/>
      <p:bldP spid="39" grpId="0"/>
      <p:bldP spid="40" grpId="0"/>
      <p:bldP spid="41" grpId="0" animBg="1"/>
      <p:bldP spid="47" grpId="0" animBg="1"/>
      <p:bldP spid="47" grpId="1" animBg="1"/>
      <p:bldP spid="48" grpId="0"/>
      <p:bldP spid="49" grpId="0"/>
      <p:bldP spid="50" grpId="0"/>
      <p:bldP spid="51" grpId="0" animBg="1"/>
      <p:bldP spid="52" grpId="0" animBg="1"/>
      <p:bldP spid="53" grpId="0" animBg="1"/>
      <p:bldP spid="53" grpId="1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59" grpId="1" animBg="1"/>
      <p:bldP spid="60" grpId="0"/>
      <p:bldP spid="61" grpId="0"/>
      <p:bldP spid="62" grpId="0"/>
      <p:bldP spid="63" grpId="0" animBg="1"/>
      <p:bldP spid="64" grpId="0" animBg="1"/>
      <p:bldP spid="65" grpId="0" animBg="1"/>
      <p:bldP spid="6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958" y="148010"/>
            <a:ext cx="3779185" cy="13234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Group Work 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Time- 8 min</a:t>
            </a:r>
          </a:p>
        </p:txBody>
      </p:sp>
      <p:sp>
        <p:nvSpPr>
          <p:cNvPr id="3" name="Rectangle 2"/>
          <p:cNvSpPr/>
          <p:nvPr/>
        </p:nvSpPr>
        <p:spPr>
          <a:xfrm>
            <a:off x="4160579" y="249974"/>
            <a:ext cx="7930243" cy="1200329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Write down a list of suffixes which are used to make Adjectives.</a:t>
            </a:r>
            <a:endParaRPr lang="en-US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958" y="1863343"/>
            <a:ext cx="4412477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 /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ial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/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ical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564" y="2776216"/>
            <a:ext cx="3295403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able /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ible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958" y="3760810"/>
            <a:ext cx="3282037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 /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ent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362" y="4745404"/>
            <a:ext cx="2073732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ous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3564" y="5658277"/>
            <a:ext cx="1473329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ive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24133" y="1857016"/>
            <a:ext cx="1426267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ic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73882" y="2828491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ing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73882" y="3759294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ed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73882" y="4743885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ful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73882" y="5674688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711847" y="1857016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ish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711846" y="2776215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like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711846" y="3759293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ly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11847" y="4743885"/>
            <a:ext cx="1926771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1427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7" y="228600"/>
            <a:ext cx="5923968" cy="37555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5717" y="4376303"/>
            <a:ext cx="9341223" cy="1754326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Write down 3 Adjectives for each suffix.</a:t>
            </a:r>
          </a:p>
        </p:txBody>
      </p:sp>
    </p:spTree>
    <p:extLst>
      <p:ext uri="{BB962C8B-B14F-4D97-AF65-F5344CB8AC3E}">
        <p14:creationId xmlns:p14="http://schemas.microsoft.com/office/powerpoint/2010/main" val="11271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5930" y="4170425"/>
            <a:ext cx="11495314" cy="1200329"/>
          </a:xfrm>
          <a:prstGeom prst="rect">
            <a:avLst/>
          </a:prstGeom>
          <a:noFill/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or attending my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4" y="-1"/>
            <a:ext cx="4751292" cy="483306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25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7" y="457758"/>
            <a:ext cx="11949383" cy="58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9629" y="41422"/>
            <a:ext cx="5910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Introduction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659" y="1513880"/>
            <a:ext cx="11473065" cy="440965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lvl="8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Md.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Jakirul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Islam</a:t>
            </a:r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lvl="8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 (Hons’), MA in English,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B.Ed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LL.B</a:t>
            </a:r>
          </a:p>
          <a:p>
            <a:pPr lvl="8" algn="ctr"/>
            <a:endParaRPr lang="en-US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8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Assistant Teacher of English</a:t>
            </a:r>
          </a:p>
          <a:p>
            <a:pPr lvl="8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Shaitshala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Adardha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High School</a:t>
            </a:r>
          </a:p>
          <a:p>
            <a:pPr lvl="8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&amp; College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8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Brahmanpara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Cumilla</a:t>
            </a:r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8"/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8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Subject: English 2</a:t>
            </a:r>
            <a:r>
              <a:rPr lang="en-US" sz="3600" b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nd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Paper</a:t>
            </a:r>
          </a:p>
          <a:p>
            <a:pPr lvl="8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Grammar   </a:t>
            </a: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(Time- 45 min)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9" y="1513880"/>
            <a:ext cx="3714750" cy="44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4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666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4597" y="112061"/>
            <a:ext cx="3053970" cy="41549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the dialogue, Which words seem incorrect?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233082" y="1025536"/>
            <a:ext cx="6705600" cy="769441"/>
          </a:xfrm>
          <a:prstGeom prst="wedgeRectCallout">
            <a:avLst>
              <a:gd name="adj1" fmla="val -19612"/>
              <a:gd name="adj2" fmla="val 22035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 story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is  interest    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2418" y="1105456"/>
            <a:ext cx="2949388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</a:rPr>
              <a:t>interesting</a:t>
            </a:r>
            <a:endParaRPr lang="en-US" sz="4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990164" y="5037824"/>
            <a:ext cx="5127811" cy="1446550"/>
          </a:xfrm>
          <a:prstGeom prst="wedgeRectCallout">
            <a:avLst>
              <a:gd name="adj1" fmla="val 39317"/>
              <a:gd name="adj2" fmla="val -1914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Yes, it is </a:t>
            </a:r>
          </a:p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 attract     story.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6989" y="5820987"/>
            <a:ext cx="260873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0"/>
                <a:solidFill>
                  <a:schemeClr val="tx1"/>
                </a:solidFill>
              </a:rPr>
              <a:t>attractive</a:t>
            </a:r>
            <a:endParaRPr lang="en-US" sz="36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4597" y="5037824"/>
            <a:ext cx="3053970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Now, these are Ok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56205" y="1123385"/>
            <a:ext cx="2805953" cy="637767"/>
          </a:xfrm>
          <a:prstGeom prst="round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925731" y="5820987"/>
            <a:ext cx="2309657" cy="577879"/>
          </a:xfrm>
          <a:prstGeom prst="round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  <p:bldP spid="7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97322" y="3207108"/>
            <a:ext cx="10605596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might be today’s lesson?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42126" y="1340817"/>
            <a:ext cx="25940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attract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58739" y="1340817"/>
            <a:ext cx="10823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+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87162" y="1354857"/>
            <a:ext cx="14188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ive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2405" y="1444502"/>
            <a:ext cx="12729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=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17114" y="1358746"/>
            <a:ext cx="38338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attractive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8976" y="2945498"/>
            <a:ext cx="9658543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oday’s lesson is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39973" y="4399023"/>
            <a:ext cx="78931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Suffixes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(Part-3)</a:t>
            </a:r>
            <a:endParaRPr lang="en-US" sz="5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39567" y="183841"/>
            <a:ext cx="32160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interest 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92698" y="237628"/>
            <a:ext cx="10823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+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89933" y="197881"/>
            <a:ext cx="16037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90151" y="269597"/>
            <a:ext cx="12729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=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33114" y="183841"/>
            <a:ext cx="50907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interesting 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1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079" y="1959169"/>
            <a:ext cx="11429999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By the end of the lesson, students will be able</a:t>
            </a:r>
            <a:endParaRPr lang="en-US" sz="5400" b="1" dirty="0" smtClean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286" y="3080023"/>
            <a:ext cx="11152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identify prefixes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 Adjective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286" y="3967515"/>
            <a:ext cx="108603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add suffixes to make new words.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286" y="4824231"/>
            <a:ext cx="11294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make various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Adjective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using suffixes.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4348" y="515149"/>
            <a:ext cx="9367690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Learning Outcomes</a:t>
            </a:r>
            <a:endParaRPr lang="en-US" sz="115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264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040" y="1030001"/>
            <a:ext cx="9894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(academy)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 is good.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859" y="3700924"/>
            <a:ext cx="11476482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a Noun Phrase, an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Adjective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may sit before the Noun.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4859" y="5563488"/>
            <a:ext cx="11520477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Suffix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‘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ic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has been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used to make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Adjective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63912" y="2599744"/>
            <a:ext cx="2776183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47064" y="2599744"/>
            <a:ext cx="1900464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17" name="Up Arrow 16"/>
          <p:cNvSpPr/>
          <p:nvPr/>
        </p:nvSpPr>
        <p:spPr>
          <a:xfrm>
            <a:off x="3637179" y="1975721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6979238" y="1982626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Callout 14"/>
          <p:cNvSpPr/>
          <p:nvPr/>
        </p:nvSpPr>
        <p:spPr>
          <a:xfrm>
            <a:off x="3058488" y="286217"/>
            <a:ext cx="6175159" cy="896890"/>
          </a:xfrm>
          <a:prstGeom prst="downArrowCallout">
            <a:avLst>
              <a:gd name="adj1" fmla="val 25000"/>
              <a:gd name="adj2" fmla="val 46387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 Phrase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3114" y="2599744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73490" y="1023438"/>
            <a:ext cx="353334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academic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76796" y="1165165"/>
            <a:ext cx="6719722" cy="674366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270249" y="1123012"/>
            <a:ext cx="736581" cy="764642"/>
          </a:xfrm>
          <a:prstGeom prst="round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6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10" grpId="0" animBg="1"/>
      <p:bldP spid="12" grpId="0" animBg="1"/>
      <p:bldP spid="14" grpId="0" animBg="1"/>
      <p:bldP spid="17" grpId="0" animBg="1"/>
      <p:bldP spid="18" grpId="0" animBg="1"/>
      <p:bldP spid="15" grpId="0" animBg="1"/>
      <p:bldP spid="16" grpId="0" animBg="1"/>
      <p:bldP spid="20" grpId="0" animBg="1"/>
      <p:bldP spid="13" grpId="0" animBg="1"/>
      <p:bldP spid="13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818" y="968095"/>
            <a:ext cx="8778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are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(greed)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persons.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4859" y="3700924"/>
            <a:ext cx="11476482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a Noun Phrase, an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Adjective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may sit before the Noun.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4859" y="5563488"/>
            <a:ext cx="11520477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uffix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‘y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has been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used to make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Adjective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5130" y="2599744"/>
            <a:ext cx="2776183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68282" y="2599744"/>
            <a:ext cx="1900464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</a:t>
            </a:r>
          </a:p>
        </p:txBody>
      </p:sp>
      <p:sp>
        <p:nvSpPr>
          <p:cNvPr id="17" name="Up Arrow 16"/>
          <p:cNvSpPr/>
          <p:nvPr/>
        </p:nvSpPr>
        <p:spPr>
          <a:xfrm>
            <a:off x="5358397" y="1975721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8700456" y="1982626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Callout 14"/>
          <p:cNvSpPr/>
          <p:nvPr/>
        </p:nvSpPr>
        <p:spPr>
          <a:xfrm>
            <a:off x="3058488" y="286217"/>
            <a:ext cx="6175159" cy="896890"/>
          </a:xfrm>
          <a:prstGeom prst="downArrowCallout">
            <a:avLst>
              <a:gd name="adj1" fmla="val 25000"/>
              <a:gd name="adj2" fmla="val 46387"/>
              <a:gd name="adj3" fmla="val 25000"/>
              <a:gd name="adj4" fmla="val 75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Noun Phrase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44332" y="2599744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29589" y="916201"/>
            <a:ext cx="2554482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greedy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29588" y="1165165"/>
            <a:ext cx="5221235" cy="674366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777318" y="1073964"/>
            <a:ext cx="376517" cy="764642"/>
          </a:xfrm>
          <a:prstGeom prst="roundRect">
            <a:avLst/>
          </a:prstGeom>
          <a:noFill/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7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10" grpId="0" animBg="1"/>
      <p:bldP spid="12" grpId="0" animBg="1"/>
      <p:bldP spid="14" grpId="0" animBg="1"/>
      <p:bldP spid="17" grpId="0" animBg="1"/>
      <p:bldP spid="18" grpId="0" animBg="1"/>
      <p:bldP spid="15" grpId="0" animBg="1"/>
      <p:bldP spid="16" grpId="0" animBg="1"/>
      <p:bldP spid="20" grpId="0" animBg="1"/>
      <p:bldP spid="13" grpId="0" animBg="1"/>
      <p:bldP spid="13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012" y="837841"/>
            <a:ext cx="11260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make environment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danger      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87432" y="2363652"/>
            <a:ext cx="2422495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Object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7013" y="2363652"/>
            <a:ext cx="3173513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‘Make’ Verb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2759" y="2363652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2934" y="3547543"/>
            <a:ext cx="11636188" cy="14465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After ‘make’ Verb &amp; Object, there will be an Adjective.</a:t>
            </a:r>
            <a:endParaRPr lang="en-US" sz="4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950" y="5478433"/>
            <a:ext cx="11694369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Suffix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‘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ous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has been added to make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Adjective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2490829" y="1728121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5478481" y="1728121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02915" y="2363652"/>
            <a:ext cx="2931144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Adjective</a:t>
            </a:r>
          </a:p>
        </p:txBody>
      </p:sp>
      <p:sp>
        <p:nvSpPr>
          <p:cNvPr id="14" name="Up Arrow 13"/>
          <p:cNvSpPr/>
          <p:nvPr/>
        </p:nvSpPr>
        <p:spPr>
          <a:xfrm>
            <a:off x="9317896" y="1728121"/>
            <a:ext cx="636115" cy="572585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04617" y="2420712"/>
            <a:ext cx="44093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53578" y="837841"/>
            <a:ext cx="3764749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dangerous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26350" y="1046542"/>
            <a:ext cx="1231641" cy="681579"/>
          </a:xfrm>
          <a:prstGeom prst="round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2" grpId="0" animBg="1"/>
      <p:bldP spid="24" grpId="0" animBg="1"/>
      <p:bldP spid="26" grpId="0" animBg="1"/>
      <p:bldP spid="10" grpId="0" animBg="1"/>
      <p:bldP spid="15" grpId="0" animBg="1"/>
      <p:bldP spid="16" grpId="0" animBg="1"/>
      <p:bldP spid="13" grpId="0" animBg="1"/>
      <p:bldP spid="14" grpId="0" animBg="1"/>
      <p:bldP spid="17" grpId="0" animBg="1"/>
      <p:bldP spid="18" grpId="0" animBg="1"/>
      <p:bldP spid="12" grpId="0" animBg="1"/>
      <p:bldP spid="1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4713</TotalTime>
  <Words>851</Words>
  <Application>Microsoft Office PowerPoint</Application>
  <PresentationFormat>Widescreen</PresentationFormat>
  <Paragraphs>291</Paragraphs>
  <Slides>19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Rockwell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249</cp:revision>
  <dcterms:created xsi:type="dcterms:W3CDTF">2020-03-17T12:47:53Z</dcterms:created>
  <dcterms:modified xsi:type="dcterms:W3CDTF">2020-03-28T17:14:10Z</dcterms:modified>
</cp:coreProperties>
</file>