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8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939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6CC5C-D3A4-48EE-BA69-28BE426D0756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87813-84E7-489D-AB4C-32B3BA74D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0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36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imperative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3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&amp; pattern of imperative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19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Structures of</a:t>
            </a:r>
            <a:r>
              <a:rPr lang="en-US" baseline="0" dirty="0" smtClean="0"/>
              <a:t> converting imperative from direct to indirect.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50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Use of order and command.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70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Where requested is used seen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05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</a:t>
            </a:r>
            <a:r>
              <a:rPr lang="en-US" baseline="0" dirty="0" smtClean="0"/>
              <a:t> activities on imperative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25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Structure &amp; examples of let/Let’s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0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1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Attracting the attention of the learners to the next.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38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Use of don’t.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1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teacher and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32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Revision of structure &amp;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6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 at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Leading to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35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of imperative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8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of ‘don’t’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of let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8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Taking out</a:t>
            </a:r>
            <a:r>
              <a:rPr lang="en-US" baseline="0" dirty="0" smtClean="0"/>
              <a:t> the lesson from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64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Target to achieve from this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0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6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8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6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3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2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2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ri">
            <a:solidFill>
              <a:schemeClr val="bg2">
                <a:lumMod val="1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3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72526-7ACF-43BF-8D4C-04FC3FA46014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ri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2209800" y="1219200"/>
            <a:ext cx="5029200" cy="5029200"/>
          </a:xfrm>
          <a:prstGeom prst="donut">
            <a:avLst>
              <a:gd name="adj" fmla="val 18938"/>
            </a:avLst>
          </a:prstGeom>
          <a:ln w="101600" cmpd="dbl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Welcome to HHR PowerPoint presentation.</a:t>
            </a:r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209800"/>
            <a:ext cx="3048000" cy="3048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61949" y="1128911"/>
            <a:ext cx="8305800" cy="31242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What is Imperative Sentence?</a:t>
            </a:r>
            <a:endParaRPr lang="en-US" sz="40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7"/>
          <a:stretch/>
        </p:blipFill>
        <p:spPr>
          <a:xfrm>
            <a:off x="152400" y="76200"/>
            <a:ext cx="4429124" cy="3033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4" y="59727"/>
            <a:ext cx="4410076" cy="30339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6201805"/>
            <a:ext cx="8839200" cy="50379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pc="-100" dirty="0" smtClean="0">
                <a:latin typeface="Book Antiqua" pitchFamily="18" charset="0"/>
              </a:rPr>
              <a:t>Imperative sentence we mean order, request, advice and command.</a:t>
            </a:r>
            <a:endParaRPr lang="en-US" sz="2400" b="1" spc="-100" dirty="0">
              <a:latin typeface="Book Antiqu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3110111"/>
            <a:ext cx="2790825" cy="3091694"/>
            <a:chOff x="0" y="3614737"/>
            <a:chExt cx="2943225" cy="25870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4737"/>
              <a:ext cx="2943225" cy="25870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Callout 8"/>
            <p:cNvSpPr/>
            <p:nvPr/>
          </p:nvSpPr>
          <p:spPr>
            <a:xfrm>
              <a:off x="1981200" y="3733800"/>
              <a:ext cx="952500" cy="609600"/>
            </a:xfrm>
            <a:prstGeom prst="wedgeEllipseCallout">
              <a:avLst>
                <a:gd name="adj1" fmla="val -82444"/>
                <a:gd name="adj2" fmla="val 5318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Book Antiqua" pitchFamily="18" charset="0"/>
                </a:rPr>
                <a:t>Take it </a:t>
              </a:r>
              <a:r>
                <a:rPr lang="en-US" sz="1600" b="1" dirty="0" err="1" smtClean="0">
                  <a:solidFill>
                    <a:schemeClr val="tx1"/>
                  </a:solidFill>
                  <a:latin typeface="Book Antiqua" pitchFamily="18" charset="0"/>
                </a:rPr>
                <a:t>plz</a:t>
              </a:r>
              <a:endParaRPr lang="en-US" sz="16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6"/>
          <a:stretch/>
        </p:blipFill>
        <p:spPr>
          <a:xfrm>
            <a:off x="2957513" y="3110111"/>
            <a:ext cx="2933699" cy="3091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7" y="3110111"/>
            <a:ext cx="3090863" cy="3091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09600" y="381000"/>
            <a:ext cx="3048000" cy="8223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March on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10200" y="304800"/>
            <a:ext cx="2819400" cy="662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Let’s go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3834825"/>
            <a:ext cx="60960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623888" algn="l"/>
                <a:tab pos="3832225" algn="l"/>
              </a:tabLst>
            </a:pP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1. Verb + object + Extension</a:t>
            </a: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5435025"/>
            <a:ext cx="6086475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623888" algn="l"/>
                <a:tab pos="3832225" algn="l"/>
              </a:tabLst>
            </a:pPr>
            <a:r>
              <a:rPr lang="en-US" sz="3200" b="1" spc="-100" dirty="0" smtClean="0">
                <a:solidFill>
                  <a:schemeClr val="tx1"/>
                </a:solidFill>
                <a:latin typeface="Book Antiqua" pitchFamily="18" charset="0"/>
              </a:rPr>
              <a:t>2. Let + object + verb + Extension</a:t>
            </a:r>
            <a:endParaRPr lang="en-US" sz="3200" b="1" spc="-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0" y="3834824"/>
            <a:ext cx="2133600" cy="58477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Pattern-1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57200" y="5435025"/>
            <a:ext cx="2133600" cy="58477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Pattern-2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" y="990600"/>
            <a:ext cx="8229600" cy="1676400"/>
          </a:xfrm>
          <a:prstGeom prst="ellipse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How is an imperative sentence formed?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964955"/>
            <a:ext cx="82296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Do it at once.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564558"/>
            <a:ext cx="8220075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Let me do this.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304800"/>
            <a:ext cx="8839199" cy="11430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Basic in indirect</a:t>
            </a:r>
            <a:endParaRPr lang="en-US" sz="4000" b="1" dirty="0">
              <a:latin typeface="Book Antiqu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18795"/>
              </p:ext>
            </p:extLst>
          </p:nvPr>
        </p:nvGraphicFramePr>
        <p:xfrm>
          <a:off x="152401" y="3124200"/>
          <a:ext cx="8839202" cy="33528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600199"/>
                <a:gridCol w="1219200"/>
                <a:gridCol w="6019803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To mean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Direct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Indirect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order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ordered + object + to + reported speech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command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pc="-1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commanded + object + to + reported speech</a:t>
                      </a:r>
                      <a:endParaRPr lang="en-US" sz="2400" b="1" spc="-100" baseline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request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pc="-1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requested +object + to + reported speech</a:t>
                      </a:r>
                      <a:endParaRPr lang="en-US" sz="2400" b="1" spc="-100" baseline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advice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advised +object + to + reported speech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676400"/>
            <a:ext cx="8839200" cy="1143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How reporting </a:t>
            </a: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verb changes in pattern -1</a:t>
            </a:r>
          </a:p>
        </p:txBody>
      </p:sp>
    </p:spTree>
    <p:extLst>
      <p:ext uri="{BB962C8B-B14F-4D97-AF65-F5344CB8AC3E}">
        <p14:creationId xmlns:p14="http://schemas.microsoft.com/office/powerpoint/2010/main" val="35225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5" y="755223"/>
            <a:ext cx="3609824" cy="23163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39608" y="881390"/>
            <a:ext cx="52578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said to me, “Do your duty.”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9608" y="1413279"/>
            <a:ext cx="52578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 ordered me to do my duty.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434016"/>
            <a:ext cx="59256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commander said to</a:t>
            </a: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 the soldiers , “March on.”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135993"/>
            <a:ext cx="59256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commander commanded </a:t>
            </a: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the soldiers to march on.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9" y="2434016"/>
            <a:ext cx="2457450" cy="3695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Up Arrow Callout 10"/>
          <p:cNvSpPr/>
          <p:nvPr/>
        </p:nvSpPr>
        <p:spPr>
          <a:xfrm>
            <a:off x="2983808" y="3388122"/>
            <a:ext cx="2916250" cy="1608067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909204" y="3505200"/>
            <a:ext cx="2957901" cy="1630793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2" y="5801380"/>
            <a:ext cx="7515450" cy="52322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He requested me to help him.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21765" r="9841" b="11108"/>
          <a:stretch/>
        </p:blipFill>
        <p:spPr>
          <a:xfrm>
            <a:off x="871536" y="1209020"/>
            <a:ext cx="7482115" cy="4543492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38200" y="558225"/>
            <a:ext cx="7515451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He said to me, “Please help me.”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3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8371" y="1789093"/>
            <a:ext cx="4423229" cy="95410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He said to me, “Obey your parents.”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8370" y="3276598"/>
            <a:ext cx="4423229" cy="95410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He advised me to obey my parents.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33400"/>
            <a:ext cx="4310743" cy="579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Down Arrow Callout 6"/>
          <p:cNvSpPr/>
          <p:nvPr/>
        </p:nvSpPr>
        <p:spPr>
          <a:xfrm>
            <a:off x="4568370" y="547914"/>
            <a:ext cx="4423227" cy="1241179"/>
          </a:xfrm>
          <a:prstGeom prst="downArrowCallout">
            <a:avLst>
              <a:gd name="adj1" fmla="val 61742"/>
              <a:gd name="adj2" fmla="val 65981"/>
              <a:gd name="adj3" fmla="val 34892"/>
              <a:gd name="adj4" fmla="val 53672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4558845" y="4343401"/>
            <a:ext cx="4423227" cy="1981200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Indirect speech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71184"/>
              </p:ext>
            </p:extLst>
          </p:nvPr>
        </p:nvGraphicFramePr>
        <p:xfrm>
          <a:off x="228599" y="4800600"/>
          <a:ext cx="8763000" cy="838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18098"/>
                <a:gridCol w="1505138"/>
                <a:gridCol w="5039764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Let us/Let’s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proposed to +object+ that we/they should + verb + extension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9549" y="1686580"/>
            <a:ext cx="876300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He said to me, “Let me drop the matter.”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3581400"/>
            <a:ext cx="876300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He requested me that he might drop the matter.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685800"/>
            <a:ext cx="8763000" cy="800100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How reporting verb changes in pattern -2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924258"/>
              </p:ext>
            </p:extLst>
          </p:nvPr>
        </p:nvGraphicFramePr>
        <p:xfrm>
          <a:off x="228600" y="2209800"/>
          <a:ext cx="8763000" cy="135635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18098"/>
                <a:gridCol w="1505138"/>
                <a:gridCol w="5039764"/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Begins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 with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Direct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Indirect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  Let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requested+ object +that + subject + might +V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+Extension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787" y="4277380"/>
            <a:ext cx="8786812" cy="52322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said to me, “Let us play the match.”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787" y="5638800"/>
            <a:ext cx="8786812" cy="52322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proposed to me that we should play the match.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9562" y="914400"/>
            <a:ext cx="8534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Convert into indirect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9562" y="2286000"/>
            <a:ext cx="8534400" cy="3581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He said to me ,” Let him go.”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My friend said to me,” Let us settle the dispute.”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The teacher said to the student, “ Follow elders.”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Rahim said, “ Let us swim in the pond.”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The man said to the boys,” Let them enjoy the game.”</a:t>
            </a:r>
            <a:endParaRPr lang="en-US" sz="2800" b="1" spc="-1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152400"/>
            <a:ext cx="8763000" cy="65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71" y="4876800"/>
            <a:ext cx="8458200" cy="120032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If the reported speech begins with imperative  ‘Don’t’, you have to write ‘not to’ before reported speech while changing a direct speech into indirect speech.</a:t>
            </a:r>
            <a:endParaRPr lang="en-US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857" y="762000"/>
            <a:ext cx="8345714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He said to me, “Don’t disobey your parents.”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228" y="1355313"/>
            <a:ext cx="8345714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He advised me not to disobey my parents.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857" y="2072045"/>
            <a:ext cx="8345714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Mother said, “Don’t follow the bad.”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857" y="2757845"/>
            <a:ext cx="8345714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Mother advised not to follow the bad.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3505200"/>
            <a:ext cx="5486400" cy="10668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Notes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11957"/>
              </p:ext>
            </p:extLst>
          </p:nvPr>
        </p:nvGraphicFramePr>
        <p:xfrm>
          <a:off x="457200" y="2286000"/>
          <a:ext cx="8153400" cy="3200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4454172"/>
                <a:gridCol w="3699228"/>
              </a:tblGrid>
              <a:tr h="320040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Book Antiqua" pitchFamily="18" charset="0"/>
                        </a:rPr>
                        <a:t>Hare </a:t>
                      </a:r>
                      <a:r>
                        <a:rPr lang="en-US" sz="2800" baseline="0" dirty="0" err="1" smtClean="0">
                          <a:latin typeface="Book Antiqua" pitchFamily="18" charset="0"/>
                        </a:rPr>
                        <a:t>krisna</a:t>
                      </a:r>
                      <a:r>
                        <a:rPr lang="en-US" sz="280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Book Antiqua" pitchFamily="18" charset="0"/>
                        </a:rPr>
                        <a:t>singha</a:t>
                      </a:r>
                      <a:endParaRPr lang="en-US" sz="2800" baseline="0" dirty="0" smtClean="0">
                        <a:latin typeface="Book Antiqua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Book Antiqua" pitchFamily="18" charset="0"/>
                        </a:rPr>
                        <a:t>Assistant  Teacher</a:t>
                      </a:r>
                    </a:p>
                    <a:p>
                      <a:r>
                        <a:rPr lang="en-US" sz="2400" baseline="0" dirty="0" err="1" smtClean="0">
                          <a:latin typeface="Book Antiqua" pitchFamily="18" charset="0"/>
                        </a:rPr>
                        <a:t>Nowdabash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KMSC High school</a:t>
                      </a:r>
                    </a:p>
                    <a:p>
                      <a:r>
                        <a:rPr lang="en-US" sz="2800" baseline="0" dirty="0" err="1" smtClean="0">
                          <a:latin typeface="Book Antiqua" pitchFamily="18" charset="0"/>
                        </a:rPr>
                        <a:t>Hatibandha-Lalmonirhat</a:t>
                      </a:r>
                      <a:r>
                        <a:rPr lang="en-US" sz="2800" baseline="0" dirty="0" smtClean="0">
                          <a:latin typeface="Book Antiqua" pitchFamily="18" charset="0"/>
                        </a:rPr>
                        <a:t>.</a:t>
                      </a:r>
                    </a:p>
                    <a:p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Book Antiqua" pitchFamily="18" charset="0"/>
                        </a:rPr>
                        <a:t>Lesson  Description</a:t>
                      </a:r>
                    </a:p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Class-VIII</a:t>
                      </a:r>
                    </a:p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English 2</a:t>
                      </a:r>
                      <a:r>
                        <a:rPr lang="en-US" sz="2800" b="1" baseline="30000" dirty="0" smtClean="0">
                          <a:latin typeface="Book Antiqua" pitchFamily="18" charset="0"/>
                        </a:rPr>
                        <a:t>nd</a:t>
                      </a:r>
                      <a:r>
                        <a:rPr lang="en-US" sz="2800" b="1" dirty="0" smtClean="0">
                          <a:latin typeface="Book Antiqua" pitchFamily="18" charset="0"/>
                        </a:rPr>
                        <a:t> Paper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66686" y="945267"/>
            <a:ext cx="4953000" cy="995422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Introduction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0200" y="447019"/>
            <a:ext cx="5819820" cy="2169478"/>
            <a:chOff x="1408492" y="1259522"/>
            <a:chExt cx="7005955" cy="3716065"/>
          </a:xfrm>
          <a:solidFill>
            <a:schemeClr val="accent6">
              <a:lumMod val="75000"/>
            </a:schemeClr>
          </a:solidFill>
        </p:grpSpPr>
        <p:sp>
          <p:nvSpPr>
            <p:cNvPr id="2" name="Quad Arrow 1"/>
            <p:cNvSpPr/>
            <p:nvPr/>
          </p:nvSpPr>
          <p:spPr>
            <a:xfrm>
              <a:off x="1408492" y="1259522"/>
              <a:ext cx="7005955" cy="3716065"/>
            </a:xfrm>
            <a:custGeom>
              <a:avLst/>
              <a:gdLst>
                <a:gd name="connsiteX0" fmla="*/ 0 w 5562600"/>
                <a:gd name="connsiteY0" fmla="*/ 2247900 h 4495800"/>
                <a:gd name="connsiteX1" fmla="*/ 1011555 w 5562600"/>
                <a:gd name="connsiteY1" fmla="*/ 1236345 h 4495800"/>
                <a:gd name="connsiteX2" fmla="*/ 1011555 w 5562600"/>
                <a:gd name="connsiteY2" fmla="*/ 1742123 h 4495800"/>
                <a:gd name="connsiteX3" fmla="*/ 2275523 w 5562600"/>
                <a:gd name="connsiteY3" fmla="*/ 1742123 h 4495800"/>
                <a:gd name="connsiteX4" fmla="*/ 2275523 w 5562600"/>
                <a:gd name="connsiteY4" fmla="*/ 1011555 h 4495800"/>
                <a:gd name="connsiteX5" fmla="*/ 1769745 w 5562600"/>
                <a:gd name="connsiteY5" fmla="*/ 1011555 h 4495800"/>
                <a:gd name="connsiteX6" fmla="*/ 2781300 w 5562600"/>
                <a:gd name="connsiteY6" fmla="*/ 0 h 4495800"/>
                <a:gd name="connsiteX7" fmla="*/ 3792855 w 5562600"/>
                <a:gd name="connsiteY7" fmla="*/ 1011555 h 4495800"/>
                <a:gd name="connsiteX8" fmla="*/ 3287078 w 5562600"/>
                <a:gd name="connsiteY8" fmla="*/ 1011555 h 4495800"/>
                <a:gd name="connsiteX9" fmla="*/ 3287078 w 5562600"/>
                <a:gd name="connsiteY9" fmla="*/ 1742123 h 4495800"/>
                <a:gd name="connsiteX10" fmla="*/ 4551045 w 5562600"/>
                <a:gd name="connsiteY10" fmla="*/ 1742123 h 4495800"/>
                <a:gd name="connsiteX11" fmla="*/ 4551045 w 5562600"/>
                <a:gd name="connsiteY11" fmla="*/ 1236345 h 4495800"/>
                <a:gd name="connsiteX12" fmla="*/ 5562600 w 5562600"/>
                <a:gd name="connsiteY12" fmla="*/ 2247900 h 4495800"/>
                <a:gd name="connsiteX13" fmla="*/ 4551045 w 5562600"/>
                <a:gd name="connsiteY13" fmla="*/ 3259455 h 4495800"/>
                <a:gd name="connsiteX14" fmla="*/ 4551045 w 5562600"/>
                <a:gd name="connsiteY14" fmla="*/ 2753678 h 4495800"/>
                <a:gd name="connsiteX15" fmla="*/ 3287078 w 5562600"/>
                <a:gd name="connsiteY15" fmla="*/ 2753678 h 4495800"/>
                <a:gd name="connsiteX16" fmla="*/ 3287078 w 5562600"/>
                <a:gd name="connsiteY16" fmla="*/ 3484245 h 4495800"/>
                <a:gd name="connsiteX17" fmla="*/ 3792855 w 5562600"/>
                <a:gd name="connsiteY17" fmla="*/ 3484245 h 4495800"/>
                <a:gd name="connsiteX18" fmla="*/ 2781300 w 5562600"/>
                <a:gd name="connsiteY18" fmla="*/ 4495800 h 4495800"/>
                <a:gd name="connsiteX19" fmla="*/ 1769745 w 5562600"/>
                <a:gd name="connsiteY19" fmla="*/ 3484245 h 4495800"/>
                <a:gd name="connsiteX20" fmla="*/ 2275523 w 5562600"/>
                <a:gd name="connsiteY20" fmla="*/ 3484245 h 4495800"/>
                <a:gd name="connsiteX21" fmla="*/ 2275523 w 5562600"/>
                <a:gd name="connsiteY21" fmla="*/ 2753678 h 4495800"/>
                <a:gd name="connsiteX22" fmla="*/ 1011555 w 5562600"/>
                <a:gd name="connsiteY22" fmla="*/ 2753678 h 4495800"/>
                <a:gd name="connsiteX23" fmla="*/ 1011555 w 5562600"/>
                <a:gd name="connsiteY23" fmla="*/ 3259455 h 4495800"/>
                <a:gd name="connsiteX24" fmla="*/ 0 w 5562600"/>
                <a:gd name="connsiteY24" fmla="*/ 2247900 h 4495800"/>
                <a:gd name="connsiteX0" fmla="*/ 714420 w 6277020"/>
                <a:gd name="connsiteY0" fmla="*/ 2407148 h 4655048"/>
                <a:gd name="connsiteX1" fmla="*/ 1725975 w 6277020"/>
                <a:gd name="connsiteY1" fmla="*/ 1395593 h 4655048"/>
                <a:gd name="connsiteX2" fmla="*/ 1725975 w 6277020"/>
                <a:gd name="connsiteY2" fmla="*/ 1901371 h 4655048"/>
                <a:gd name="connsiteX3" fmla="*/ 0 w 6277020"/>
                <a:gd name="connsiteY3" fmla="*/ 0 h 4655048"/>
                <a:gd name="connsiteX4" fmla="*/ 2989943 w 6277020"/>
                <a:gd name="connsiteY4" fmla="*/ 1170803 h 4655048"/>
                <a:gd name="connsiteX5" fmla="*/ 2484165 w 6277020"/>
                <a:gd name="connsiteY5" fmla="*/ 1170803 h 4655048"/>
                <a:gd name="connsiteX6" fmla="*/ 3495720 w 6277020"/>
                <a:gd name="connsiteY6" fmla="*/ 159248 h 4655048"/>
                <a:gd name="connsiteX7" fmla="*/ 4507275 w 6277020"/>
                <a:gd name="connsiteY7" fmla="*/ 1170803 h 4655048"/>
                <a:gd name="connsiteX8" fmla="*/ 4001498 w 6277020"/>
                <a:gd name="connsiteY8" fmla="*/ 1170803 h 4655048"/>
                <a:gd name="connsiteX9" fmla="*/ 4001498 w 6277020"/>
                <a:gd name="connsiteY9" fmla="*/ 1901371 h 4655048"/>
                <a:gd name="connsiteX10" fmla="*/ 5265465 w 6277020"/>
                <a:gd name="connsiteY10" fmla="*/ 1901371 h 4655048"/>
                <a:gd name="connsiteX11" fmla="*/ 5265465 w 6277020"/>
                <a:gd name="connsiteY11" fmla="*/ 1395593 h 4655048"/>
                <a:gd name="connsiteX12" fmla="*/ 6277020 w 6277020"/>
                <a:gd name="connsiteY12" fmla="*/ 2407148 h 4655048"/>
                <a:gd name="connsiteX13" fmla="*/ 5265465 w 6277020"/>
                <a:gd name="connsiteY13" fmla="*/ 3418703 h 4655048"/>
                <a:gd name="connsiteX14" fmla="*/ 5265465 w 6277020"/>
                <a:gd name="connsiteY14" fmla="*/ 2912926 h 4655048"/>
                <a:gd name="connsiteX15" fmla="*/ 4001498 w 6277020"/>
                <a:gd name="connsiteY15" fmla="*/ 2912926 h 4655048"/>
                <a:gd name="connsiteX16" fmla="*/ 4001498 w 6277020"/>
                <a:gd name="connsiteY16" fmla="*/ 3643493 h 4655048"/>
                <a:gd name="connsiteX17" fmla="*/ 4507275 w 6277020"/>
                <a:gd name="connsiteY17" fmla="*/ 3643493 h 4655048"/>
                <a:gd name="connsiteX18" fmla="*/ 3495720 w 6277020"/>
                <a:gd name="connsiteY18" fmla="*/ 4655048 h 4655048"/>
                <a:gd name="connsiteX19" fmla="*/ 2484165 w 6277020"/>
                <a:gd name="connsiteY19" fmla="*/ 3643493 h 4655048"/>
                <a:gd name="connsiteX20" fmla="*/ 2989943 w 6277020"/>
                <a:gd name="connsiteY20" fmla="*/ 3643493 h 4655048"/>
                <a:gd name="connsiteX21" fmla="*/ 2989943 w 6277020"/>
                <a:gd name="connsiteY21" fmla="*/ 2912926 h 4655048"/>
                <a:gd name="connsiteX22" fmla="*/ 1725975 w 6277020"/>
                <a:gd name="connsiteY22" fmla="*/ 2912926 h 4655048"/>
                <a:gd name="connsiteX23" fmla="*/ 1725975 w 6277020"/>
                <a:gd name="connsiteY23" fmla="*/ 3418703 h 4655048"/>
                <a:gd name="connsiteX24" fmla="*/ 714420 w 6277020"/>
                <a:gd name="connsiteY24" fmla="*/ 2407148 h 4655048"/>
                <a:gd name="connsiteX0" fmla="*/ 714420 w 7005955"/>
                <a:gd name="connsiteY0" fmla="*/ 2436177 h 4684077"/>
                <a:gd name="connsiteX1" fmla="*/ 1725975 w 7005955"/>
                <a:gd name="connsiteY1" fmla="*/ 1424622 h 4684077"/>
                <a:gd name="connsiteX2" fmla="*/ 1725975 w 7005955"/>
                <a:gd name="connsiteY2" fmla="*/ 1930400 h 4684077"/>
                <a:gd name="connsiteX3" fmla="*/ 0 w 7005955"/>
                <a:gd name="connsiteY3" fmla="*/ 29029 h 4684077"/>
                <a:gd name="connsiteX4" fmla="*/ 2989943 w 7005955"/>
                <a:gd name="connsiteY4" fmla="*/ 1199832 h 4684077"/>
                <a:gd name="connsiteX5" fmla="*/ 2484165 w 7005955"/>
                <a:gd name="connsiteY5" fmla="*/ 1199832 h 4684077"/>
                <a:gd name="connsiteX6" fmla="*/ 3495720 w 7005955"/>
                <a:gd name="connsiteY6" fmla="*/ 188277 h 4684077"/>
                <a:gd name="connsiteX7" fmla="*/ 4507275 w 7005955"/>
                <a:gd name="connsiteY7" fmla="*/ 1199832 h 4684077"/>
                <a:gd name="connsiteX8" fmla="*/ 4001498 w 7005955"/>
                <a:gd name="connsiteY8" fmla="*/ 1199832 h 4684077"/>
                <a:gd name="connsiteX9" fmla="*/ 7005955 w 7005955"/>
                <a:gd name="connsiteY9" fmla="*/ 0 h 4684077"/>
                <a:gd name="connsiteX10" fmla="*/ 5265465 w 7005955"/>
                <a:gd name="connsiteY10" fmla="*/ 1930400 h 4684077"/>
                <a:gd name="connsiteX11" fmla="*/ 5265465 w 7005955"/>
                <a:gd name="connsiteY11" fmla="*/ 1424622 h 4684077"/>
                <a:gd name="connsiteX12" fmla="*/ 6277020 w 7005955"/>
                <a:gd name="connsiteY12" fmla="*/ 2436177 h 4684077"/>
                <a:gd name="connsiteX13" fmla="*/ 5265465 w 7005955"/>
                <a:gd name="connsiteY13" fmla="*/ 3447732 h 4684077"/>
                <a:gd name="connsiteX14" fmla="*/ 5265465 w 7005955"/>
                <a:gd name="connsiteY14" fmla="*/ 2941955 h 4684077"/>
                <a:gd name="connsiteX15" fmla="*/ 4001498 w 7005955"/>
                <a:gd name="connsiteY15" fmla="*/ 2941955 h 4684077"/>
                <a:gd name="connsiteX16" fmla="*/ 4001498 w 7005955"/>
                <a:gd name="connsiteY16" fmla="*/ 3672522 h 4684077"/>
                <a:gd name="connsiteX17" fmla="*/ 4507275 w 7005955"/>
                <a:gd name="connsiteY17" fmla="*/ 3672522 h 4684077"/>
                <a:gd name="connsiteX18" fmla="*/ 3495720 w 7005955"/>
                <a:gd name="connsiteY18" fmla="*/ 4684077 h 4684077"/>
                <a:gd name="connsiteX19" fmla="*/ 2484165 w 7005955"/>
                <a:gd name="connsiteY19" fmla="*/ 3672522 h 4684077"/>
                <a:gd name="connsiteX20" fmla="*/ 2989943 w 7005955"/>
                <a:gd name="connsiteY20" fmla="*/ 3672522 h 4684077"/>
                <a:gd name="connsiteX21" fmla="*/ 2989943 w 7005955"/>
                <a:gd name="connsiteY21" fmla="*/ 2941955 h 4684077"/>
                <a:gd name="connsiteX22" fmla="*/ 1725975 w 7005955"/>
                <a:gd name="connsiteY22" fmla="*/ 2941955 h 4684077"/>
                <a:gd name="connsiteX23" fmla="*/ 1725975 w 7005955"/>
                <a:gd name="connsiteY23" fmla="*/ 3447732 h 4684077"/>
                <a:gd name="connsiteX24" fmla="*/ 714420 w 7005955"/>
                <a:gd name="connsiteY24" fmla="*/ 2436177 h 4684077"/>
                <a:gd name="connsiteX0" fmla="*/ 714420 w 7005955"/>
                <a:gd name="connsiteY0" fmla="*/ 2436177 h 3672522"/>
                <a:gd name="connsiteX1" fmla="*/ 1725975 w 7005955"/>
                <a:gd name="connsiteY1" fmla="*/ 1424622 h 3672522"/>
                <a:gd name="connsiteX2" fmla="*/ 1725975 w 7005955"/>
                <a:gd name="connsiteY2" fmla="*/ 1930400 h 3672522"/>
                <a:gd name="connsiteX3" fmla="*/ 0 w 7005955"/>
                <a:gd name="connsiteY3" fmla="*/ 29029 h 3672522"/>
                <a:gd name="connsiteX4" fmla="*/ 2989943 w 7005955"/>
                <a:gd name="connsiteY4" fmla="*/ 1199832 h 3672522"/>
                <a:gd name="connsiteX5" fmla="*/ 2484165 w 7005955"/>
                <a:gd name="connsiteY5" fmla="*/ 1199832 h 3672522"/>
                <a:gd name="connsiteX6" fmla="*/ 3495720 w 7005955"/>
                <a:gd name="connsiteY6" fmla="*/ 188277 h 3672522"/>
                <a:gd name="connsiteX7" fmla="*/ 4507275 w 7005955"/>
                <a:gd name="connsiteY7" fmla="*/ 1199832 h 3672522"/>
                <a:gd name="connsiteX8" fmla="*/ 4001498 w 7005955"/>
                <a:gd name="connsiteY8" fmla="*/ 1199832 h 3672522"/>
                <a:gd name="connsiteX9" fmla="*/ 7005955 w 7005955"/>
                <a:gd name="connsiteY9" fmla="*/ 0 h 3672522"/>
                <a:gd name="connsiteX10" fmla="*/ 5265465 w 7005955"/>
                <a:gd name="connsiteY10" fmla="*/ 1930400 h 3672522"/>
                <a:gd name="connsiteX11" fmla="*/ 5265465 w 7005955"/>
                <a:gd name="connsiteY11" fmla="*/ 1424622 h 3672522"/>
                <a:gd name="connsiteX12" fmla="*/ 6277020 w 7005955"/>
                <a:gd name="connsiteY12" fmla="*/ 2436177 h 3672522"/>
                <a:gd name="connsiteX13" fmla="*/ 5265465 w 7005955"/>
                <a:gd name="connsiteY13" fmla="*/ 3447732 h 3672522"/>
                <a:gd name="connsiteX14" fmla="*/ 5265465 w 7005955"/>
                <a:gd name="connsiteY14" fmla="*/ 2941955 h 3672522"/>
                <a:gd name="connsiteX15" fmla="*/ 4001498 w 7005955"/>
                <a:gd name="connsiteY15" fmla="*/ 2941955 h 3672522"/>
                <a:gd name="connsiteX16" fmla="*/ 4001498 w 7005955"/>
                <a:gd name="connsiteY16" fmla="*/ 3672522 h 3672522"/>
                <a:gd name="connsiteX17" fmla="*/ 4507275 w 7005955"/>
                <a:gd name="connsiteY17" fmla="*/ 3672522 h 3672522"/>
                <a:gd name="connsiteX18" fmla="*/ 3466692 w 7005955"/>
                <a:gd name="connsiteY18" fmla="*/ 2318249 h 3672522"/>
                <a:gd name="connsiteX19" fmla="*/ 2484165 w 7005955"/>
                <a:gd name="connsiteY19" fmla="*/ 3672522 h 3672522"/>
                <a:gd name="connsiteX20" fmla="*/ 2989943 w 7005955"/>
                <a:gd name="connsiteY20" fmla="*/ 3672522 h 3672522"/>
                <a:gd name="connsiteX21" fmla="*/ 2989943 w 7005955"/>
                <a:gd name="connsiteY21" fmla="*/ 2941955 h 3672522"/>
                <a:gd name="connsiteX22" fmla="*/ 1725975 w 7005955"/>
                <a:gd name="connsiteY22" fmla="*/ 2941955 h 3672522"/>
                <a:gd name="connsiteX23" fmla="*/ 1725975 w 7005955"/>
                <a:gd name="connsiteY23" fmla="*/ 3447732 h 3672522"/>
                <a:gd name="connsiteX24" fmla="*/ 714420 w 7005955"/>
                <a:gd name="connsiteY24" fmla="*/ 2436177 h 3672522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495720 w 7005955"/>
                <a:gd name="connsiteY6" fmla="*/ 188277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4507275 w 7005955"/>
                <a:gd name="connsiteY17" fmla="*/ 3672522 h 3716065"/>
                <a:gd name="connsiteX18" fmla="*/ 3466692 w 7005955"/>
                <a:gd name="connsiteY18" fmla="*/ 2318249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495720 w 7005955"/>
                <a:gd name="connsiteY6" fmla="*/ 188277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66692 w 7005955"/>
                <a:gd name="connsiteY18" fmla="*/ 2318249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495720 w 7005955"/>
                <a:gd name="connsiteY6" fmla="*/ 188277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524749 w 7005955"/>
                <a:gd name="connsiteY6" fmla="*/ 1175249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496457 w 7005955"/>
                <a:gd name="connsiteY4" fmla="*/ 575718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496457 w 7005955"/>
                <a:gd name="connsiteY4" fmla="*/ 575718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451441 w 7005955"/>
                <a:gd name="connsiteY8" fmla="*/ 604746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496457 w 7005955"/>
                <a:gd name="connsiteY4" fmla="*/ 575718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509499 w 7005955"/>
                <a:gd name="connsiteY8" fmla="*/ 575718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05955" h="3716065">
                  <a:moveTo>
                    <a:pt x="714420" y="2436177"/>
                  </a:moveTo>
                  <a:lnTo>
                    <a:pt x="1725975" y="1424622"/>
                  </a:lnTo>
                  <a:lnTo>
                    <a:pt x="1725975" y="1930400"/>
                  </a:lnTo>
                  <a:lnTo>
                    <a:pt x="0" y="29029"/>
                  </a:lnTo>
                  <a:lnTo>
                    <a:pt x="2496457" y="575718"/>
                  </a:lnTo>
                  <a:lnTo>
                    <a:pt x="2484165" y="1199832"/>
                  </a:lnTo>
                  <a:lnTo>
                    <a:pt x="3539263" y="1581649"/>
                  </a:lnTo>
                  <a:lnTo>
                    <a:pt x="4507275" y="1199832"/>
                  </a:lnTo>
                  <a:cubicBezTo>
                    <a:pt x="4508016" y="991794"/>
                    <a:pt x="4508758" y="783756"/>
                    <a:pt x="4509499" y="575718"/>
                  </a:cubicBezTo>
                  <a:lnTo>
                    <a:pt x="7005955" y="0"/>
                  </a:lnTo>
                  <a:lnTo>
                    <a:pt x="5265465" y="1930400"/>
                  </a:lnTo>
                  <a:lnTo>
                    <a:pt x="5265465" y="1424622"/>
                  </a:lnTo>
                  <a:lnTo>
                    <a:pt x="6277020" y="2436177"/>
                  </a:lnTo>
                  <a:lnTo>
                    <a:pt x="5265465" y="3447732"/>
                  </a:lnTo>
                  <a:lnTo>
                    <a:pt x="5265465" y="2941955"/>
                  </a:lnTo>
                  <a:lnTo>
                    <a:pt x="4001498" y="2941955"/>
                  </a:lnTo>
                  <a:lnTo>
                    <a:pt x="4001498" y="3672522"/>
                  </a:lnTo>
                  <a:lnTo>
                    <a:pt x="6336075" y="3701551"/>
                  </a:lnTo>
                  <a:lnTo>
                    <a:pt x="3481206" y="2535963"/>
                  </a:lnTo>
                  <a:lnTo>
                    <a:pt x="800508" y="3716065"/>
                  </a:lnTo>
                  <a:lnTo>
                    <a:pt x="2989943" y="3672522"/>
                  </a:lnTo>
                  <a:lnTo>
                    <a:pt x="2989943" y="2941955"/>
                  </a:lnTo>
                  <a:lnTo>
                    <a:pt x="1725975" y="2941955"/>
                  </a:lnTo>
                  <a:lnTo>
                    <a:pt x="1725975" y="3447732"/>
                  </a:lnTo>
                  <a:lnTo>
                    <a:pt x="714420" y="2436177"/>
                  </a:lnTo>
                  <a:close/>
                </a:path>
              </a:pathLst>
            </a:custGeom>
            <a:grpFill/>
            <a:ln w="101600" cap="sq" cmpd="dbl">
              <a:solidFill>
                <a:schemeClr val="bg1"/>
              </a:solidFill>
              <a:miter lim="800000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26558" y="2887237"/>
              <a:ext cx="2971800" cy="8962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Pair Work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99884" y="3276600"/>
            <a:ext cx="60960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spc="-100" dirty="0" smtClean="0">
                <a:solidFill>
                  <a:schemeClr val="tx1"/>
                </a:solidFill>
                <a:latin typeface="Book Antiqua" pitchFamily="18" charset="0"/>
              </a:rPr>
              <a:t>Write the structure of imperative sentence, pattern-1 and how the reporting verb changes. Write two examples.</a:t>
            </a:r>
            <a:endParaRPr lang="en-US" sz="2400" b="1" spc="-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5772" y="3276600"/>
            <a:ext cx="2438400" cy="1219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Group-1&amp; 3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011935"/>
            <a:ext cx="6052684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spc="-100" dirty="0">
                <a:solidFill>
                  <a:schemeClr val="tx1"/>
                </a:solidFill>
                <a:latin typeface="Book Antiqua" pitchFamily="18" charset="0"/>
              </a:rPr>
              <a:t>Write the </a:t>
            </a:r>
            <a:r>
              <a:rPr lang="en-US" sz="2400" b="1" spc="-100" dirty="0" smtClean="0">
                <a:solidFill>
                  <a:schemeClr val="tx1"/>
                </a:solidFill>
                <a:latin typeface="Book Antiqua" pitchFamily="18" charset="0"/>
              </a:rPr>
              <a:t>structure of imperative sentence, pattern-2 </a:t>
            </a:r>
            <a:r>
              <a:rPr lang="en-US" sz="2400" b="1" spc="-100" dirty="0">
                <a:solidFill>
                  <a:schemeClr val="tx1"/>
                </a:solidFill>
                <a:latin typeface="Book Antiqua" pitchFamily="18" charset="0"/>
              </a:rPr>
              <a:t>and how the reporting verb changes. Write two examples.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75772" y="4879388"/>
            <a:ext cx="2438400" cy="1219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Group-2 &amp; 4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3200400" cy="2358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2000" y="1672771"/>
            <a:ext cx="1905000" cy="7078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Home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672771"/>
            <a:ext cx="1905000" cy="7078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Task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3200400"/>
            <a:ext cx="7620000" cy="30517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 following speech from direct to indirect—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teacher said to me, “ Never tell a lie.”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Father said to his son, ”Go to school regularly.”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said to me,” Please give me a hundred taka.”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“Get out,” said he.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“Let’s enjoy the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match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”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38225" y="1981200"/>
            <a:ext cx="7086600" cy="3048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Let us enjoy some image and texts to guess something.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2088" y="304800"/>
            <a:ext cx="63246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He said, “ </a:t>
            </a: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K</a:t>
            </a: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ick the ball.”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2088" y="5791200"/>
            <a:ext cx="6324600" cy="7620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ordered to kick the ball.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943600" cy="4219576"/>
          </a:xfrm>
          <a:prstGeom prst="rect">
            <a:avLst/>
          </a:prstGeom>
          <a:ln w="1905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035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8392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One  said to another, “Don’t disturb me.”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300" y="5715000"/>
            <a:ext cx="8866823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One requested another not to disturb him.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112" y="1066800"/>
            <a:ext cx="8839200" cy="464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3" y="1780249"/>
            <a:ext cx="4757195" cy="322130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06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224"/>
            <a:ext cx="8839200" cy="6566475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2400" y="177225"/>
            <a:ext cx="8839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The penguin said,” Let’s jump into the sea.”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134099"/>
            <a:ext cx="88392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40" dirty="0" smtClean="0">
                <a:solidFill>
                  <a:schemeClr val="tx1"/>
                </a:solidFill>
                <a:latin typeface="Book Antiqua" pitchFamily="18" charset="0"/>
              </a:rPr>
              <a:t>The penguin proposed that they should jump into the sea.</a:t>
            </a:r>
            <a:endParaRPr lang="en-US" sz="2800" b="1" spc="-14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62000" y="762000"/>
            <a:ext cx="7543800" cy="2667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Tell me what are </a:t>
            </a:r>
          </a:p>
          <a:p>
            <a:pPr algn="ctr"/>
            <a:r>
              <a:rPr lang="en-US" sz="3600" b="1" dirty="0" smtClean="0">
                <a:latin typeface="Book Antiqua" pitchFamily="18" charset="0"/>
              </a:rPr>
              <a:t>we going to discuss  today?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762000" y="3505200"/>
            <a:ext cx="7543800" cy="2438400"/>
          </a:xfrm>
          <a:prstGeom prst="bevel">
            <a:avLst>
              <a:gd name="adj" fmla="val 25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Direct and indirect speech of Imperative sentence.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700" y="914400"/>
            <a:ext cx="7772400" cy="1676400"/>
          </a:xfrm>
          <a:prstGeom prst="ellipse">
            <a:avLst/>
          </a:prstGeom>
          <a:ln w="101600" cmpd="dbl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Our today's lesson is---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457200" y="2743200"/>
            <a:ext cx="8153400" cy="3352800"/>
          </a:xfrm>
          <a:prstGeom prst="pentagon">
            <a:avLst/>
          </a:prstGeom>
          <a:ln w="101600" cmpd="dbl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Converting imperative sentence from direct to indirect speech.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304800"/>
            <a:ext cx="7772400" cy="3048000"/>
            <a:chOff x="1371600" y="1066800"/>
            <a:chExt cx="6096000" cy="3048000"/>
          </a:xfrm>
        </p:grpSpPr>
        <p:sp>
          <p:nvSpPr>
            <p:cNvPr id="2" name="Horizontal Scroll 1"/>
            <p:cNvSpPr/>
            <p:nvPr/>
          </p:nvSpPr>
          <p:spPr>
            <a:xfrm>
              <a:off x="1371600" y="1066800"/>
              <a:ext cx="6096000" cy="3048000"/>
            </a:xfrm>
            <a:prstGeom prst="horizontalScroll">
              <a:avLst>
                <a:gd name="adj" fmla="val 25000"/>
              </a:avLst>
            </a:prstGeom>
            <a:ln w="1016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Book Antiqua" pitchFamily="18" charset="0"/>
                </a:rPr>
                <a:t>    Learning outcomes</a:t>
              </a:r>
              <a:endParaRPr lang="en-US" sz="3600" b="1" dirty="0">
                <a:latin typeface="Book Antiqua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291976" y="2057400"/>
              <a:ext cx="4876800" cy="1066800"/>
            </a:xfrm>
            <a:prstGeom prst="ellipse">
              <a:avLst/>
            </a:prstGeom>
            <a:noFill/>
            <a:ln w="10160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609600" y="3581400"/>
            <a:ext cx="7924800" cy="2438400"/>
          </a:xfrm>
          <a:prstGeom prst="roundRect">
            <a:avLst/>
          </a:prstGeom>
          <a:ln w="101600" cmpd="dbl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857250" algn="l"/>
              </a:tabLst>
            </a:pPr>
            <a:r>
              <a:rPr lang="en-US" sz="2400" b="1" dirty="0" smtClean="0">
                <a:latin typeface="Book Antiqua" pitchFamily="18" charset="0"/>
              </a:rPr>
              <a:t>After we have studied this lesson, we will be able to--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define imperative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latin typeface="Book Antiqua" pitchFamily="18" charset="0"/>
              </a:rPr>
              <a:t>i</a:t>
            </a:r>
            <a:r>
              <a:rPr lang="en-US" sz="2400" b="1" dirty="0" smtClean="0">
                <a:latin typeface="Book Antiqua" pitchFamily="18" charset="0"/>
              </a:rPr>
              <a:t>dentify the patterns of imperative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spc="-100" dirty="0" smtClean="0">
                <a:latin typeface="Book Antiqua" pitchFamily="18" charset="0"/>
              </a:rPr>
              <a:t>convert imperative sentence into indirect speech.</a:t>
            </a:r>
          </a:p>
        </p:txBody>
      </p:sp>
    </p:spTree>
    <p:extLst>
      <p:ext uri="{BB962C8B-B14F-4D97-AF65-F5344CB8AC3E}">
        <p14:creationId xmlns:p14="http://schemas.microsoft.com/office/powerpoint/2010/main" val="505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793</TotalTime>
  <Words>821</Words>
  <Application>Microsoft Office PowerPoint</Application>
  <PresentationFormat>On-screen Show (4:3)</PresentationFormat>
  <Paragraphs>150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HP</cp:lastModifiedBy>
  <cp:revision>67</cp:revision>
  <dcterms:created xsi:type="dcterms:W3CDTF">2015-03-06T15:22:56Z</dcterms:created>
  <dcterms:modified xsi:type="dcterms:W3CDTF">2020-03-29T14:48:29Z</dcterms:modified>
</cp:coreProperties>
</file>