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0" r:id="rId4"/>
    <p:sldId id="280" r:id="rId5"/>
    <p:sldId id="299" r:id="rId6"/>
    <p:sldId id="300" r:id="rId7"/>
    <p:sldId id="301" r:id="rId8"/>
    <p:sldId id="264" r:id="rId9"/>
    <p:sldId id="303" r:id="rId10"/>
    <p:sldId id="304" r:id="rId11"/>
    <p:sldId id="305" r:id="rId12"/>
    <p:sldId id="306" r:id="rId13"/>
    <p:sldId id="282" r:id="rId14"/>
    <p:sldId id="284" r:id="rId15"/>
    <p:sldId id="288" r:id="rId16"/>
    <p:sldId id="302" r:id="rId17"/>
    <p:sldId id="307" r:id="rId18"/>
    <p:sldId id="292" r:id="rId19"/>
    <p:sldId id="293" r:id="rId20"/>
    <p:sldId id="260" r:id="rId21"/>
    <p:sldId id="294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B5998"/>
    <a:srgbClr val="03A1A4"/>
    <a:srgbClr val="D42428"/>
    <a:srgbClr val="000000"/>
    <a:srgbClr val="CC0904"/>
    <a:srgbClr val="EF3078"/>
    <a:srgbClr val="E6E7E9"/>
    <a:srgbClr val="D9D9D9"/>
    <a:srgbClr val="EE95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09" autoAdjust="0"/>
    <p:restoredTop sz="94660"/>
  </p:normalViewPr>
  <p:slideViewPr>
    <p:cSldViewPr snapToGrid="0">
      <p:cViewPr>
        <p:scale>
          <a:sx n="66" d="100"/>
          <a:sy n="66" d="100"/>
        </p:scale>
        <p:origin x="-4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386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9211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132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9584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57125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6761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5438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2589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612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524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74915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apon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econdary - 2018 - Class - 6 - Ict class-6 PDF BV.pdf opt Web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509" y="971550"/>
            <a:ext cx="2816335" cy="39923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75771"/>
            <a:ext cx="12192000" cy="130628"/>
            <a:chOff x="0" y="275771"/>
            <a:chExt cx="12192000" cy="1306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6386288"/>
            <a:ext cx="12192000" cy="130628"/>
            <a:chOff x="0" y="275771"/>
            <a:chExt cx="12192000" cy="130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0" y="275771"/>
              <a:ext cx="1219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406399"/>
              <a:ext cx="1219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478970" y="5018312"/>
            <a:ext cx="112630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সবাইকে</a:t>
            </a:r>
            <a:r>
              <a:rPr kumimoji="0" lang="en-US" sz="6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</a:t>
            </a:r>
            <a:r>
              <a:rPr kumimoji="0" lang="en-US" sz="6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শুভেচ্ছা</a:t>
            </a:r>
            <a:r>
              <a:rPr kumimoji="0" lang="en-US" sz="6000" b="1" i="0" u="none" strike="noStrike" kern="1200" cap="none" spc="50" normalizeH="0" baseline="0" noProof="0" dirty="0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 ও </a:t>
            </a:r>
            <a:r>
              <a:rPr kumimoji="0" lang="en-US" sz="6000" b="1" i="0" u="none" strike="noStrike" kern="1200" cap="none" spc="50" normalizeH="0" baseline="0" noProof="0" dirty="0" err="1" smtClean="0">
                <a:ln w="11430"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rmala UI" pitchFamily="34" charset="0"/>
                <a:ea typeface="+mj-ea"/>
                <a:cs typeface="Nirmala UI" pitchFamily="34" charset="0"/>
              </a:rPr>
              <a:t>অভিনন্দন</a:t>
            </a:r>
            <a:endParaRPr kumimoji="0" lang="en-US" sz="6000" b="1" i="0" u="none" strike="noStrike" kern="1200" cap="none" spc="50" normalizeH="0" baseline="0" noProof="0" dirty="0" smtClean="0">
              <a:ln w="11430">
                <a:solidFill>
                  <a:schemeClr val="bg2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rmala UI" pitchFamily="34" charset="0"/>
              <a:ea typeface="+mj-ea"/>
              <a:cs typeface="Nirmala U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5393" y="950824"/>
            <a:ext cx="4245428" cy="3973875"/>
            <a:chOff x="705393" y="950824"/>
            <a:chExt cx="4245428" cy="3973875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762B3A2B-8F0A-4CD2-B4CB-7930236A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6667"/>
            <a:stretch>
              <a:fillRect/>
            </a:stretch>
          </p:blipFill>
          <p:spPr>
            <a:xfrm>
              <a:off x="705393" y="950824"/>
              <a:ext cx="1410790" cy="3973875"/>
            </a:xfrm>
            <a:custGeom>
              <a:avLst/>
              <a:gdLst>
                <a:gd name="connsiteX0" fmla="*/ 0 w 1828800"/>
                <a:gd name="connsiteY0" fmla="*/ 0 h 3653944"/>
                <a:gd name="connsiteX1" fmla="*/ 1828800 w 1828800"/>
                <a:gd name="connsiteY1" fmla="*/ 0 h 3653944"/>
                <a:gd name="connsiteX2" fmla="*/ 1828800 w 1828800"/>
                <a:gd name="connsiteY2" fmla="*/ 3653944 h 3653944"/>
                <a:gd name="connsiteX3" fmla="*/ 0 w 1828800"/>
                <a:gd name="connsiteY3" fmla="*/ 3653944 h 365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653944">
                  <a:moveTo>
                    <a:pt x="0" y="0"/>
                  </a:moveTo>
                  <a:lnTo>
                    <a:pt x="1828800" y="0"/>
                  </a:lnTo>
                  <a:lnTo>
                    <a:pt x="1828800" y="3653944"/>
                  </a:lnTo>
                  <a:lnTo>
                    <a:pt x="0" y="3653944"/>
                  </a:lnTo>
                  <a:close/>
                </a:path>
              </a:pathLst>
            </a:custGeom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perspectiveHeroicExtremeRightFacing">
                <a:rot lat="0" lon="19532356" rev="0"/>
              </a:camera>
              <a:lightRig rig="threePt" dir="t"/>
            </a:scene3d>
            <a:sp3d extrusionH="254000">
              <a:bevelT prst="convex"/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D70FAFE8-C63D-4907-AE0E-BFF5C1CC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333" r="33333"/>
            <a:stretch>
              <a:fillRect/>
            </a:stretch>
          </p:blipFill>
          <p:spPr>
            <a:xfrm>
              <a:off x="1920919" y="1071154"/>
              <a:ext cx="1862551" cy="3749041"/>
            </a:xfrm>
            <a:custGeom>
              <a:avLst/>
              <a:gdLst>
                <a:gd name="connsiteX0" fmla="*/ 0 w 1828800"/>
                <a:gd name="connsiteY0" fmla="*/ 0 h 3653944"/>
                <a:gd name="connsiteX1" fmla="*/ 1828800 w 1828800"/>
                <a:gd name="connsiteY1" fmla="*/ 0 h 3653944"/>
                <a:gd name="connsiteX2" fmla="*/ 1828800 w 1828800"/>
                <a:gd name="connsiteY2" fmla="*/ 3653944 h 3653944"/>
                <a:gd name="connsiteX3" fmla="*/ 0 w 1828800"/>
                <a:gd name="connsiteY3" fmla="*/ 3653944 h 365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653944">
                  <a:moveTo>
                    <a:pt x="0" y="0"/>
                  </a:moveTo>
                  <a:lnTo>
                    <a:pt x="1828800" y="0"/>
                  </a:lnTo>
                  <a:lnTo>
                    <a:pt x="1828800" y="3653944"/>
                  </a:lnTo>
                  <a:lnTo>
                    <a:pt x="0" y="3653944"/>
                  </a:lnTo>
                  <a:close/>
                </a:path>
              </a:pathLst>
            </a:cu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39BD23D-DD92-4A37-8941-35F3BD54C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667"/>
            <a:stretch>
              <a:fillRect/>
            </a:stretch>
          </p:blipFill>
          <p:spPr>
            <a:xfrm>
              <a:off x="3592285" y="950824"/>
              <a:ext cx="1358536" cy="3973875"/>
            </a:xfrm>
            <a:custGeom>
              <a:avLst/>
              <a:gdLst>
                <a:gd name="connsiteX0" fmla="*/ 0 w 1828800"/>
                <a:gd name="connsiteY0" fmla="*/ 0 h 3653944"/>
                <a:gd name="connsiteX1" fmla="*/ 1828800 w 1828800"/>
                <a:gd name="connsiteY1" fmla="*/ 0 h 3653944"/>
                <a:gd name="connsiteX2" fmla="*/ 1828800 w 1828800"/>
                <a:gd name="connsiteY2" fmla="*/ 3653944 h 3653944"/>
                <a:gd name="connsiteX3" fmla="*/ 0 w 1828800"/>
                <a:gd name="connsiteY3" fmla="*/ 3653944 h 365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3653944">
                  <a:moveTo>
                    <a:pt x="0" y="0"/>
                  </a:moveTo>
                  <a:lnTo>
                    <a:pt x="1828800" y="0"/>
                  </a:lnTo>
                  <a:lnTo>
                    <a:pt x="1828800" y="3653944"/>
                  </a:lnTo>
                  <a:lnTo>
                    <a:pt x="0" y="3653944"/>
                  </a:lnTo>
                  <a:close/>
                </a:path>
              </a:pathLst>
            </a:custGeom>
            <a:scene3d>
              <a:camera prst="perspectiveHeroicExtremeLeftFacing">
                <a:rot lat="0" lon="2067641" rev="0"/>
              </a:camera>
              <a:lightRig rig="threePt" dir="t"/>
            </a:scene3d>
            <a:sp3d extrusionH="254000">
              <a:bevelT prst="convex"/>
            </a:sp3d>
          </p:spPr>
        </p:pic>
      </p:grpSp>
      <p:sp>
        <p:nvSpPr>
          <p:cNvPr id="14" name="Rectangle 13"/>
          <p:cNvSpPr/>
          <p:nvPr/>
        </p:nvSpPr>
        <p:spPr>
          <a:xfrm>
            <a:off x="7860505" y="1401012"/>
            <a:ext cx="4055717" cy="31700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দ্বিতী</a:t>
            </a:r>
            <a:r>
              <a:rPr lang="en-US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য়</a:t>
            </a:r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 অধ্যা</a:t>
            </a:r>
            <a:r>
              <a:rPr lang="en-US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য়</a:t>
            </a:r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। </a:t>
            </a:r>
            <a:endParaRPr lang="en-US" sz="4000" b="1" dirty="0" smtClean="0">
              <a:solidFill>
                <a:srgbClr val="000000"/>
              </a:solidFill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তথ্য ও</a:t>
            </a:r>
            <a:r>
              <a:rPr lang="en-US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যো</a:t>
            </a:r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গ</a:t>
            </a:r>
            <a:r>
              <a:rPr lang="en-US" sz="4000" b="1" dirty="0" err="1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াযো</a:t>
            </a:r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গ </a:t>
            </a:r>
            <a:endParaRPr lang="en-US" sz="4000" b="1" dirty="0" smtClean="0">
              <a:solidFill>
                <a:srgbClr val="000000"/>
              </a:solidFill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প্রযুক্তি সংশ্লিষ্ট </a:t>
            </a:r>
            <a:endParaRPr lang="en-US" sz="4000" b="1" dirty="0" smtClean="0">
              <a:solidFill>
                <a:srgbClr val="000000"/>
              </a:solidFill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as-IN" sz="4000" b="1" dirty="0" smtClean="0">
                <a:solidFill>
                  <a:srgbClr val="000000"/>
                </a:solidFill>
                <a:latin typeface="Nirmala UI" pitchFamily="34" charset="0"/>
                <a:cs typeface="Nirmala UI" pitchFamily="34" charset="0"/>
              </a:rPr>
              <a:t>যন্ত্রপাতি</a:t>
            </a:r>
            <a:endParaRPr lang="en-US" sz="4000" b="1" dirty="0">
              <a:solidFill>
                <a:srgbClr val="0000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6430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que-dur-gif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0" y="1"/>
            <a:ext cx="3905250" cy="5181600"/>
          </a:xfrm>
          <a:prstGeom prst="rect">
            <a:avLst/>
          </a:prstGeom>
        </p:spPr>
      </p:pic>
      <p:pic>
        <p:nvPicPr>
          <p:cNvPr id="4" name="Picture 3" descr="e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781050"/>
            <a:ext cx="6762750" cy="340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" y="4991100"/>
            <a:ext cx="11202106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হার্ড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ড্রাইভের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ডিক্সটি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প্রতি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মিনিটে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কতবার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ঘুরতে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5600700"/>
            <a:ext cx="57070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৫৪০০ থেকে-৭২০০ </a:t>
            </a:r>
            <a:r>
              <a:rPr lang="en-US" sz="4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বার</a:t>
            </a:r>
            <a:endParaRPr lang="en-US" sz="4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334435"/>
            <a:ext cx="108204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পেন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/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ফ্ল্যাশ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ড্রাইভারঃ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পেন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/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ফ্ল্যাশ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ড্রাইভার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এক ধরনের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এটা দিয়ে সহজেই ডাটা সংরক্ষন এবং </a:t>
            </a:r>
            <a:r>
              <a:rPr lang="as-IN" sz="25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ট্রান্সফার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করা যায়।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দেখতে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অনেকটা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কলমের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মত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ইউএসবি ফ্লাশ ড্রাইভ সাধারণত সিস্টেম থেকে বিচ্ছিন্নকরণযোগ্য এবং এতে পুনরায় ডাটা লিখা যায়।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as-IN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এটি বাহ্যিকভাবে ফ্লপি ডিস্ক বা অপটিক্যাল ডিস্ক থেকে অনেক ছোট।</a:t>
            </a:r>
            <a:endParaRPr lang="en-US" sz="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4" name="Picture 3" descr="USB-Flash-Drive-PNG-Image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-19049"/>
            <a:ext cx="8286751" cy="3905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204686"/>
            <a:ext cx="108204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as-IN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সিডি</a:t>
            </a:r>
            <a:r>
              <a:rPr lang="en-US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ঃ</a:t>
            </a:r>
            <a:r>
              <a:rPr lang="as-IN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কমপ্যাক্ট ডিস্ক ইংরেজি শব্দ। তথ্য ধারণের একটি চাকতি বিশেষ, ডিজিটাল তথ্য যেমন- লেখা, ছবি, ভিডিও, গান প্রভৃতি রাখার একটি প্রযুক্তি। গোলাকৃতির ও কয়েক মিলিমিটার পুরু চাঁচ নির্মিত এই ডিস্ক কম্পিউটারের ধারণ ক্ষমতা বৃদ্ধিতে বড় ভূমিকা রাখে। আদর্শ সিডিগুলোর ব্যাস প্রায় ১২০ মি.মি.</a:t>
            </a:r>
            <a:endParaRPr lang="en-US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4" name="Picture 3" descr="7yT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723900"/>
            <a:ext cx="3333750" cy="23383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493484" y="3063428"/>
            <a:ext cx="2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3A1A4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3000" dirty="0">
              <a:solidFill>
                <a:srgbClr val="03A1A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547907" y="5602985"/>
            <a:ext cx="234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Ram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xmlns="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457655" y="4382611"/>
            <a:ext cx="278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rmala UI" pitchFamily="34" charset="0"/>
                <a:cs typeface="Nirmala UI" pitchFamily="34" charset="0"/>
              </a:rPr>
              <a:t>হার্ড</a:t>
            </a:r>
            <a:r>
              <a:rPr lang="en-US" sz="3200" b="1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atin typeface="Nirmala UI" pitchFamily="34" charset="0"/>
                <a:cs typeface="Nirmala UI" pitchFamily="34" charset="0"/>
              </a:rPr>
              <a:t>ড্রাইভার</a:t>
            </a:r>
            <a:endParaRPr lang="en-US" sz="3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2700522" y="1926108"/>
            <a:ext cx="3201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Hard Driver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4364182" y="296183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rmala UI" pitchFamily="34" charset="0"/>
                <a:cs typeface="Nirmala UI" pitchFamily="34" charset="0"/>
              </a:rPr>
              <a:t>মেমোরী</a:t>
            </a:r>
            <a:endParaRPr lang="en-US" sz="3200" b="1" dirty="0">
              <a:solidFill>
                <a:srgbClr val="EF3078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4336473" y="5602985"/>
            <a:ext cx="3768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Memory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7608145" y="4590436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1C7CBB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endParaRPr lang="en-US" sz="3600" dirty="0">
              <a:solidFill>
                <a:srgbClr val="1C7C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7464442" y="1926108"/>
            <a:ext cx="175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Storage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9448800" y="2961830"/>
            <a:ext cx="191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rmala UI" pitchFamily="34" charset="0"/>
                <a:cs typeface="Nirmala UI" pitchFamily="34" charset="0"/>
              </a:rPr>
              <a:t>ড্রাইভার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9808194" y="5545835"/>
            <a:ext cx="1602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Driver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C17817C-AF36-4468-94FC-44DCFF825290}"/>
              </a:ext>
            </a:extLst>
          </p:cNvPr>
          <p:cNvSpPr txBox="1"/>
          <p:nvPr/>
        </p:nvSpPr>
        <p:spPr>
          <a:xfrm>
            <a:off x="498764" y="726886"/>
            <a:ext cx="1050306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এবার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কিছু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শব্দের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ইংরেজী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বানান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জানবো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anose="020B0602020104020603" pitchFamily="34" charset="0"/>
              </a:rPr>
              <a:t>-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59B938-7387-4E6C-B81C-CA1B61488588}"/>
              </a:ext>
            </a:extLst>
          </p:cNvPr>
          <p:cNvSpPr txBox="1"/>
          <p:nvPr/>
        </p:nvSpPr>
        <p:spPr>
          <a:xfrm>
            <a:off x="493484" y="3063428"/>
            <a:ext cx="2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স্টোরেজ ডিভাইস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23F98E-5FFF-4701-A99F-87B202C66033}"/>
              </a:ext>
            </a:extLst>
          </p:cNvPr>
          <p:cNvSpPr txBox="1"/>
          <p:nvPr/>
        </p:nvSpPr>
        <p:spPr>
          <a:xfrm>
            <a:off x="547907" y="5602985"/>
            <a:ext cx="355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Storage device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xmlns="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xmlns="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97ECE7-7E0E-48D0-9C27-6FB0E3DB79DD}"/>
              </a:ext>
            </a:extLst>
          </p:cNvPr>
          <p:cNvSpPr txBox="1"/>
          <p:nvPr/>
        </p:nvSpPr>
        <p:spPr>
          <a:xfrm>
            <a:off x="2457655" y="4382611"/>
            <a:ext cx="278200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হার্ড</a:t>
            </a:r>
            <a:r>
              <a:rPr lang="en-US" sz="3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ডিস্ক</a:t>
            </a:r>
            <a:endParaRPr lang="en-US" sz="3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99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EA27D8-0CF3-496D-AD7D-2076231DE52C}"/>
              </a:ext>
            </a:extLst>
          </p:cNvPr>
          <p:cNvSpPr txBox="1"/>
          <p:nvPr/>
        </p:nvSpPr>
        <p:spPr>
          <a:xfrm>
            <a:off x="2964874" y="1926108"/>
            <a:ext cx="2521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Hard disk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xmlns="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E7D141-E60D-4B00-AA4B-1F588212DCAD}"/>
              </a:ext>
            </a:extLst>
          </p:cNvPr>
          <p:cNvSpPr txBox="1"/>
          <p:nvPr/>
        </p:nvSpPr>
        <p:spPr>
          <a:xfrm>
            <a:off x="4998020" y="2961830"/>
            <a:ext cx="20400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5C5A36-EC92-462F-BB70-6A797D63B1DD}"/>
              </a:ext>
            </a:extLst>
          </p:cNvPr>
          <p:cNvSpPr txBox="1"/>
          <p:nvPr/>
        </p:nvSpPr>
        <p:spPr>
          <a:xfrm>
            <a:off x="4756111" y="5602985"/>
            <a:ext cx="271147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CD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xmlns="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xmlns="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F62DC2-C651-4B22-B4CB-1846861868F6}"/>
              </a:ext>
            </a:extLst>
          </p:cNvPr>
          <p:cNvSpPr txBox="1"/>
          <p:nvPr/>
        </p:nvSpPr>
        <p:spPr>
          <a:xfrm>
            <a:off x="7010400" y="438261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পেন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rmala UI" pitchFamily="34" charset="0"/>
                <a:cs typeface="Nirmala UI" pitchFamily="34" charset="0"/>
              </a:rPr>
              <a:t>ড্রাইভার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4337E62-7F21-4CD3-9B0D-507A64DF7728}"/>
              </a:ext>
            </a:extLst>
          </p:cNvPr>
          <p:cNvSpPr txBox="1"/>
          <p:nvPr/>
        </p:nvSpPr>
        <p:spPr>
          <a:xfrm>
            <a:off x="7159632" y="1926108"/>
            <a:ext cx="2860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Pen driver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xmlns="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xmlns="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xmlns="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93BBA26-6FB6-4EDA-AE7C-332D388F6619}"/>
              </a:ext>
            </a:extLst>
          </p:cNvPr>
          <p:cNvSpPr txBox="1"/>
          <p:nvPr/>
        </p:nvSpPr>
        <p:spPr>
          <a:xfrm>
            <a:off x="8520549" y="2809425"/>
            <a:ext cx="2757055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গিগা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বাইট</a:t>
            </a:r>
            <a:endParaRPr lang="en-US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710CEB2-4E11-44C6-A201-5DCB3EA9A265}"/>
              </a:ext>
            </a:extLst>
          </p:cNvPr>
          <p:cNvSpPr txBox="1"/>
          <p:nvPr/>
        </p:nvSpPr>
        <p:spPr>
          <a:xfrm>
            <a:off x="9563100" y="557395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latin typeface="Nirmala UI" pitchFamily="34" charset="0"/>
                <a:cs typeface="Nirmala UI" pitchFamily="34" charset="0"/>
              </a:rPr>
              <a:t>Giga Bytes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C17817C-AF36-4468-94FC-44DCFF825290}"/>
              </a:ext>
            </a:extLst>
          </p:cNvPr>
          <p:cNvSpPr txBox="1"/>
          <p:nvPr/>
        </p:nvSpPr>
        <p:spPr>
          <a:xfrm>
            <a:off x="957943" y="726886"/>
            <a:ext cx="10043886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এবার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কিছু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শব্দের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ইংরেজী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বানান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জানবো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</a:rPr>
              <a:t>-</a:t>
            </a:r>
            <a:endParaRPr lang="en-US" sz="40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582757" y="419100"/>
            <a:ext cx="727891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678661" y="5140991"/>
            <a:ext cx="102662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tabLst>
                <a:tab pos="539750" algn="l"/>
              </a:tabLst>
            </a:pP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৬।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মোবাইল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ফোন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বন্ধ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দিলে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ডেটা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	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কোথায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9508" y="1655375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মানুষ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পূর্বের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কথা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ঘটনা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স্মৃতি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কোথায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রাখে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548" y="2195021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২।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মোবাইলে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ডেটা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(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ও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ফোন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নং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)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কোথায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 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578" y="2794628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৩।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মোবাইল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/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খুব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গুরুত্বপূর্ণ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অংশের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কী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538" y="3379244"/>
            <a:ext cx="10822898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৪।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টাইপকৃত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লেখা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কোথায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3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়?</a:t>
            </a:r>
            <a:endParaRPr lang="en-US" sz="3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566" y="4080194"/>
            <a:ext cx="10987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৫।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অন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করলে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মনিটর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স্ক্রিনে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লেখা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দেখা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	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que-dur-gif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4850"/>
            <a:ext cx="4381500" cy="581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550" y="1562100"/>
            <a:ext cx="6147837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আমরা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হার্ড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ডিস্ক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কাজে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করবো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কেন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করবো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150" y="3314700"/>
            <a:ext cx="6915676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এবার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প্রশ্ন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করতে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পারো</a:t>
            </a:r>
            <a:endParaRPr lang="en-US" sz="3500" b="1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কোন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150" dirty="0" err="1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নিয়ে</a:t>
            </a:r>
            <a:r>
              <a:rPr lang="en-US" sz="35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3500" b="1" spc="150" dirty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qqqq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09" y="764732"/>
            <a:ext cx="7924391" cy="5359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763" y="586085"/>
            <a:ext cx="278634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আমারা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এবার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চিত্র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গুলো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দেখে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বুঝতে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পারবো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457200" y="598391"/>
            <a:ext cx="11194473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কোনটার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775851" y="1928437"/>
            <a:ext cx="1108363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মোবাইল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ফোনে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আমরা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775851" y="2704280"/>
            <a:ext cx="1108363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২।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হার্ড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ডিক্স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কোথায়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ব্যববহার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করা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হয়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704599" y="3480129"/>
            <a:ext cx="11182601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৩।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তোমাদের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কাছে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কোন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ডিভাইজটি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উত্তম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কেন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596571" y="718457"/>
            <a:ext cx="9202058" cy="7848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4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endParaRPr lang="en-US" sz="45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979714" y="2515501"/>
            <a:ext cx="10393135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	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বিভিন্ন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ও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ডিভাইসের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	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তালিকা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প্রণয়ন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করা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161144" y="4532090"/>
            <a:ext cx="1045935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২।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স্থায়ী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ও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অস্থায়ী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মেমোরির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লেখ</a:t>
            </a:r>
            <a:r>
              <a:rPr lang="en-US" sz="35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5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" name="Google Shape;363;p42"/>
          <p:cNvPicPr preferRelativeResize="0"/>
          <p:nvPr/>
        </p:nvPicPr>
        <p:blipFill rotWithShape="1">
          <a:blip r:embed="rId2" cstate="print">
            <a:alphaModFix/>
          </a:blip>
          <a:srcRect l="10279" t="23079" r="34294" b="38461"/>
          <a:stretch/>
        </p:blipFill>
        <p:spPr>
          <a:xfrm>
            <a:off x="867222" y="1859677"/>
            <a:ext cx="2071256" cy="60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64;p42"/>
          <p:cNvPicPr preferRelativeResize="0"/>
          <p:nvPr/>
        </p:nvPicPr>
        <p:blipFill rotWithShape="1">
          <a:blip r:embed="rId3" cstate="print">
            <a:alphaModFix/>
          </a:blip>
          <a:srcRect l="13227" t="18437" r="35238" b="44274"/>
          <a:stretch/>
        </p:blipFill>
        <p:spPr>
          <a:xfrm>
            <a:off x="1030514" y="3773898"/>
            <a:ext cx="1925783" cy="58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12" y="1523996"/>
            <a:ext cx="3362897" cy="461810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658209" y="692674"/>
            <a:ext cx="3013482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8001" y="943425"/>
            <a:ext cx="11306626" cy="493486"/>
            <a:chOff x="508001" y="943425"/>
            <a:chExt cx="11306626" cy="493486"/>
          </a:xfrm>
        </p:grpSpPr>
        <p:grpSp>
          <p:nvGrpSpPr>
            <p:cNvPr id="35" name="Group 34"/>
            <p:cNvGrpSpPr/>
            <p:nvPr/>
          </p:nvGrpSpPr>
          <p:grpSpPr>
            <a:xfrm>
              <a:off x="508001" y="943425"/>
              <a:ext cx="4078515" cy="493486"/>
              <a:chOff x="580571" y="1030509"/>
              <a:chExt cx="4078515" cy="49348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736112" y="943425"/>
              <a:ext cx="4078515" cy="493486"/>
              <a:chOff x="580571" y="1030509"/>
              <a:chExt cx="4078515" cy="49348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80571" y="1030509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80571" y="1204680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0571" y="1378852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80571" y="1523995"/>
                <a:ext cx="4078515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3860802" y="3454425"/>
            <a:ext cx="4940776" cy="12464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পায়রাবন্দ,মিঠাপুকুর,রংপুর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</a:t>
            </a: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E-mail: 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  <a:hlinkClick r:id="rId3"/>
              </a:rPr>
              <a:t>proapon@gmail.com</a:t>
            </a:r>
            <a:endParaRPr lang="en-US" sz="2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Mobile </a:t>
            </a:r>
            <a:r>
              <a:rPr lang="en-US" sz="2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Nomber</a:t>
            </a:r>
            <a:r>
              <a:rPr lang="en-US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: 01728332201</a:t>
            </a:r>
            <a:endParaRPr lang="en-US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00909" y="1690079"/>
            <a:ext cx="379943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প্রশান্ত</a:t>
            </a:r>
            <a:r>
              <a:rPr lang="en-US" sz="3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কুমার</a:t>
            </a:r>
            <a:r>
              <a:rPr lang="en-US" sz="35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দাস</a:t>
            </a:r>
            <a:endParaRPr lang="en-US" sz="3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11376" y="2310566"/>
            <a:ext cx="4710108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সহকারী</a:t>
            </a:r>
            <a:r>
              <a:rPr lang="en-US" sz="2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শিক্ষক</a:t>
            </a:r>
            <a:r>
              <a:rPr lang="en-US" sz="2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(</a:t>
            </a:r>
            <a:r>
              <a:rPr lang="en-US" sz="2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2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শিক্ষা</a:t>
            </a:r>
            <a:r>
              <a:rPr lang="en-US" sz="2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)</a:t>
            </a:r>
            <a:endParaRPr lang="en-US" sz="2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882" y="2782736"/>
            <a:ext cx="412324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চুহড়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উচ্চ</a:t>
            </a:r>
            <a:r>
              <a:rPr lang="en-US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বিদ্যালয়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>
            <a:off x="7678064" y="3497937"/>
            <a:ext cx="2772228" cy="145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335336" y="1820715"/>
            <a:ext cx="1967205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সময়ঃ</a:t>
            </a:r>
            <a:endParaRPr lang="en-US" sz="3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৫০ </a:t>
            </a:r>
          </a:p>
          <a:p>
            <a:pPr algn="ctr"/>
            <a:r>
              <a:rPr lang="en-US" sz="3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মিনিট</a:t>
            </a:r>
            <a:endParaRPr lang="en-US" sz="3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আজকের</a:t>
            </a:r>
            <a:endParaRPr lang="en-US" sz="3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lang="en-US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পাঠ-৪</a:t>
            </a:r>
          </a:p>
          <a:p>
            <a:pPr algn="ctr"/>
            <a:r>
              <a:rPr lang="en-US" sz="3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পৃষ্ঠা</a:t>
            </a:r>
            <a:r>
              <a:rPr lang="en-US" sz="3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</a:p>
          <a:p>
            <a:pPr algn="ctr"/>
            <a:r>
              <a:rPr lang="en-US" sz="3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২৪</a:t>
            </a:r>
            <a:r>
              <a:rPr lang="en-US" sz="3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,২৫</a:t>
            </a:r>
            <a:endParaRPr lang="en-US" sz="3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0" y="6212118"/>
            <a:ext cx="12207967" cy="217711"/>
            <a:chOff x="-1454" y="6212117"/>
            <a:chExt cx="12151365" cy="203199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-1" y="6212117"/>
              <a:ext cx="12149912" cy="0"/>
            </a:xfrm>
            <a:prstGeom prst="line">
              <a:avLst/>
            </a:prstGeom>
            <a:ln w="38100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-970" y="6313716"/>
              <a:ext cx="12149912" cy="0"/>
            </a:xfrm>
            <a:prstGeom prst="line">
              <a:avLst/>
            </a:prstGeom>
            <a:ln w="38100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-1454" y="6415316"/>
              <a:ext cx="12149912" cy="0"/>
            </a:xfrm>
            <a:prstGeom prst="line">
              <a:avLst/>
            </a:prstGeom>
            <a:ln w="38100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0" y="6444347"/>
            <a:ext cx="12207967" cy="217711"/>
            <a:chOff x="-1454" y="6212117"/>
            <a:chExt cx="12151365" cy="20319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-1" y="6212117"/>
              <a:ext cx="12149912" cy="0"/>
            </a:xfrm>
            <a:prstGeom prst="line">
              <a:avLst/>
            </a:prstGeom>
            <a:ln w="38100">
              <a:solidFill>
                <a:srgbClr val="CC09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-970" y="6313716"/>
              <a:ext cx="12149912" cy="0"/>
            </a:xfrm>
            <a:prstGeom prst="line">
              <a:avLst/>
            </a:prstGeom>
            <a:ln w="38100">
              <a:solidFill>
                <a:srgbClr val="CC09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-1454" y="6415316"/>
              <a:ext cx="12149912" cy="0"/>
            </a:xfrm>
            <a:prstGeom prst="line">
              <a:avLst/>
            </a:prstGeom>
            <a:ln w="38100">
              <a:solidFill>
                <a:srgbClr val="CC09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325257" y="5253925"/>
            <a:ext cx="5722247" cy="476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 ও স্টোরেজ ডিভাইস</a:t>
            </a:r>
            <a:endParaRPr lang="en-US" sz="5400" b="1" dirty="0">
              <a:ln/>
              <a:solidFill>
                <a:srgbClr val="0099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16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2" grpId="0"/>
      <p:bldP spid="43" grpId="0"/>
      <p:bldP spid="45" grpId="0"/>
      <p:bldP spid="50" grpId="0"/>
      <p:bldP spid="60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854068" y="771235"/>
            <a:ext cx="61857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rmala UI" pitchFamily="34" charset="0"/>
                <a:cs typeface="Nirmala UI" pitchFamily="34" charset="0"/>
              </a:rPr>
              <a:t>মূল্যায়ন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7" name="Picture 56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2223401"/>
            <a:ext cx="988489" cy="100694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910684" y="2291515"/>
            <a:ext cx="80073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বিভিন্ন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সম্পর্কে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9" name="Picture 58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3405903"/>
            <a:ext cx="988489" cy="100694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841760" y="3557147"/>
            <a:ext cx="9969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তথ্যকে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স্থায়ীভাবে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সংরক্ষণ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করার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জন্য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মেমোরির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</a:p>
          <a:p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প্রয়োজন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তা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0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</a:t>
            </a:r>
            <a:endParaRPr lang="en-US" sz="30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62" name="Picture 61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11" y="4575617"/>
            <a:ext cx="988489" cy="100694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889093" y="4796136"/>
            <a:ext cx="96655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একসাথে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তথ্য-উপাত্ত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দেওয়া-নেওয়া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তা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জানলাম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? 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76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5445" y="3076190"/>
            <a:ext cx="2877711" cy="101566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dirty="0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D4242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905"/>
              <a:solidFill>
                <a:srgbClr val="D4242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350" y="4037027"/>
            <a:ext cx="10782300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	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এক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	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নেওয়ার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 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জন্য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কোন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	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	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তা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বর্ণনা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5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</a:t>
            </a:r>
            <a:r>
              <a:rPr lang="en-US" sz="3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।</a:t>
            </a:r>
            <a:endParaRPr lang="en-US" sz="35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 descr="buying-a-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289" y="326413"/>
            <a:ext cx="4006561" cy="27631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3311" y="1035597"/>
            <a:ext cx="6426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6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endParaRPr lang="en-US" sz="6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3607" y="3244334"/>
            <a:ext cx="30828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5000806-red-rose-flower-bouquet-isolated-on-white-background-cut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042" y="2445326"/>
            <a:ext cx="2816352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30517" y="667652"/>
            <a:ext cx="74458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এ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জানতে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পারবে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70" name="Picture 69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26" y="3455612"/>
            <a:ext cx="1260932" cy="1284469"/>
          </a:xfrm>
          <a:prstGeom prst="rect">
            <a:avLst/>
          </a:prstGeom>
        </p:spPr>
      </p:pic>
      <p:pic>
        <p:nvPicPr>
          <p:cNvPr id="71" name="Picture 70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26" y="4834471"/>
            <a:ext cx="1260932" cy="1284469"/>
          </a:xfrm>
          <a:prstGeom prst="rect">
            <a:avLst/>
          </a:prstGeom>
        </p:spPr>
      </p:pic>
      <p:pic>
        <p:nvPicPr>
          <p:cNvPr id="69" name="Picture 68" descr="patterns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26" y="1902582"/>
            <a:ext cx="1260932" cy="128446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23726" y="2268848"/>
            <a:ext cx="1046481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১।  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র‌্যাম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কাজ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জানতে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পারবো</a:t>
            </a:r>
            <a:r>
              <a:rPr lang="en-US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6284" y="3798811"/>
            <a:ext cx="110889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২।   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সম্পর্কে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জানতে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পারবো</a:t>
            </a:r>
            <a:r>
              <a:rPr lang="en-US" sz="3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</a:p>
          <a:p>
            <a:endParaRPr lang="en-US" sz="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30389" y="5227993"/>
            <a:ext cx="1089297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৩।   </a:t>
            </a:r>
            <a:r>
              <a:rPr lang="en-US" sz="3000" b="1" spc="50" dirty="0" err="1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সহায়ক</a:t>
            </a:r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সম্পর্কে</a:t>
            </a:r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জানতে</a:t>
            </a:r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পারবো</a:t>
            </a:r>
            <a:r>
              <a:rPr lang="en-US" sz="3000" b="1" spc="50" dirty="0" smtClean="0">
                <a:ln w="11430"/>
                <a:solidFill>
                  <a:srgbClr val="D424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-</a:t>
            </a:r>
            <a:endParaRPr lang="en-US" sz="3000" b="1" spc="50" dirty="0">
              <a:ln w="11430"/>
              <a:solidFill>
                <a:srgbClr val="D4242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080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5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2005" y="962242"/>
            <a:ext cx="7994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গত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ক্লাসের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আলোচনায়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ছিলঃ</a:t>
            </a:r>
            <a:endParaRPr lang="en-US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834" y="2509548"/>
            <a:ext cx="103596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সবাই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গত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মূল্যায়ন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মনে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করার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চেষ্ঠা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করো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আর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বল</a:t>
            </a:r>
            <a:endParaRPr lang="en-US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499" y="462794"/>
            <a:ext cx="10747947" cy="861774"/>
          </a:xfrm>
          <a:prstGeom prst="rect">
            <a:avLst/>
          </a:prstGeom>
          <a:solidFill>
            <a:srgbClr val="D42428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পাঠ-৪ </a:t>
            </a:r>
            <a:r>
              <a:rPr lang="en-US" sz="50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নেবো</a:t>
            </a:r>
            <a:r>
              <a:rPr lang="en-US" sz="5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9548" y="1576670"/>
            <a:ext cx="108228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পাঠ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৪: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ও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ডিভাইস</a:t>
            </a:r>
            <a:endParaRPr lang="en-US" sz="2400" dirty="0" smtClean="0">
              <a:solidFill>
                <a:srgbClr val="009900"/>
              </a:solidFill>
              <a:latin typeface="Nirmala UI" pitchFamily="34" charset="0"/>
              <a:cs typeface="Nirmala UI" pitchFamily="34" charset="0"/>
            </a:endParaRPr>
          </a:p>
          <a:p>
            <a:pPr algn="just"/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যদি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আগের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পাঠগুলো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মনোযোগ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দিয়ে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পড়ে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থাক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তাহলে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এতক্ষণে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খুব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ভালো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জেনে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গেছ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খুব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গুরুত্বপূর্ণ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অংশ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হচ্ছে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যেখানে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উপাত্তগুলো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আর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সেখান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থেকেই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প্রসেসর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নিয়ে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ওপর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কাজ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কাজেই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কোনো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কাজ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করতে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হলেই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সেটাকে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মেমোরিতে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নিয়ে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রাখতে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মেমোরিটা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ভেতরে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বলে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আমরা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সাধারণত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সেগুলো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দেখতে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পাই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তোমাদের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বইয়ে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ছবি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দেওয়া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মেমোরিতে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উপাত্তগুলো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ক্রমানুসারে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সাজানো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থাকে—যখন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খুশি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কোনো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জায়গা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যদি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নেওয়া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তখন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তাকে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বলে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র‌্যাম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(RAM- Random Access Memory)।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বুঝতেই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পারছ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র্যামে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কোনো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হলে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সেটি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মোটেই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 </a:t>
            </a:r>
          </a:p>
          <a:p>
            <a:pPr algn="just"/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স্থায়ীভাবে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যখন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খুশি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ওপর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তখন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আগেরটি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মুছে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়।</a:t>
            </a:r>
            <a:endParaRPr lang="en-US" sz="2400" b="1" kern="1000" dirty="0" smtClean="0">
              <a:solidFill>
                <a:srgbClr val="0099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548" y="734516"/>
            <a:ext cx="108228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মেমোরিতে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মুছে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শুনে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নিশ্চয়ই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খানিকটা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দুশ্চিন্তায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পড়ে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গেছ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কারণ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অনেক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খাটাখাটুনি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তুমি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হয়তো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বিশাল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সফটওয়্যার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তৈরি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করেছ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মেমোরিতে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হয়েছে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তুমি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অনেক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কাজকর্মও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করেছ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এখন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যদি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কেউ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তোমার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একটি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সফটওয়্যার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চালাতে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চায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তাহলে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তোমার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সফটওয়্যার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মুছে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!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তোমার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এতদিনের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পরিশ্রম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নিমিষে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উধাও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হয়ে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?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তাতে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কিছুতেই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দেওয়া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</a:p>
          <a:p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 </a:t>
            </a:r>
          </a:p>
          <a:p>
            <a:pPr algn="just"/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আসলেই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দেওয়া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র‌্যম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সাময়িকভাবে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পাকাপাকি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কোথাও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সেগুলোকে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বলে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ডিভাইস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ব্যবহারের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সময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মেমোরিতে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আনা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সবচেয়ে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পরিচিত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স্টোরেজ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ডিভাইসের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হচ্ছে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হার্ডডিস্ক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ড্রাইভ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র্যামে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তথ্যগুলো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সেগুলো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অস্বায়ী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বন্ধ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করলেই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উধাও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হয়ে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হার্ডডিস্ক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ড্রাইভে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জমা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বন্ধ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করলে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উধাও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হয়ে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না—তবে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তুমি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ইচ্ছা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করলে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মুছে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রাখতে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পারবে</a:t>
            </a:r>
            <a:r>
              <a:rPr lang="en-US" sz="2400" dirty="0" smtClean="0">
                <a:solidFill>
                  <a:schemeClr val="accent5"/>
                </a:solidFill>
                <a:latin typeface="Nirmala UI" pitchFamily="34" charset="0"/>
                <a:cs typeface="Nirmala UI" pitchFamily="34" charset="0"/>
              </a:rPr>
              <a:t>। </a:t>
            </a:r>
            <a:endParaRPr lang="en-US" sz="2400" dirty="0">
              <a:solidFill>
                <a:schemeClr val="accent5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548" y="734516"/>
            <a:ext cx="108228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হার্ডডিস্ক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ড্রাইভগুলো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সাধারণত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পাকাপাকিভাবে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লাগানো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থাকে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তাই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এক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কম্পিউটার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নেওয়ার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 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জন্য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অন্য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পদ্ধতি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দরকার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।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 </a:t>
            </a:r>
          </a:p>
          <a:p>
            <a:pPr algn="just"/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সময়ে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সমাধান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এসেছে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মুহূর্তে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একটা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খুবই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জনপ্রিয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সমাধানের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হচ্ছে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সিডি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(CD-Compact Disc)।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সিডি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শুধু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কম্পিউটারে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তা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়,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গান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শোনার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জন্যে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ছায়াছবি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দেখার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জন্যেও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সিডি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সাধারণ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সিডিতে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একবার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কিছু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লিখে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ফেললে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সেটা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মোছা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না—তবে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লেখা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়,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মোছা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এরকম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সিডিও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পাওয়া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তথ্য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পকেটে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নিয়ে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ঘোরার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জন্যে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সবচেয়ে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সহজ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সমাধানের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পেন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ড্রাইভ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সেগুলো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এত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ছোট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কলমের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মতো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পকেটে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নিয়ে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ঘোরা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সম্ভব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কিন্তু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একটার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মধ্যেই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দশ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বিশ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হাজার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বই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রেখে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দিতে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পারবে</a:t>
            </a:r>
            <a:r>
              <a:rPr lang="en-US" sz="24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। </a:t>
            </a:r>
          </a:p>
          <a:p>
            <a:pPr algn="just"/>
            <a:endParaRPr lang="en-US" sz="2400" dirty="0">
              <a:solidFill>
                <a:srgbClr val="00B05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286350" y="489679"/>
            <a:ext cx="37321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আলোচনা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538" y="2762875"/>
            <a:ext cx="10807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র‌্যামঃ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র‌্যান্ডম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অ্যাক্সেস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,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ইংরেজিতে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 Random access memory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সংক্ষেপে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(RAM)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বলে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হল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এক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ধরনের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কম্পিউটারের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(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ডাটা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)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সংরক্ষণের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মাধ্যম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।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থেকে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কোন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ক্রমে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"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অ্যাক্সেস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"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়, এ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কারণেই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একে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র‌্যান্ডম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অ্যাক্সেস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মেমোরি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বলা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হয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র‌্যান্ডম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শব্দটি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দিয়ে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এখানে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বুঝানো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হয়েছে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-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কোনো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উপাত্ত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(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তার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অবস্থানের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উপরে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নির্ভর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)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ঠিক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একই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নির্দিষ্ট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সময়ে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উদ্ধার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যায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়।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আমরা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মোবাইল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ফোনে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র‌্যাম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ব্যবহার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করি</a:t>
            </a:r>
            <a:r>
              <a:rPr lang="en-US" sz="2800" dirty="0" smtClean="0">
                <a:solidFill>
                  <a:srgbClr val="009900"/>
                </a:solidFill>
                <a:latin typeface="Nirmala UI" pitchFamily="34" charset="0"/>
                <a:cs typeface="Nirmala UI" pitchFamily="34" charset="0"/>
              </a:rPr>
              <a:t>।</a:t>
            </a:r>
            <a:endParaRPr lang="en-US" sz="2800" kern="1000" dirty="0" smtClean="0">
              <a:solidFill>
                <a:srgbClr val="00990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22" name="Picture 21" descr="smallimage1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85" y="1358985"/>
            <a:ext cx="4571429" cy="1358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245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manent-wipe-of-hard-disk-da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0"/>
            <a:ext cx="7696199" cy="4171950"/>
          </a:xfrm>
          <a:prstGeom prst="rect">
            <a:avLst/>
          </a:prstGeom>
        </p:spPr>
      </p:pic>
      <p:pic>
        <p:nvPicPr>
          <p:cNvPr id="6" name="Picture 5" descr="Untitled-1-8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6300"/>
            <a:ext cx="3352800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7150" y="2943136"/>
            <a:ext cx="7658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হার্ড ডিক্স কম্পিউটারের একটি বৃহৎ ষ্টোরেজ ডিভাইস। হার্ড ডিক্সে অপারেটিং সিস্টেম সফটওয়্যার থাকে এবং সকল সফটওয়্যার গুলোও হার্ড ডিক্সে ইন্সষ্টল করা থাকে। খুব দ্রুত ফাইল সংরক্ষণ করে এবং স্থায়ী মেমোরি।</a:t>
            </a:r>
            <a:r>
              <a:rPr lang="as-IN" sz="28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 হার্ড ড্রাইভ</a:t>
            </a:r>
            <a:r>
              <a:rPr lang="as-IN" sz="28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 বা </a:t>
            </a:r>
            <a:r>
              <a:rPr lang="as-IN" sz="28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ফিক্সড ড্রাইভ</a:t>
            </a:r>
            <a:r>
              <a:rPr lang="as-IN" sz="2800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 হলো ডাটা সংরক্ষণের যন্ত্র যা তথ্য জমা এবং পরবর্তী সময়ে পড়ার জন্য ব্যবহৃত হয়</a:t>
            </a:r>
            <a:endParaRPr lang="en-US" sz="2800" dirty="0">
              <a:solidFill>
                <a:srgbClr val="00B05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14515</TotalTime>
  <Words>681</Words>
  <Application>Microsoft Office PowerPoint</Application>
  <PresentationFormat>Custom</PresentationFormat>
  <Paragraphs>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Proshanto</cp:lastModifiedBy>
  <cp:revision>289</cp:revision>
  <dcterms:created xsi:type="dcterms:W3CDTF">2017-10-30T13:02:30Z</dcterms:created>
  <dcterms:modified xsi:type="dcterms:W3CDTF">2020-03-29T09:13:22Z</dcterms:modified>
</cp:coreProperties>
</file>