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60" r:id="rId5"/>
    <p:sldId id="261" r:id="rId6"/>
    <p:sldId id="262"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75" r:id="rId21"/>
    <p:sldId id="274" r:id="rId22"/>
    <p:sldId id="272" r:id="rId23"/>
    <p:sldId id="27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098"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2C024-87E9-45F9-A9A0-F52A1F2BFCE8}" type="datetimeFigureOut">
              <a:rPr lang="en-US" smtClean="0"/>
              <a:pPr/>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B8020-68DA-4E60-ABF6-E302E612ED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6B8020-68DA-4E60-ABF6-E302E612EDD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6B8020-68DA-4E60-ABF6-E302E612EDD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9A49671-03E7-4AE5-9C53-3EA8CD8DC16D}" type="datetimeFigureOut">
              <a:rPr lang="en-US" smtClean="0"/>
              <a:pPr/>
              <a:t>3/29/2020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6D1094C-F72D-4DBF-9775-16E44CC4751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A49671-03E7-4AE5-9C53-3EA8CD8DC16D}"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A49671-03E7-4AE5-9C53-3EA8CD8DC16D}"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A49671-03E7-4AE5-9C53-3EA8CD8DC16D}"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A49671-03E7-4AE5-9C53-3EA8CD8DC16D}"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6D1094C-F72D-4DBF-9775-16E44CC475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A49671-03E7-4AE5-9C53-3EA8CD8DC16D}"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A49671-03E7-4AE5-9C53-3EA8CD8DC16D}"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A49671-03E7-4AE5-9C53-3EA8CD8DC16D}"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49671-03E7-4AE5-9C53-3EA8CD8DC16D}"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A49671-03E7-4AE5-9C53-3EA8CD8DC16D}"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A49671-03E7-4AE5-9C53-3EA8CD8DC16D}"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1094C-F72D-4DBF-9775-16E44CC475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A49671-03E7-4AE5-9C53-3EA8CD8DC16D}" type="datetimeFigureOut">
              <a:rPr lang="en-US" smtClean="0"/>
              <a:pPr/>
              <a:t>3/29/2020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D1094C-F72D-4DBF-9775-16E44CC475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04800" y="2895600"/>
            <a:ext cx="86868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bn-BD" sz="6000" b="1" dirty="0" smtClean="0">
                <a:ln w="11430"/>
                <a:effectLst>
                  <a:outerShdw blurRad="50800" dist="39000" dir="5460000" algn="tl">
                    <a:srgbClr val="000000">
                      <a:alpha val="38000"/>
                    </a:srgbClr>
                  </a:outerShdw>
                </a:effectLst>
                <a:latin typeface="NikoshBAN" pitchFamily="2" charset="0"/>
                <a:cs typeface="NikoshBAN" pitchFamily="2" charset="0"/>
              </a:rPr>
              <a:t>ডিজিটাল শ্রেণিতে সবাইকে স্বাগতম</a:t>
            </a:r>
            <a:endParaRPr lang="en-US" sz="60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09800"/>
            <a:ext cx="8458200" cy="317009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buFont typeface="Wingdings" pitchFamily="2" charset="2"/>
              <a:buChar char="v"/>
            </a:pPr>
            <a:r>
              <a:rPr lang="bn-IN" sz="4000" b="1" dirty="0" smtClean="0">
                <a:solidFill>
                  <a:schemeClr val="tx1"/>
                </a:solidFill>
                <a:latin typeface="NikoshBAN" pitchFamily="2" charset="0"/>
                <a:cs typeface="NikoshBAN" pitchFamily="2" charset="0"/>
              </a:rPr>
              <a:t>যারা পূর্বে থেকে অসুস্থতায় ভুগছেন।</a:t>
            </a:r>
          </a:p>
          <a:p>
            <a:pPr>
              <a:buFont typeface="Wingdings" pitchFamily="2" charset="2"/>
              <a:buChar char="v"/>
            </a:pPr>
            <a:r>
              <a:rPr lang="bn-IN" sz="4000" b="1" dirty="0" smtClean="0">
                <a:solidFill>
                  <a:schemeClr val="tx1"/>
                </a:solidFill>
                <a:latin typeface="NikoshBAN" pitchFamily="2" charset="0"/>
                <a:cs typeface="NikoshBAN" pitchFamily="2" charset="0"/>
              </a:rPr>
              <a:t>বয়স্ক ব্যক্তিরা</a:t>
            </a:r>
          </a:p>
          <a:p>
            <a:pPr>
              <a:buFont typeface="Wingdings" pitchFamily="2" charset="2"/>
              <a:buChar char="v"/>
            </a:pPr>
            <a:r>
              <a:rPr lang="bn-IN" sz="4000" b="1" dirty="0" smtClean="0">
                <a:solidFill>
                  <a:schemeClr val="tx1"/>
                </a:solidFill>
                <a:latin typeface="NikoshBAN" pitchFamily="2" charset="0"/>
                <a:cs typeface="NikoshBAN" pitchFamily="2" charset="0"/>
              </a:rPr>
              <a:t>যারা হৃদরোগে ভুগছেন।</a:t>
            </a:r>
          </a:p>
          <a:p>
            <a:pPr>
              <a:buFont typeface="Wingdings" pitchFamily="2" charset="2"/>
              <a:buChar char="v"/>
            </a:pPr>
            <a:r>
              <a:rPr lang="bn-IN" sz="4000" b="1" dirty="0" smtClean="0">
                <a:solidFill>
                  <a:schemeClr val="tx1"/>
                </a:solidFill>
                <a:latin typeface="NikoshBAN" pitchFamily="2" charset="0"/>
                <a:cs typeface="NikoshBAN" pitchFamily="2" charset="0"/>
              </a:rPr>
              <a:t>যাদের রোগ প্রতিরোধ ক্ষমতা দুর্বল।</a:t>
            </a:r>
          </a:p>
          <a:p>
            <a:pPr>
              <a:buFont typeface="Wingdings" pitchFamily="2" charset="2"/>
              <a:buChar char="v"/>
            </a:pPr>
            <a:r>
              <a:rPr lang="bn-IN" sz="4000" b="1" dirty="0" smtClean="0">
                <a:solidFill>
                  <a:schemeClr val="tx1"/>
                </a:solidFill>
                <a:latin typeface="NikoshBAN" pitchFamily="2" charset="0"/>
                <a:cs typeface="NikoshBAN" pitchFamily="2" charset="0"/>
              </a:rPr>
              <a:t>যাদের অ্যাজমা, ডায়াবেটিস প্রভৃতি রোগে আক্রান্ত।</a:t>
            </a:r>
            <a:endParaRPr lang="en-US" sz="2400" b="1" dirty="0">
              <a:latin typeface="NikoshBAN" pitchFamily="2" charset="0"/>
              <a:cs typeface="NikoshBAN" pitchFamily="2" charset="0"/>
            </a:endParaRPr>
          </a:p>
        </p:txBody>
      </p:sp>
      <p:sp>
        <p:nvSpPr>
          <p:cNvPr id="3" name="TextBox 2"/>
          <p:cNvSpPr txBox="1"/>
          <p:nvPr/>
        </p:nvSpPr>
        <p:spPr>
          <a:xfrm>
            <a:off x="381000" y="754559"/>
            <a:ext cx="85344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400" b="1" dirty="0" smtClean="0">
                <a:solidFill>
                  <a:srgbClr val="FF0000"/>
                </a:solidFill>
                <a:latin typeface="SolaimanLipi" pitchFamily="65" charset="0"/>
                <a:cs typeface="SolaimanLipi" pitchFamily="65" charset="0"/>
              </a:rPr>
              <a:t>করোনা ভাইরাস: কারা বেশি ঝুকিপূর্ণ?</a:t>
            </a:r>
            <a:endParaRPr lang="bn-IN" sz="4400" b="1" dirty="0">
              <a:solidFill>
                <a:srgbClr val="FF0000"/>
              </a:solidFill>
              <a:latin typeface="SolaimanLipi" pitchFamily="65" charset="0"/>
              <a:cs typeface="SolaimanLipi"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8534400" cy="132343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IN" sz="4000" b="1" dirty="0" smtClean="0">
                <a:solidFill>
                  <a:schemeClr val="tx1"/>
                </a:solidFill>
                <a:latin typeface="NikoshBAN" pitchFamily="2" charset="0"/>
                <a:cs typeface="NikoshBAN" pitchFamily="2" charset="0"/>
              </a:rPr>
              <a:t>#জ্বর   #অবসাদ   #শুষ্ক কাশি    </a:t>
            </a:r>
          </a:p>
          <a:p>
            <a:pPr algn="ctr"/>
            <a:r>
              <a:rPr lang="bn-IN" sz="4000" b="1" dirty="0" smtClean="0">
                <a:solidFill>
                  <a:schemeClr val="tx1"/>
                </a:solidFill>
                <a:latin typeface="NikoshBAN" pitchFamily="2" charset="0"/>
                <a:cs typeface="NikoshBAN" pitchFamily="2" charset="0"/>
              </a:rPr>
              <a:t>#বমি হওয়া    #শ্বাসকষ্ট </a:t>
            </a:r>
          </a:p>
        </p:txBody>
      </p:sp>
      <p:sp>
        <p:nvSpPr>
          <p:cNvPr id="3" name="TextBox 2"/>
          <p:cNvSpPr txBox="1"/>
          <p:nvPr/>
        </p:nvSpPr>
        <p:spPr>
          <a:xfrm>
            <a:off x="381000" y="304800"/>
            <a:ext cx="8534400" cy="76944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0000"/>
                </a:solidFill>
                <a:latin typeface="SolaimanLipi" pitchFamily="65" charset="0"/>
                <a:cs typeface="SolaimanLipi" pitchFamily="65" charset="0"/>
              </a:rPr>
              <a:t>করোনা ভাইরাসের লক্ষণ</a:t>
            </a:r>
            <a:endParaRPr lang="bn-IN" sz="4400" b="1" dirty="0">
              <a:solidFill>
                <a:srgbClr val="FF0000"/>
              </a:solidFill>
              <a:latin typeface="SolaimanLipi" pitchFamily="65" charset="0"/>
              <a:cs typeface="SolaimanLipi" pitchFamily="65" charset="0"/>
            </a:endParaRPr>
          </a:p>
        </p:txBody>
      </p:sp>
      <p:pic>
        <p:nvPicPr>
          <p:cNvPr id="4" name="Picture 3" descr="করোনার-লক্ষণসমূহ-1024x512.jpg"/>
          <p:cNvPicPr>
            <a:picLocks noChangeAspect="1"/>
          </p:cNvPicPr>
          <p:nvPr/>
        </p:nvPicPr>
        <p:blipFill>
          <a:blip r:embed="rId2"/>
          <a:stretch>
            <a:fillRect/>
          </a:stretch>
        </p:blipFill>
        <p:spPr>
          <a:xfrm>
            <a:off x="381000" y="2895600"/>
            <a:ext cx="84582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8458200" cy="60016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bn-IN" sz="3300" b="1" dirty="0" smtClean="0">
                <a:latin typeface="NikoshBAN" pitchFamily="2" charset="0"/>
                <a:cs typeface="NikoshBAN" pitchFamily="2" charset="0"/>
              </a:rPr>
              <a:t>#গলা ব্যাথা #অঙ্গ বিকল হওয়া #মাথা ব্যাথা #পেটের সমস্যা</a:t>
            </a:r>
          </a:p>
        </p:txBody>
      </p:sp>
      <p:sp>
        <p:nvSpPr>
          <p:cNvPr id="3" name="TextBox 2"/>
          <p:cNvSpPr txBox="1"/>
          <p:nvPr/>
        </p:nvSpPr>
        <p:spPr>
          <a:xfrm>
            <a:off x="381000" y="304800"/>
            <a:ext cx="8534400" cy="76944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0000"/>
                </a:solidFill>
                <a:latin typeface="SolaimanLipi" pitchFamily="65" charset="0"/>
                <a:cs typeface="SolaimanLipi" pitchFamily="65" charset="0"/>
              </a:rPr>
              <a:t>করোনা ভাইরাসের লক্ষণ</a:t>
            </a:r>
            <a:endParaRPr lang="bn-IN" sz="4400" b="1" dirty="0">
              <a:solidFill>
                <a:srgbClr val="FF0000"/>
              </a:solidFill>
              <a:latin typeface="SolaimanLipi" pitchFamily="65" charset="0"/>
              <a:cs typeface="SolaimanLipi" pitchFamily="65" charset="0"/>
            </a:endParaRPr>
          </a:p>
        </p:txBody>
      </p:sp>
      <p:pic>
        <p:nvPicPr>
          <p:cNvPr id="4" name="Picture 3" descr="8.jpg"/>
          <p:cNvPicPr>
            <a:picLocks noChangeAspect="1"/>
          </p:cNvPicPr>
          <p:nvPr/>
        </p:nvPicPr>
        <p:blipFill>
          <a:blip r:embed="rId2"/>
          <a:stretch>
            <a:fillRect/>
          </a:stretch>
        </p:blipFill>
        <p:spPr>
          <a:xfrm>
            <a:off x="152401" y="2169983"/>
            <a:ext cx="8763000" cy="4383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981200"/>
            <a:ext cx="8534400" cy="4093428"/>
          </a:xfrm>
          <a:prstGeom prst="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bn-IN" sz="3200" dirty="0" smtClean="0">
                <a:solidFill>
                  <a:srgbClr val="FFFF00"/>
                </a:solidFill>
                <a:latin typeface="SolaimanLipi" pitchFamily="65" charset="0"/>
                <a:cs typeface="SolaimanLipi" pitchFamily="65" charset="0"/>
              </a:rPr>
              <a:t>কোভিড-১৯ অত্যন্ত দ্রুত ছড়িয়ে পড়তে পারে। </a:t>
            </a:r>
          </a:p>
          <a:p>
            <a:pPr marL="742950" indent="-742950"/>
            <a:r>
              <a:rPr lang="bn-IN" sz="3200" dirty="0" smtClean="0">
                <a:solidFill>
                  <a:srgbClr val="FFFF00"/>
                </a:solidFill>
                <a:latin typeface="SolaimanLipi" pitchFamily="65" charset="0"/>
                <a:cs typeface="SolaimanLipi" pitchFamily="65" charset="0"/>
              </a:rPr>
              <a:t>১) একজনের মাধ্যমে থেকে অন্য মানুষের দেহে ছড়াতে পারে। </a:t>
            </a:r>
          </a:p>
          <a:p>
            <a:pPr marL="742950" indent="-742950"/>
            <a:r>
              <a:rPr lang="bn-IN" sz="3200" dirty="0" smtClean="0">
                <a:solidFill>
                  <a:srgbClr val="FFFF00"/>
                </a:solidFill>
                <a:latin typeface="SolaimanLipi" pitchFamily="65" charset="0"/>
                <a:cs typeface="SolaimanLipi" pitchFamily="65" charset="0"/>
              </a:rPr>
              <a:t>২) বিবিসির তথ্য মতে, মানুষের ফুসফুসে সংক্রমণ ঘটিয়ে শ্বাসতন্ত্রের মাধ্যমেই ভাইরাসটি একজনের দেহ থেকে আরেক জনের দেহে ছড়িয়ে পড়ে। </a:t>
            </a:r>
          </a:p>
          <a:p>
            <a:pPr marL="742950" indent="-742950"/>
            <a:r>
              <a:rPr lang="bn-IN" sz="3200" dirty="0" smtClean="0">
                <a:solidFill>
                  <a:srgbClr val="FFFF00"/>
                </a:solidFill>
                <a:latin typeface="SolaimanLipi" pitchFamily="65" charset="0"/>
                <a:cs typeface="SolaimanLipi" pitchFamily="65" charset="0"/>
              </a:rPr>
              <a:t>৩) সাধারণ ফ্লু বা ঠান্ডা লাগার মতো করেই হাঁচি-কাশির মাধ্যমে করোনা ছড়ায়।</a:t>
            </a:r>
            <a:r>
              <a:rPr lang="bn-IN" sz="3600" dirty="0" smtClean="0"/>
              <a:t> </a:t>
            </a:r>
            <a:endParaRPr lang="bn-IN" sz="3300" b="1" dirty="0" smtClean="0">
              <a:latin typeface="NikoshBAN" pitchFamily="2" charset="0"/>
              <a:cs typeface="NikoshBAN" pitchFamily="2" charset="0"/>
            </a:endParaRPr>
          </a:p>
        </p:txBody>
      </p:sp>
      <p:sp>
        <p:nvSpPr>
          <p:cNvPr id="3" name="TextBox 2"/>
          <p:cNvSpPr txBox="1"/>
          <p:nvPr/>
        </p:nvSpPr>
        <p:spPr>
          <a:xfrm>
            <a:off x="381000" y="602159"/>
            <a:ext cx="8534400" cy="76944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0000"/>
                </a:solidFill>
                <a:latin typeface="SolaimanLipi" pitchFamily="65" charset="0"/>
                <a:cs typeface="SolaimanLipi" pitchFamily="65" charset="0"/>
              </a:rPr>
              <a:t>করোনা ভাইরাস যেভাবে ছড়ায়</a:t>
            </a:r>
            <a:endParaRPr lang="bn-IN" sz="4400" b="1" dirty="0">
              <a:solidFill>
                <a:srgbClr val="FF0000"/>
              </a:solidFill>
              <a:latin typeface="SolaimanLipi" pitchFamily="65" charset="0"/>
              <a:cs typeface="SolaimanLipi"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374880"/>
            <a:ext cx="8534400" cy="3416320"/>
          </a:xfrm>
          <a:prstGeom prst="rect">
            <a:avLst/>
          </a:prstGeom>
          <a:solidFill>
            <a:srgbClr val="FFFF00"/>
          </a:solidFill>
          <a:ln>
            <a:solidFill>
              <a:srgbClr val="FFFF00"/>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bn-IN" sz="3600" b="1" dirty="0" smtClean="0">
                <a:solidFill>
                  <a:srgbClr val="00B050"/>
                </a:solidFill>
                <a:latin typeface="SolaimanLipi" pitchFamily="65" charset="0"/>
                <a:cs typeface="SolaimanLipi" pitchFamily="65" charset="0"/>
              </a:rPr>
              <a:t>এখন পর্যন্ত করোনা ভাইরাসের কোনো প্রতিষেধক আবিষ্কৃত হয়নি। তবে আশা করা হচ্ছে, চলতি বছরের শেষের দিকে এই টিকা মানুষের শরীরে পরীক্ষামূলকভাবে প্রয়োগ করা যাবে। এই রোগ থেকে রক্ষার একমাত্র উপায় হলো অন্যদের মধ্যে ভাইরাসের সংক্রমণ হতে না দেয়া। </a:t>
            </a:r>
            <a:r>
              <a:rPr lang="bn-IN" sz="3600" dirty="0" smtClean="0">
                <a:solidFill>
                  <a:schemeClr val="accent3"/>
                </a:solidFill>
              </a:rPr>
              <a:t> </a:t>
            </a:r>
            <a:endParaRPr lang="bn-IN" sz="3300" b="1" dirty="0" smtClean="0">
              <a:solidFill>
                <a:schemeClr val="accent3"/>
              </a:solidFill>
              <a:latin typeface="NikoshBAN" pitchFamily="2" charset="0"/>
              <a:cs typeface="NikoshBAN" pitchFamily="2" charset="0"/>
            </a:endParaRPr>
          </a:p>
        </p:txBody>
      </p:sp>
      <p:sp>
        <p:nvSpPr>
          <p:cNvPr id="3" name="TextBox 2"/>
          <p:cNvSpPr txBox="1"/>
          <p:nvPr/>
        </p:nvSpPr>
        <p:spPr>
          <a:xfrm>
            <a:off x="304800" y="830759"/>
            <a:ext cx="8534400" cy="76944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C000"/>
                </a:solidFill>
                <a:latin typeface="SolaimanLipi" pitchFamily="65" charset="0"/>
                <a:cs typeface="SolaimanLipi" pitchFamily="65" charset="0"/>
              </a:rPr>
              <a:t>করোনা ভাইরাসের প্রতিকার</a:t>
            </a:r>
            <a:endParaRPr lang="bn-IN" sz="4400" b="1" dirty="0">
              <a:solidFill>
                <a:srgbClr val="FFC000"/>
              </a:solidFill>
              <a:latin typeface="SolaimanLipi" pitchFamily="65" charset="0"/>
              <a:cs typeface="SolaimanLipi"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95400"/>
            <a:ext cx="8915400" cy="615553"/>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400" b="1" dirty="0" smtClean="0">
                <a:latin typeface="SolaimanLipi" pitchFamily="65" charset="0"/>
                <a:cs typeface="SolaimanLipi" pitchFamily="65" charset="0"/>
              </a:rPr>
              <a:t>আক্রান্ত ব্যক্তি হতে কমপক্ষে ২ হাত দূরে থাকতে হবে। </a:t>
            </a:r>
            <a:r>
              <a:rPr lang="bn-IN" sz="3400" dirty="0" smtClean="0">
                <a:solidFill>
                  <a:schemeClr val="accent3"/>
                </a:solidFill>
              </a:rPr>
              <a:t>  </a:t>
            </a:r>
            <a:endParaRPr lang="bn-IN" sz="3400" b="1" dirty="0" smtClean="0">
              <a:solidFill>
                <a:schemeClr val="accent3"/>
              </a:solidFill>
              <a:latin typeface="NikoshBAN" pitchFamily="2" charset="0"/>
              <a:cs typeface="NikoshBAN" pitchFamily="2" charset="0"/>
            </a:endParaRPr>
          </a:p>
        </p:txBody>
      </p:sp>
      <p:sp>
        <p:nvSpPr>
          <p:cNvPr id="4" name="TextBox 3"/>
          <p:cNvSpPr txBox="1"/>
          <p:nvPr/>
        </p:nvSpPr>
        <p:spPr>
          <a:xfrm>
            <a:off x="304800" y="304800"/>
            <a:ext cx="8534400" cy="769441"/>
          </a:xfrm>
          <a:prstGeom prst="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C000"/>
                </a:solidFill>
                <a:latin typeface="SolaimanLipi" pitchFamily="65" charset="0"/>
                <a:cs typeface="SolaimanLipi" pitchFamily="65" charset="0"/>
              </a:rPr>
              <a:t>করোনা ভাইরাসের প্রতিরোধ</a:t>
            </a:r>
            <a:endParaRPr lang="bn-IN" sz="4400" b="1" dirty="0">
              <a:solidFill>
                <a:srgbClr val="FFC000"/>
              </a:solidFill>
              <a:latin typeface="SolaimanLipi" pitchFamily="65" charset="0"/>
              <a:cs typeface="SolaimanLipi" pitchFamily="65" charset="0"/>
            </a:endParaRPr>
          </a:p>
        </p:txBody>
      </p:sp>
      <p:pic>
        <p:nvPicPr>
          <p:cNvPr id="5" name="Picture 4" descr="download.jpg"/>
          <p:cNvPicPr>
            <a:picLocks noChangeAspect="1"/>
          </p:cNvPicPr>
          <p:nvPr/>
        </p:nvPicPr>
        <p:blipFill>
          <a:blip r:embed="rId2"/>
          <a:stretch>
            <a:fillRect/>
          </a:stretch>
        </p:blipFill>
        <p:spPr>
          <a:xfrm>
            <a:off x="762000" y="2133600"/>
            <a:ext cx="7543800" cy="4343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1661993"/>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
            </a:pPr>
            <a:r>
              <a:rPr lang="bn-IN" sz="3400" b="1" dirty="0" smtClean="0">
                <a:solidFill>
                  <a:schemeClr val="bg1"/>
                </a:solidFill>
                <a:latin typeface="SolaimanLipi" pitchFamily="65" charset="0"/>
                <a:cs typeface="SolaimanLipi" pitchFamily="65" charset="0"/>
              </a:rPr>
              <a:t> সবসময় ভাল করে হাত ধুয়ে নিতে হবে।</a:t>
            </a:r>
          </a:p>
          <a:p>
            <a:pPr>
              <a:buFont typeface="Wingdings" pitchFamily="2" charset="2"/>
              <a:buChar char="§"/>
            </a:pPr>
            <a:r>
              <a:rPr lang="bn-IN" sz="3400" b="1" dirty="0" smtClean="0">
                <a:solidFill>
                  <a:schemeClr val="bg1"/>
                </a:solidFill>
                <a:latin typeface="SolaimanLipi" pitchFamily="65" charset="0"/>
                <a:cs typeface="SolaimanLipi" pitchFamily="65" charset="0"/>
              </a:rPr>
              <a:t> হাঁচি ও কাশির জন্য টিস্যু ব্যবহার করতে হবে।</a:t>
            </a:r>
          </a:p>
          <a:p>
            <a:pPr>
              <a:buFont typeface="Wingdings" pitchFamily="2" charset="2"/>
              <a:buChar char="§"/>
            </a:pPr>
            <a:r>
              <a:rPr lang="bn-IN" sz="3400" b="1" dirty="0" smtClean="0">
                <a:solidFill>
                  <a:schemeClr val="bg1"/>
                </a:solidFill>
                <a:latin typeface="SolaimanLipi" pitchFamily="65" charset="0"/>
                <a:cs typeface="SolaimanLipi" pitchFamily="65" charset="0"/>
              </a:rPr>
              <a:t> মুখ স্পর্শ করা যাবে না।</a:t>
            </a:r>
          </a:p>
        </p:txBody>
      </p:sp>
      <p:sp>
        <p:nvSpPr>
          <p:cNvPr id="3" name="TextBox 2"/>
          <p:cNvSpPr txBox="1"/>
          <p:nvPr/>
        </p:nvSpPr>
        <p:spPr>
          <a:xfrm>
            <a:off x="304800" y="304800"/>
            <a:ext cx="8534400" cy="769441"/>
          </a:xfrm>
          <a:prstGeom prst="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C000"/>
                </a:solidFill>
                <a:latin typeface="SolaimanLipi" pitchFamily="65" charset="0"/>
                <a:cs typeface="SolaimanLipi" pitchFamily="65" charset="0"/>
              </a:rPr>
              <a:t>করোনা ভাইরাসের প্রতিরোধ</a:t>
            </a:r>
            <a:endParaRPr lang="bn-IN" sz="4400" b="1" dirty="0">
              <a:solidFill>
                <a:srgbClr val="FFC000"/>
              </a:solidFill>
              <a:latin typeface="SolaimanLipi" pitchFamily="65" charset="0"/>
              <a:cs typeface="SolaimanLipi" pitchFamily="65" charset="0"/>
            </a:endParaRPr>
          </a:p>
        </p:txBody>
      </p:sp>
      <p:pic>
        <p:nvPicPr>
          <p:cNvPr id="5" name="Picture 4" descr="_111230705_wash_hands.png"/>
          <p:cNvPicPr>
            <a:picLocks noChangeAspect="1"/>
          </p:cNvPicPr>
          <p:nvPr/>
        </p:nvPicPr>
        <p:blipFill>
          <a:blip r:embed="rId2"/>
          <a:stretch>
            <a:fillRect/>
          </a:stretch>
        </p:blipFill>
        <p:spPr>
          <a:xfrm>
            <a:off x="304800" y="3124200"/>
            <a:ext cx="8534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1600438"/>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
            </a:pPr>
            <a:r>
              <a:rPr lang="bn-IN" sz="3400" b="1" dirty="0" smtClean="0">
                <a:solidFill>
                  <a:schemeClr val="bg1"/>
                </a:solidFill>
                <a:latin typeface="SolaimanLipi" pitchFamily="65" charset="0"/>
                <a:cs typeface="SolaimanLipi" pitchFamily="65" charset="0"/>
              </a:rPr>
              <a:t> </a:t>
            </a:r>
            <a:r>
              <a:rPr lang="bn-IN" sz="3200" b="1" dirty="0" smtClean="0">
                <a:latin typeface="SolaimanLipi" pitchFamily="65" charset="0"/>
                <a:cs typeface="SolaimanLipi" pitchFamily="65" charset="0"/>
              </a:rPr>
              <a:t>হাড়ি-পাতিল ধোয়া, টয়লেট পরিষ্কার বা ধুলা-ময়লা পরিষ্কার করা মতো গৃহস্থালি কাজের জন্য রাবার গ্লাভস ব্যবহার করুন।</a:t>
            </a:r>
            <a:endParaRPr lang="bn-IN" sz="3400" b="1" dirty="0" smtClean="0">
              <a:solidFill>
                <a:schemeClr val="bg1"/>
              </a:solidFill>
              <a:latin typeface="SolaimanLipi" pitchFamily="65" charset="0"/>
              <a:cs typeface="SolaimanLipi" pitchFamily="65" charset="0"/>
            </a:endParaRPr>
          </a:p>
        </p:txBody>
      </p:sp>
      <p:sp>
        <p:nvSpPr>
          <p:cNvPr id="3" name="TextBox 2"/>
          <p:cNvSpPr txBox="1"/>
          <p:nvPr/>
        </p:nvSpPr>
        <p:spPr>
          <a:xfrm>
            <a:off x="304800" y="304800"/>
            <a:ext cx="8534400" cy="769441"/>
          </a:xfrm>
          <a:prstGeom prst="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C000"/>
                </a:solidFill>
                <a:latin typeface="SolaimanLipi" pitchFamily="65" charset="0"/>
                <a:cs typeface="SolaimanLipi" pitchFamily="65" charset="0"/>
              </a:rPr>
              <a:t>করোনা ভাইরাসের প্রতিরোধ</a:t>
            </a:r>
            <a:endParaRPr lang="bn-IN" sz="4400" b="1" dirty="0">
              <a:solidFill>
                <a:srgbClr val="FFC000"/>
              </a:solidFill>
              <a:latin typeface="SolaimanLipi" pitchFamily="65" charset="0"/>
              <a:cs typeface="SolaimanLipi" pitchFamily="65" charset="0"/>
            </a:endParaRPr>
          </a:p>
        </p:txBody>
      </p:sp>
      <p:pic>
        <p:nvPicPr>
          <p:cNvPr id="5" name="Picture 4" descr="5e67cc4684159f57147e49e3.jpg"/>
          <p:cNvPicPr>
            <a:picLocks noChangeAspect="1"/>
          </p:cNvPicPr>
          <p:nvPr/>
        </p:nvPicPr>
        <p:blipFill>
          <a:blip r:embed="rId2"/>
          <a:stretch>
            <a:fillRect/>
          </a:stretch>
        </p:blipFill>
        <p:spPr>
          <a:xfrm>
            <a:off x="457200" y="3200400"/>
            <a:ext cx="8382000" cy="3429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615553"/>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
            </a:pPr>
            <a:r>
              <a:rPr lang="bn-IN" sz="3400" b="1" dirty="0" smtClean="0">
                <a:solidFill>
                  <a:schemeClr val="bg1"/>
                </a:solidFill>
                <a:latin typeface="SolaimanLipi" pitchFamily="65" charset="0"/>
                <a:cs typeface="SolaimanLipi" pitchFamily="65" charset="0"/>
              </a:rPr>
              <a:t> </a:t>
            </a:r>
            <a:r>
              <a:rPr lang="bn-IN" sz="3200" b="1" dirty="0" smtClean="0">
                <a:latin typeface="SolaimanLipi" pitchFamily="65" charset="0"/>
                <a:cs typeface="SolaimanLipi" pitchFamily="65" charset="0"/>
              </a:rPr>
              <a:t>মুখে সবসময় মাস্ক ব্যবহার করুন।</a:t>
            </a:r>
            <a:endParaRPr lang="bn-IN" sz="3400" b="1" dirty="0" smtClean="0">
              <a:solidFill>
                <a:schemeClr val="bg1"/>
              </a:solidFill>
              <a:latin typeface="SolaimanLipi" pitchFamily="65" charset="0"/>
              <a:cs typeface="SolaimanLipi" pitchFamily="65" charset="0"/>
            </a:endParaRPr>
          </a:p>
        </p:txBody>
      </p:sp>
      <p:sp>
        <p:nvSpPr>
          <p:cNvPr id="3" name="TextBox 2"/>
          <p:cNvSpPr txBox="1"/>
          <p:nvPr/>
        </p:nvSpPr>
        <p:spPr>
          <a:xfrm>
            <a:off x="304800" y="304800"/>
            <a:ext cx="8534400" cy="769441"/>
          </a:xfrm>
          <a:prstGeom prst="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C000"/>
                </a:solidFill>
                <a:latin typeface="SolaimanLipi" pitchFamily="65" charset="0"/>
                <a:cs typeface="SolaimanLipi" pitchFamily="65" charset="0"/>
              </a:rPr>
              <a:t>করোনা ভাইরাসের প্রতিরোধ</a:t>
            </a:r>
            <a:endParaRPr lang="bn-IN" sz="4400" b="1" dirty="0">
              <a:solidFill>
                <a:srgbClr val="FFC000"/>
              </a:solidFill>
              <a:latin typeface="SolaimanLipi" pitchFamily="65" charset="0"/>
              <a:cs typeface="SolaimanLipi" pitchFamily="65" charset="0"/>
            </a:endParaRPr>
          </a:p>
        </p:txBody>
      </p:sp>
      <p:pic>
        <p:nvPicPr>
          <p:cNvPr id="4" name="Picture 3" descr="mask5.jpg"/>
          <p:cNvPicPr>
            <a:picLocks noChangeAspect="1"/>
          </p:cNvPicPr>
          <p:nvPr/>
        </p:nvPicPr>
        <p:blipFill>
          <a:blip r:embed="rId2"/>
          <a:stretch>
            <a:fillRect/>
          </a:stretch>
        </p:blipFill>
        <p:spPr>
          <a:xfrm>
            <a:off x="304800" y="2278788"/>
            <a:ext cx="8510587" cy="4045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1631216"/>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
            </a:pPr>
            <a:r>
              <a:rPr lang="bn-IN" sz="3400" b="1" dirty="0" smtClean="0">
                <a:solidFill>
                  <a:schemeClr val="bg1"/>
                </a:solidFill>
                <a:latin typeface="SolaimanLipi" pitchFamily="65" charset="0"/>
                <a:cs typeface="SolaimanLipi" pitchFamily="65" charset="0"/>
              </a:rPr>
              <a:t> </a:t>
            </a:r>
            <a:r>
              <a:rPr lang="bn-IN" sz="3200" b="1" dirty="0" smtClean="0">
                <a:solidFill>
                  <a:schemeClr val="bg1"/>
                </a:solidFill>
                <a:latin typeface="SolaimanLipi" pitchFamily="65" charset="0"/>
                <a:cs typeface="SolaimanLipi" pitchFamily="65" charset="0"/>
              </a:rPr>
              <a:t>পর্যাপ্ত পানি পান করুন</a:t>
            </a:r>
          </a:p>
          <a:p>
            <a:pPr>
              <a:buFont typeface="Wingdings" pitchFamily="2" charset="2"/>
              <a:buChar char="§"/>
            </a:pPr>
            <a:r>
              <a:rPr lang="bn-IN" sz="3200" b="1" dirty="0" smtClean="0">
                <a:solidFill>
                  <a:schemeClr val="bg1"/>
                </a:solidFill>
                <a:latin typeface="SolaimanLipi" pitchFamily="65" charset="0"/>
                <a:cs typeface="SolaimanLipi" pitchFamily="65" charset="0"/>
              </a:rPr>
              <a:t> ভিটামিন সি যুক্ত খাবার গ্রহণ করুন।</a:t>
            </a:r>
          </a:p>
          <a:p>
            <a:pPr>
              <a:buFont typeface="Wingdings" pitchFamily="2" charset="2"/>
              <a:buChar char="§"/>
            </a:pPr>
            <a:r>
              <a:rPr lang="bn-IN" sz="3200" b="1" dirty="0" smtClean="0">
                <a:solidFill>
                  <a:schemeClr val="bg1"/>
                </a:solidFill>
                <a:latin typeface="SolaimanLipi" pitchFamily="65" charset="0"/>
                <a:cs typeface="SolaimanLipi" pitchFamily="65" charset="0"/>
              </a:rPr>
              <a:t> বাড়িতে অবস্থান করুন।</a:t>
            </a:r>
            <a:endParaRPr lang="bn-IN" sz="3400" b="1" dirty="0" smtClean="0">
              <a:solidFill>
                <a:schemeClr val="bg1"/>
              </a:solidFill>
              <a:latin typeface="SolaimanLipi" pitchFamily="65" charset="0"/>
              <a:cs typeface="SolaimanLipi" pitchFamily="65" charset="0"/>
            </a:endParaRPr>
          </a:p>
        </p:txBody>
      </p:sp>
      <p:sp>
        <p:nvSpPr>
          <p:cNvPr id="3" name="TextBox 2"/>
          <p:cNvSpPr txBox="1"/>
          <p:nvPr/>
        </p:nvSpPr>
        <p:spPr>
          <a:xfrm>
            <a:off x="304800" y="304800"/>
            <a:ext cx="8534400" cy="769441"/>
          </a:xfrm>
          <a:prstGeom prst="rect">
            <a:avLst/>
          </a:prstGeom>
          <a:solidFill>
            <a:schemeClr val="accent5">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IN" sz="4400" b="1" dirty="0" smtClean="0">
                <a:solidFill>
                  <a:srgbClr val="FFC000"/>
                </a:solidFill>
                <a:latin typeface="SolaimanLipi" pitchFamily="65" charset="0"/>
                <a:cs typeface="SolaimanLipi" pitchFamily="65" charset="0"/>
              </a:rPr>
              <a:t>করোনা ভাইরাসের প্রতিরোধ</a:t>
            </a:r>
            <a:endParaRPr lang="bn-IN" sz="4400" b="1" dirty="0">
              <a:solidFill>
                <a:srgbClr val="FFC000"/>
              </a:solidFill>
              <a:latin typeface="SolaimanLipi" pitchFamily="65" charset="0"/>
              <a:cs typeface="SolaimanLipi" pitchFamily="65" charset="0"/>
            </a:endParaRPr>
          </a:p>
        </p:txBody>
      </p:sp>
      <p:pic>
        <p:nvPicPr>
          <p:cNvPr id="4" name="Picture 3" descr="am5wRK6_700b.jpg"/>
          <p:cNvPicPr>
            <a:picLocks noChangeAspect="1"/>
          </p:cNvPicPr>
          <p:nvPr/>
        </p:nvPicPr>
        <p:blipFill>
          <a:blip r:embed="rId2"/>
          <a:stretch>
            <a:fillRect/>
          </a:stretch>
        </p:blipFill>
        <p:spPr>
          <a:xfrm>
            <a:off x="6705600" y="3073473"/>
            <a:ext cx="2362200" cy="36321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vitamin-c-1911260359.jpg"/>
          <p:cNvPicPr>
            <a:picLocks noChangeAspect="1"/>
          </p:cNvPicPr>
          <p:nvPr/>
        </p:nvPicPr>
        <p:blipFill>
          <a:blip r:embed="rId3"/>
          <a:stretch>
            <a:fillRect/>
          </a:stretch>
        </p:blipFill>
        <p:spPr>
          <a:xfrm>
            <a:off x="3733800" y="3276600"/>
            <a:ext cx="2667000" cy="32004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_102537289_146ef225-e06c-40bb-bc7a-2911999a47e8.jpg"/>
          <p:cNvPicPr>
            <a:picLocks noChangeAspect="1"/>
          </p:cNvPicPr>
          <p:nvPr/>
        </p:nvPicPr>
        <p:blipFill>
          <a:blip r:embed="rId4"/>
          <a:stretch>
            <a:fillRect/>
          </a:stretch>
        </p:blipFill>
        <p:spPr>
          <a:xfrm>
            <a:off x="304799" y="3200400"/>
            <a:ext cx="304800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70" decel="100000"/>
                                        <p:tgtEl>
                                          <p:spTgt spid="6"/>
                                        </p:tgtEl>
                                      </p:cBhvr>
                                    </p:animEffect>
                                    <p:animScale>
                                      <p:cBhvr>
                                        <p:cTn id="20" dur="770" decel="100000"/>
                                        <p:tgtEl>
                                          <p:spTgt spid="6"/>
                                        </p:tgtEl>
                                      </p:cBhvr>
                                      <p:from x="10000" y="10000"/>
                                      <p:to x="200000" y="450000"/>
                                    </p:animScale>
                                    <p:animScale>
                                      <p:cBhvr>
                                        <p:cTn id="21" dur="1230" accel="100000" fill="hold">
                                          <p:stCondLst>
                                            <p:cond delay="770"/>
                                          </p:stCondLst>
                                        </p:cTn>
                                        <p:tgtEl>
                                          <p:spTgt spid="6"/>
                                        </p:tgtEl>
                                      </p:cBhvr>
                                      <p:from x="200000" y="450000"/>
                                      <p:to x="100000" y="100000"/>
                                    </p:animScale>
                                    <p:set>
                                      <p:cBhvr>
                                        <p:cTn id="22" dur="770" fill="hold"/>
                                        <p:tgtEl>
                                          <p:spTgt spid="6"/>
                                        </p:tgtEl>
                                        <p:attrNameLst>
                                          <p:attrName>ppt_x</p:attrName>
                                        </p:attrNameLst>
                                      </p:cBhvr>
                                      <p:to>
                                        <p:strVal val="(0.5)"/>
                                      </p:to>
                                    </p:set>
                                    <p:anim from="(0.5)" to="(#ppt_x)" calcmode="lin" valueType="num">
                                      <p:cBhvr>
                                        <p:cTn id="23" dur="1230" accel="100000" fill="hold">
                                          <p:stCondLst>
                                            <p:cond delay="770"/>
                                          </p:stCondLst>
                                        </p:cTn>
                                        <p:tgtEl>
                                          <p:spTgt spid="6"/>
                                        </p:tgtEl>
                                        <p:attrNameLst>
                                          <p:attrName>ppt_x</p:attrName>
                                        </p:attrNameLst>
                                      </p:cBhvr>
                                    </p:anim>
                                    <p:set>
                                      <p:cBhvr>
                                        <p:cTn id="24" dur="770" fill="hold"/>
                                        <p:tgtEl>
                                          <p:spTgt spid="6"/>
                                        </p:tgtEl>
                                        <p:attrNameLst>
                                          <p:attrName>ppt_y</p:attrName>
                                        </p:attrNameLst>
                                      </p:cBhvr>
                                      <p:to>
                                        <p:strVal val="(#ppt_y+0.4)"/>
                                      </p:to>
                                    </p:set>
                                    <p:anim from="(#ppt_y+0.4)" to="(#ppt_y)" calcmode="lin" valueType="num">
                                      <p:cBhvr>
                                        <p:cTn id="25" dur="1230" accel="100000" fill="hold">
                                          <p:stCondLst>
                                            <p:cond delay="770"/>
                                          </p:stCondLst>
                                        </p:cTn>
                                        <p:tgtEl>
                                          <p:spTgt spid="6"/>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edge">
                                      <p:cBhvr>
                                        <p:cTn id="4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139386"/>
            <a:ext cx="3987800" cy="21852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smtClean="0">
                <a:ln w="11430"/>
                <a:effectLst>
                  <a:outerShdw blurRad="50800" dist="39000" dir="5460000" algn="tl">
                    <a:srgbClr val="000000">
                      <a:alpha val="38000"/>
                    </a:srgbClr>
                  </a:outerShdw>
                </a:effectLst>
                <a:latin typeface="NikoshBAN" pitchFamily="2" charset="0"/>
                <a:cs typeface="NikoshBAN" pitchFamily="2" charset="0"/>
              </a:rPr>
              <a:t>সৈকত পালিত</a:t>
            </a:r>
            <a:endParaRPr lang="bn-BD" sz="3600" b="1" dirty="0" smtClean="0">
              <a:ln w="11430"/>
              <a:effectLst>
                <a:outerShdw blurRad="50800" dist="39000" dir="5460000" algn="tl">
                  <a:srgbClr val="000000">
                    <a:alpha val="38000"/>
                  </a:srgbClr>
                </a:outerShdw>
              </a:effectLst>
              <a:latin typeface="NikoshBAN" pitchFamily="2" charset="0"/>
              <a:cs typeface="NikoshBAN" pitchFamily="2" charset="0"/>
            </a:endParaRPr>
          </a:p>
          <a:p>
            <a:r>
              <a:rPr lang="bn-IN" sz="2800" b="1" dirty="0" smtClean="0">
                <a:ln w="11430"/>
                <a:effectLst>
                  <a:outerShdw blurRad="50800" dist="39000" dir="5460000" algn="tl">
                    <a:srgbClr val="000000">
                      <a:alpha val="38000"/>
                    </a:srgbClr>
                  </a:outerShdw>
                </a:effectLst>
                <a:latin typeface="NikoshBAN" pitchFamily="2" charset="0"/>
                <a:cs typeface="NikoshBAN" pitchFamily="2" charset="0"/>
              </a:rPr>
              <a:t>সহকারি</a:t>
            </a: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 শিক্ষক</a:t>
            </a:r>
            <a:r>
              <a:rPr lang="bn-IN" sz="2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আইসিটি</a:t>
            </a:r>
            <a:r>
              <a:rPr lang="bn-IN" sz="2800" b="1" dirty="0" smtClean="0">
                <a:ln w="11430"/>
                <a:effectLst>
                  <a:outerShdw blurRad="50800" dist="39000" dir="5460000" algn="tl">
                    <a:srgbClr val="000000">
                      <a:alpha val="38000"/>
                    </a:srgbClr>
                  </a:outerShdw>
                </a:effectLst>
                <a:latin typeface="NikoshBAN" pitchFamily="2" charset="0"/>
                <a:cs typeface="NikoshBAN" pitchFamily="2" charset="0"/>
              </a:rPr>
              <a:t>)</a:t>
            </a:r>
            <a:endParaRPr lang="bn-BD" sz="2800" b="1" dirty="0" smtClean="0">
              <a:ln w="11430"/>
              <a:effectLst>
                <a:outerShdw blurRad="50800" dist="39000" dir="5460000" algn="tl">
                  <a:srgbClr val="000000">
                    <a:alpha val="38000"/>
                  </a:srgbClr>
                </a:outerShdw>
              </a:effectLst>
              <a:latin typeface="NikoshBAN" pitchFamily="2" charset="0"/>
              <a:cs typeface="NikoshBAN" pitchFamily="2" charset="0"/>
            </a:endParaRPr>
          </a:p>
          <a:p>
            <a:r>
              <a:rPr lang="bn-IN" sz="2800" b="1" dirty="0" smtClean="0">
                <a:ln w="11430"/>
                <a:effectLst>
                  <a:outerShdw blurRad="50800" dist="39000" dir="5460000" algn="tl">
                    <a:srgbClr val="000000">
                      <a:alpha val="38000"/>
                    </a:srgbClr>
                  </a:outerShdw>
                </a:effectLst>
                <a:latin typeface="NikoshBAN" pitchFamily="2" charset="0"/>
                <a:cs typeface="NikoshBAN" pitchFamily="2" charset="0"/>
              </a:rPr>
              <a:t>হালিশহর মুন্সীপাড়া</a:t>
            </a: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 উচ্চ বিদ্যালয়।</a:t>
            </a:r>
          </a:p>
          <a:p>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মোবাইল নম্বরঃ ০</a:t>
            </a:r>
            <a:r>
              <a:rPr lang="en-US" sz="2800" b="1" dirty="0" smtClean="0">
                <a:ln w="11430"/>
                <a:effectLst>
                  <a:outerShdw blurRad="50800" dist="39000" dir="5460000" algn="tl">
                    <a:srgbClr val="000000">
                      <a:alpha val="38000"/>
                    </a:srgbClr>
                  </a:outerShdw>
                </a:effectLst>
                <a:latin typeface="NikoshBAN" pitchFamily="2" charset="0"/>
                <a:cs typeface="NikoshBAN" pitchFamily="2" charset="0"/>
              </a:rPr>
              <a:t>1811202383</a:t>
            </a:r>
            <a:endParaRPr lang="bn-BD" sz="3200" b="1" dirty="0" smtClean="0">
              <a:ln w="11430"/>
              <a:effectLst>
                <a:outerShdw blurRad="50800" dist="39000" dir="5460000" algn="tl">
                  <a:srgbClr val="000000">
                    <a:alpha val="38000"/>
                  </a:srgbClr>
                </a:outerShdw>
              </a:effectLst>
              <a:latin typeface="NikoshBAN" pitchFamily="2" charset="0"/>
              <a:cs typeface="NikoshBAN" pitchFamily="2" charset="0"/>
            </a:endParaRPr>
          </a:p>
          <a:p>
            <a:r>
              <a:rPr lang="en-US" sz="1600" b="1" dirty="0" smtClean="0">
                <a:ln w="11430"/>
                <a:effectLst>
                  <a:outerShdw blurRad="50800" dist="39000" dir="5460000" algn="tl">
                    <a:srgbClr val="000000">
                      <a:alpha val="38000"/>
                    </a:srgbClr>
                  </a:outerShdw>
                </a:effectLst>
                <a:latin typeface="NikoshBAN" pitchFamily="2" charset="0"/>
                <a:cs typeface="NikoshBAN" pitchFamily="2" charset="0"/>
              </a:rPr>
              <a:t>E-mail: shaikatshuvacmt@gmail.com</a:t>
            </a:r>
            <a:endParaRPr lang="en-US" sz="1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p:cNvSpPr/>
          <p:nvPr/>
        </p:nvSpPr>
        <p:spPr>
          <a:xfrm>
            <a:off x="4648200" y="3969365"/>
            <a:ext cx="4343400" cy="243143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শ্রেণী-</a:t>
            </a:r>
            <a:r>
              <a:rPr lang="bn-IN" sz="4400" b="1" dirty="0" smtClean="0">
                <a:ln w="11430"/>
                <a:effectLst>
                  <a:outerShdw blurRad="50800" dist="39000" dir="5460000" algn="tl">
                    <a:srgbClr val="000000">
                      <a:alpha val="38000"/>
                    </a:srgbClr>
                  </a:outerShdw>
                </a:effectLst>
                <a:latin typeface="NikoshBAN" pitchFamily="2" charset="0"/>
                <a:cs typeface="NikoshBAN" pitchFamily="2" charset="0"/>
              </a:rPr>
              <a:t>সকল </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a:p>
            <a:r>
              <a:rPr lang="bn-BD" sz="3600" b="1" dirty="0">
                <a:ln w="11430"/>
                <a:effectLst>
                  <a:outerShdw blurRad="50800" dist="39000" dir="5460000" algn="tl">
                    <a:srgbClr val="000000">
                      <a:alpha val="38000"/>
                    </a:srgbClr>
                  </a:outerShdw>
                </a:effectLst>
                <a:latin typeface="NikoshBAN" pitchFamily="2" charset="0"/>
                <a:cs typeface="NikoshBAN" pitchFamily="2" charset="0"/>
              </a:rPr>
              <a:t>বিষয়ঃ </a:t>
            </a:r>
            <a:r>
              <a:rPr lang="en-US" sz="3600" b="1" dirty="0">
                <a:ln w="11430"/>
                <a:effectLst>
                  <a:outerShdw blurRad="50800" dist="39000" dir="5460000" algn="tl">
                    <a:srgbClr val="000000">
                      <a:alpha val="38000"/>
                    </a:srgbClr>
                  </a:outerShdw>
                </a:effectLst>
                <a:latin typeface="NikoshBAN" pitchFamily="2" charset="0"/>
                <a:cs typeface="NikoshBAN" pitchFamily="2" charset="0"/>
              </a:rPr>
              <a:t> </a:t>
            </a:r>
            <a:r>
              <a:rPr lang="bn-IN" sz="3600" b="1" dirty="0" smtClean="0">
                <a:ln w="11430"/>
                <a:effectLst>
                  <a:outerShdw blurRad="50800" dist="39000" dir="5460000" algn="tl">
                    <a:srgbClr val="000000">
                      <a:alpha val="38000"/>
                    </a:srgbClr>
                  </a:outerShdw>
                </a:effectLst>
                <a:latin typeface="NikoshBAN" pitchFamily="2" charset="0"/>
                <a:cs typeface="NikoshBAN" pitchFamily="2" charset="0"/>
              </a:rPr>
              <a:t>করোনা </a:t>
            </a:r>
            <a:endParaRPr lang="bn-BD" sz="3600" b="1" dirty="0">
              <a:ln w="11430"/>
              <a:effectLst>
                <a:outerShdw blurRad="50800" dist="39000" dir="5460000" algn="tl">
                  <a:srgbClr val="000000">
                    <a:alpha val="38000"/>
                  </a:srgbClr>
                </a:outerShdw>
              </a:effectLst>
              <a:latin typeface="NikoshBAN" pitchFamily="2" charset="0"/>
              <a:cs typeface="NikoshBAN" pitchFamily="2" charset="0"/>
            </a:endParaRPr>
          </a:p>
          <a:p>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অধ্যায়ঃ </a:t>
            </a:r>
            <a:r>
              <a:rPr lang="bn-IN" sz="36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bn-BD" sz="3600" b="1" dirty="0" smtClean="0">
              <a:ln w="11430"/>
              <a:effectLst>
                <a:outerShdw blurRad="50800" dist="39000" dir="5460000" algn="tl">
                  <a:srgbClr val="000000">
                    <a:alpha val="38000"/>
                  </a:srgbClr>
                </a:outerShdw>
              </a:effectLst>
              <a:latin typeface="NikoshBAN" pitchFamily="2" charset="0"/>
              <a:cs typeface="NikoshBAN" pitchFamily="2" charset="0"/>
            </a:endParaRPr>
          </a:p>
          <a:p>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সময়ঃ </a:t>
            </a:r>
            <a:r>
              <a:rPr lang="bn-IN" sz="3600" b="1" dirty="0" smtClean="0">
                <a:ln w="11430"/>
                <a:effectLst>
                  <a:outerShdw blurRad="50800" dist="39000" dir="5460000" algn="tl">
                    <a:srgbClr val="000000">
                      <a:alpha val="38000"/>
                    </a:srgbClr>
                  </a:outerShdw>
                </a:effectLst>
                <a:latin typeface="NikoshBAN" pitchFamily="2" charset="0"/>
                <a:cs typeface="NikoshBAN" pitchFamily="2" charset="0"/>
              </a:rPr>
              <a:t>৪</a:t>
            </a: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০ </a:t>
            </a:r>
            <a:r>
              <a:rPr lang="bn-BD" sz="3600" b="1" dirty="0">
                <a:ln w="11430"/>
                <a:effectLst>
                  <a:outerShdw blurRad="50800" dist="39000" dir="5460000" algn="tl">
                    <a:srgbClr val="000000">
                      <a:alpha val="38000"/>
                    </a:srgbClr>
                  </a:outerShdw>
                </a:effectLst>
                <a:latin typeface="NikoshBAN" pitchFamily="2" charset="0"/>
                <a:cs typeface="NikoshBAN" pitchFamily="2" charset="0"/>
              </a:rPr>
              <a:t>মিনিট</a:t>
            </a:r>
          </a:p>
        </p:txBody>
      </p:sp>
      <p:sp>
        <p:nvSpPr>
          <p:cNvPr id="6" name="Flowchart: Sort 5"/>
          <p:cNvSpPr/>
          <p:nvPr/>
        </p:nvSpPr>
        <p:spPr>
          <a:xfrm>
            <a:off x="4457700" y="3962400"/>
            <a:ext cx="90056" cy="2819400"/>
          </a:xfrm>
          <a:prstGeom prst="flowChartSort">
            <a:avLst/>
          </a:prstGeom>
          <a:gradFill>
            <a:gsLst>
              <a:gs pos="0">
                <a:schemeClr val="accent3">
                  <a:lumMod val="40000"/>
                  <a:lumOff val="60000"/>
                </a:schemeClr>
              </a:gs>
              <a:gs pos="50000">
                <a:schemeClr val="tx1"/>
              </a:gs>
              <a:gs pos="65000">
                <a:schemeClr val="accent4">
                  <a:lumMod val="40000"/>
                  <a:lumOff val="60000"/>
                </a:schemeClr>
              </a:gs>
              <a:gs pos="32100">
                <a:schemeClr val="accent4">
                  <a:lumMod val="40000"/>
                  <a:lumOff val="6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352800" y="228600"/>
            <a:ext cx="2438400" cy="838200"/>
            <a:chOff x="3352800" y="381000"/>
            <a:chExt cx="2438400" cy="838200"/>
          </a:xfrm>
        </p:grpSpPr>
        <p:sp>
          <p:nvSpPr>
            <p:cNvPr id="8" name="TextBox 7"/>
            <p:cNvSpPr txBox="1"/>
            <p:nvPr/>
          </p:nvSpPr>
          <p:spPr>
            <a:xfrm>
              <a:off x="3657600" y="381000"/>
              <a:ext cx="21336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পরিচিতি</a:t>
              </a:r>
              <a:endParaRPr lang="en-US" sz="48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9" name="Oval 8"/>
            <p:cNvSpPr/>
            <p:nvPr/>
          </p:nvSpPr>
          <p:spPr>
            <a:xfrm>
              <a:off x="3352800" y="388203"/>
              <a:ext cx="2438400" cy="830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70637_New1.JPG"/>
          <p:cNvPicPr>
            <a:picLocks noChangeAspect="1"/>
          </p:cNvPicPr>
          <p:nvPr/>
        </p:nvPicPr>
        <p:blipFill>
          <a:blip r:embed="rId2" cstate="print"/>
          <a:stretch>
            <a:fillRect/>
          </a:stretch>
        </p:blipFill>
        <p:spPr>
          <a:xfrm>
            <a:off x="3810000" y="1295400"/>
            <a:ext cx="1828800" cy="243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362200"/>
            <a:ext cx="8458200"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bn-IN" sz="4000" dirty="0" smtClean="0">
                <a:latin typeface="SolaimanLipi" pitchFamily="65" charset="0"/>
                <a:cs typeface="SolaimanLipi" pitchFamily="65" charset="0"/>
              </a:rPr>
              <a:t>০১) করোনা ভাইরাসের পোশাকি নাম কি</a:t>
            </a:r>
            <a:r>
              <a:rPr lang="en-US" sz="4000" dirty="0" smtClean="0">
                <a:latin typeface="SolaimanLipi" pitchFamily="65" charset="0"/>
                <a:cs typeface="SolaimanLipi" pitchFamily="65" charset="0"/>
              </a:rPr>
              <a:t> </a:t>
            </a:r>
            <a:r>
              <a:rPr lang="en-US" sz="4000" dirty="0" smtClean="0">
                <a:latin typeface="Times New Roman" pitchFamily="18" charset="0"/>
                <a:cs typeface="SolaimanLipi" pitchFamily="65" charset="0"/>
              </a:rPr>
              <a:t>?</a:t>
            </a:r>
            <a:endParaRPr lang="bn-IN" sz="4000" dirty="0" smtClean="0">
              <a:latin typeface="Times New Roman" pitchFamily="18" charset="0"/>
              <a:cs typeface="SolaimanLipi" pitchFamily="65" charset="0"/>
            </a:endParaRPr>
          </a:p>
          <a:p>
            <a:r>
              <a:rPr lang="bn-IN" sz="4000" dirty="0" smtClean="0">
                <a:latin typeface="SolaimanLipi" pitchFamily="65" charset="0"/>
                <a:cs typeface="SolaimanLipi" pitchFamily="65" charset="0"/>
              </a:rPr>
              <a:t>০২) বিশ্বের কয়টি দেশে এটি ছড়িয়ে পড়েছে </a:t>
            </a:r>
            <a:r>
              <a:rPr lang="en-US" sz="4000" dirty="0" smtClean="0">
                <a:latin typeface="Times New Roman" pitchFamily="18" charset="0"/>
                <a:cs typeface="SolaimanLipi" pitchFamily="65" charset="0"/>
              </a:rPr>
              <a:t>?</a:t>
            </a:r>
            <a:endParaRPr lang="bn-IN" sz="4000" dirty="0" smtClean="0">
              <a:latin typeface="Times New Roman" pitchFamily="18" charset="0"/>
              <a:cs typeface="SolaimanLipi" pitchFamily="65" charset="0"/>
            </a:endParaRPr>
          </a:p>
          <a:p>
            <a:r>
              <a:rPr lang="bn-IN" sz="4000" dirty="0" smtClean="0">
                <a:latin typeface="Times New Roman" pitchFamily="18" charset="0"/>
                <a:cs typeface="SolaimanLipi" pitchFamily="65" charset="0"/>
              </a:rPr>
              <a:t>০৩) কোভিড-১৯ এ আক্রান্তের সংখ্যা কত</a:t>
            </a:r>
            <a:r>
              <a:rPr lang="en-US" sz="4000" dirty="0" smtClean="0">
                <a:latin typeface="Times New Roman" pitchFamily="18" charset="0"/>
                <a:cs typeface="SolaimanLipi" pitchFamily="65" charset="0"/>
              </a:rPr>
              <a:t> ?</a:t>
            </a:r>
            <a:endParaRPr lang="bn-IN" sz="4000" dirty="0" smtClean="0">
              <a:latin typeface="Times New Roman" pitchFamily="18" charset="0"/>
              <a:cs typeface="SolaimanLipi" pitchFamily="65" charset="0"/>
            </a:endParaRPr>
          </a:p>
        </p:txBody>
      </p:sp>
      <p:sp>
        <p:nvSpPr>
          <p:cNvPr id="2" name="TextBox 1"/>
          <p:cNvSpPr txBox="1"/>
          <p:nvPr/>
        </p:nvSpPr>
        <p:spPr>
          <a:xfrm>
            <a:off x="3124200" y="492204"/>
            <a:ext cx="28194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6600" b="1" dirty="0" smtClean="0">
                <a:latin typeface="SolaimanLipi" pitchFamily="65" charset="0"/>
                <a:cs typeface="SolaimanLipi" pitchFamily="65" charset="0"/>
              </a:rPr>
              <a:t>মূল্যায়ন </a:t>
            </a:r>
            <a:endParaRPr lang="bn-IN" sz="5400" b="1" dirty="0" smtClean="0">
              <a:latin typeface="SolaimanLipi" pitchFamily="65" charset="0"/>
              <a:cs typeface="SolaimanLipi" pitchFamily="65" charset="0"/>
            </a:endParaRPr>
          </a:p>
        </p:txBody>
      </p:sp>
    </p:spTree>
  </p:cSld>
  <p:clrMapOvr>
    <a:masterClrMapping/>
  </p:clrMapOvr>
  <p:transition spd="med"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910" fill="hold">
                                          <p:stCondLst>
                                            <p:cond delay="0"/>
                                          </p:stCondLst>
                                        </p:cTn>
                                        <p:tgtEl>
                                          <p:spTgt spid="2"/>
                                        </p:tgtEl>
                                        <p:attrNameLst>
                                          <p:attrName>style.rotation</p:attrName>
                                        </p:attrNameLst>
                                      </p:cBhvr>
                                      <p:to>
                                        <p:strVal val="-45.0"/>
                                      </p:to>
                                    </p:set>
                                    <p:anim calcmode="lin" valueType="num">
                                      <p:cBhvr>
                                        <p:cTn id="8" dur="910" fill="hold">
                                          <p:stCondLst>
                                            <p:cond delay="910"/>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1800" fill="hold">
                                          <p:stCondLst>
                                            <p:cond delay="0"/>
                                          </p:stCondLst>
                                        </p:cTn>
                                        <p:tgtEl>
                                          <p:spTgt spid="3"/>
                                        </p:tgtEl>
                                        <p:attrNameLst>
                                          <p:attrName>ppt_x</p:attrName>
                                        </p:attrNameLst>
                                      </p:cBhvr>
                                    </p:anim>
                                    <p:anim from="0" to="-1.0" calcmode="lin" valueType="num">
                                      <p:cBhvr>
                                        <p:cTn id="17" dur="600" decel="50000" autoRev="1" fill="hold">
                                          <p:stCondLst>
                                            <p:cond delay="1800"/>
                                          </p:stCondLst>
                                        </p:cTn>
                                        <p:tgtEl>
                                          <p:spTgt spid="3"/>
                                        </p:tgtEl>
                                        <p:attrNameLst>
                                          <p:attrName>xshear</p:attrName>
                                        </p:attrNameLst>
                                      </p:cBhvr>
                                    </p:anim>
                                    <p:animScale>
                                      <p:cBhvr>
                                        <p:cTn id="18" dur="600" decel="100000" autoRev="1" fill="hold">
                                          <p:stCondLst>
                                            <p:cond delay="1800"/>
                                          </p:stCondLst>
                                        </p:cTn>
                                        <p:tgtEl>
                                          <p:spTgt spid="3"/>
                                        </p:tgtEl>
                                      </p:cBhvr>
                                      <p:from x="100000" y="100000"/>
                                      <p:to x="80000" y="100000"/>
                                    </p:animScale>
                                    <p:anim by="(#ppt_h/3+#ppt_w*0.1)" calcmode="lin" valueType="num">
                                      <p:cBhvr additive="sum">
                                        <p:cTn id="19" dur="600" decel="100000" autoRev="1" fill="hold">
                                          <p:stCondLst>
                                            <p:cond delay="18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7200"/>
            <a:ext cx="4343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6000" b="1" dirty="0" smtClean="0">
                <a:latin typeface="SolaimanLipi" pitchFamily="65" charset="0"/>
                <a:cs typeface="SolaimanLipi" pitchFamily="65" charset="0"/>
              </a:rPr>
              <a:t>জোড়ায় কাজ </a:t>
            </a:r>
            <a:endParaRPr lang="bn-IN" sz="4800" b="1" dirty="0" smtClean="0">
              <a:latin typeface="SolaimanLipi" pitchFamily="65" charset="0"/>
              <a:cs typeface="SolaimanLipi" pitchFamily="65" charset="0"/>
            </a:endParaRPr>
          </a:p>
        </p:txBody>
      </p:sp>
      <p:sp>
        <p:nvSpPr>
          <p:cNvPr id="3" name="TextBox 2"/>
          <p:cNvSpPr txBox="1"/>
          <p:nvPr/>
        </p:nvSpPr>
        <p:spPr>
          <a:xfrm>
            <a:off x="457200" y="2209800"/>
            <a:ext cx="8305800" cy="286232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IN" sz="6000" b="1" dirty="0" smtClean="0">
                <a:latin typeface="NikoshBAN" pitchFamily="2" charset="0"/>
                <a:cs typeface="NikoshBAN" pitchFamily="2" charset="0"/>
              </a:rPr>
              <a:t>করোনা ভাইরাসে কারা বেশি ঝুকিপূর্ণ </a:t>
            </a:r>
          </a:p>
          <a:p>
            <a:pPr algn="ctr"/>
            <a:r>
              <a:rPr lang="bn-IN" sz="6000" b="1" dirty="0" smtClean="0">
                <a:latin typeface="NikoshBAN" pitchFamily="2" charset="0"/>
                <a:cs typeface="NikoshBAN" pitchFamily="2" charset="0"/>
              </a:rPr>
              <a:t>তা বের করে খাতায় লেখ। </a:t>
            </a:r>
            <a:endParaRPr lang="en-US" b="1" dirty="0">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out)">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60737"/>
            <a:ext cx="6858000"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bn-IN" sz="7200" b="1" dirty="0" smtClean="0">
                <a:latin typeface="NikoshBAN" pitchFamily="2" charset="0"/>
                <a:cs typeface="NikoshBAN" pitchFamily="2" charset="0"/>
              </a:rPr>
              <a:t>দলগত কাজ </a:t>
            </a:r>
            <a:endParaRPr lang="en-US" sz="2400" b="1" dirty="0">
              <a:latin typeface="NikoshBAN" pitchFamily="2" charset="0"/>
              <a:cs typeface="NikoshBAN" pitchFamily="2" charset="0"/>
            </a:endParaRPr>
          </a:p>
        </p:txBody>
      </p:sp>
      <p:sp>
        <p:nvSpPr>
          <p:cNvPr id="3" name="TextBox 2"/>
          <p:cNvSpPr txBox="1"/>
          <p:nvPr/>
        </p:nvSpPr>
        <p:spPr>
          <a:xfrm>
            <a:off x="457200" y="2556808"/>
            <a:ext cx="8305800"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IN" sz="6000" b="1" dirty="0" smtClean="0">
                <a:solidFill>
                  <a:schemeClr val="tx1"/>
                </a:solidFill>
                <a:latin typeface="NikoshBAN" pitchFamily="2" charset="0"/>
                <a:cs typeface="NikoshBAN" pitchFamily="2" charset="0"/>
              </a:rPr>
              <a:t>করোনা ভাইরাসের লক্ষনগুলো বের করে উপস্থাপন কর। </a:t>
            </a:r>
            <a:endParaRPr lang="en-US"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52400"/>
            <a:ext cx="5181600" cy="114300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bn-BD" sz="6600" b="1" dirty="0">
                <a:solidFill>
                  <a:srgbClr val="C00000"/>
                </a:solidFill>
                <a:latin typeface="NikoshBAN" pitchFamily="2" charset="0"/>
                <a:cs typeface="NikoshBAN" pitchFamily="2" charset="0"/>
              </a:rPr>
              <a:t>বাড়ীর কাজ  </a:t>
            </a:r>
            <a:endParaRPr lang="en-US" sz="6600" b="1" dirty="0">
              <a:solidFill>
                <a:srgbClr val="C00000"/>
              </a:solidFill>
              <a:latin typeface="NikoshBAN" pitchFamily="2" charset="0"/>
              <a:cs typeface="NikoshBAN" pitchFamily="2" charset="0"/>
            </a:endParaRPr>
          </a:p>
        </p:txBody>
      </p:sp>
      <p:pic>
        <p:nvPicPr>
          <p:cNvPr id="4" name="Picture 5" descr="gg.jpg"/>
          <p:cNvPicPr>
            <a:picLocks noChangeAspect="1"/>
          </p:cNvPicPr>
          <p:nvPr/>
        </p:nvPicPr>
        <p:blipFill>
          <a:blip r:embed="rId2"/>
          <a:srcRect/>
          <a:stretch>
            <a:fillRect/>
          </a:stretch>
        </p:blipFill>
        <p:spPr bwMode="auto">
          <a:xfrm>
            <a:off x="1828800" y="1524000"/>
            <a:ext cx="50292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990600" y="5181600"/>
            <a:ext cx="70866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4000" b="1" dirty="0" smtClean="0">
                <a:latin typeface="SolaimanLipi" pitchFamily="65" charset="0"/>
                <a:cs typeface="SolaimanLipi" pitchFamily="65" charset="0"/>
              </a:rPr>
              <a:t>করোনা ভাইরাস থেকে নিজেকে মুক্ত করতে কি করতে হবে তা লেখ।</a:t>
            </a:r>
            <a:endParaRPr lang="en-US" sz="4000" b="1" dirty="0">
              <a:latin typeface="SolaimanLipi" pitchFamily="65" charset="0"/>
              <a:cs typeface="SolaimanLipi"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1"/>
            <a:ext cx="8534400" cy="1752599"/>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9600" b="0" i="0" u="none" strike="noStrike" kern="1200" cap="all" spc="0" normalizeH="0" baseline="0" noProof="0" dirty="0" smtClean="0">
                <a:ln w="9000" cmpd="sng">
                  <a:solidFill>
                    <a:sysClr val="windowText" lastClr="000000"/>
                  </a:solidFill>
                  <a:prstDash val="solid"/>
                </a:ln>
                <a:solidFill>
                  <a:schemeClr val="accent2">
                    <a:lumMod val="75000"/>
                  </a:schemeClr>
                </a:solidFill>
                <a:effectLst>
                  <a:reflection blurRad="12700" stA="28000" endPos="45000" dist="1000" dir="5400000" sy="-100000" algn="bl" rotWithShape="0"/>
                </a:effectLst>
                <a:uLnTx/>
                <a:uFillTx/>
                <a:latin typeface="SolaimanLipi" pitchFamily="65" charset="0"/>
                <a:ea typeface="+mj-ea"/>
                <a:cs typeface="SolaimanLipi" pitchFamily="65" charset="0"/>
              </a:rPr>
              <a:t>সবাইকে</a:t>
            </a:r>
            <a:r>
              <a:rPr kumimoji="0" lang="bn-IN" sz="9600" b="0" i="0" u="none" strike="noStrike" kern="1200" cap="all" spc="0" normalizeH="0" noProof="0" dirty="0" smtClean="0">
                <a:ln w="9000" cmpd="sng">
                  <a:solidFill>
                    <a:sysClr val="windowText" lastClr="000000"/>
                  </a:solidFill>
                  <a:prstDash val="solid"/>
                </a:ln>
                <a:solidFill>
                  <a:schemeClr val="accent2">
                    <a:lumMod val="75000"/>
                  </a:schemeClr>
                </a:solidFill>
                <a:effectLst>
                  <a:reflection blurRad="12700" stA="28000" endPos="45000" dist="1000" dir="5400000" sy="-100000" algn="bl" rotWithShape="0"/>
                </a:effectLst>
                <a:uLnTx/>
                <a:uFillTx/>
                <a:latin typeface="SolaimanLipi" pitchFamily="65" charset="0"/>
                <a:ea typeface="+mj-ea"/>
                <a:cs typeface="SolaimanLipi" pitchFamily="65" charset="0"/>
              </a:rPr>
              <a:t> ধন্যবাদ</a:t>
            </a:r>
            <a:endParaRPr kumimoji="0" lang="en-US" sz="9600" b="0" i="0" u="none" strike="noStrike" kern="1200" cap="all" spc="0" normalizeH="0" baseline="0" noProof="0" dirty="0">
              <a:ln w="9000" cmpd="sng">
                <a:solidFill>
                  <a:sysClr val="windowText" lastClr="000000"/>
                </a:solidFill>
                <a:prstDash val="solid"/>
              </a:ln>
              <a:solidFill>
                <a:schemeClr val="accent2">
                  <a:lumMod val="75000"/>
                </a:schemeClr>
              </a:solidFill>
              <a:effectLst>
                <a:reflection blurRad="12700" stA="28000" endPos="45000" dist="1000" dir="5400000" sy="-100000" algn="bl" rotWithShape="0"/>
              </a:effectLst>
              <a:uLnTx/>
              <a:uFillTx/>
              <a:latin typeface="SolaimanLipi" pitchFamily="65" charset="0"/>
              <a:ea typeface="+mj-ea"/>
              <a:cs typeface="SolaimanLipi" pitchFamily="65" charset="0"/>
            </a:endParaRPr>
          </a:p>
        </p:txBody>
      </p:sp>
      <p:pic>
        <p:nvPicPr>
          <p:cNvPr id="3" name="Picture 2" descr="C:\Users\SMART\Desktop\munni\Bappea23201102171297919606_goodbye.gif"/>
          <p:cNvPicPr>
            <a:picLocks noChangeAspect="1" noChangeArrowheads="1" noCrop="1"/>
          </p:cNvPicPr>
          <p:nvPr/>
        </p:nvPicPr>
        <p:blipFill>
          <a:blip r:embed="rId2" cstate="print"/>
          <a:srcRect/>
          <a:stretch>
            <a:fillRect/>
          </a:stretch>
        </p:blipFill>
        <p:spPr bwMode="auto">
          <a:xfrm>
            <a:off x="1752600" y="2667000"/>
            <a:ext cx="5562600" cy="3657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_xJ7ew1IqICMwkqKNwD0J-w.jpeg"/>
          <p:cNvPicPr>
            <a:picLocks noChangeAspect="1"/>
          </p:cNvPicPr>
          <p:nvPr/>
        </p:nvPicPr>
        <p:blipFill>
          <a:blip r:embed="rId2"/>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pic>
      <p:sp>
        <p:nvSpPr>
          <p:cNvPr id="4" name="Rectangle 3"/>
          <p:cNvSpPr/>
          <p:nvPr/>
        </p:nvSpPr>
        <p:spPr>
          <a:xfrm>
            <a:off x="685800" y="3648670"/>
            <a:ext cx="79248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5400" b="1" dirty="0" smtClean="0">
                <a:latin typeface="SolaimanLipi" pitchFamily="65" charset="0"/>
                <a:cs typeface="SolaimanLipi" pitchFamily="65" charset="0"/>
              </a:rPr>
              <a:t>করোনা ভাইরাস</a:t>
            </a:r>
            <a:endParaRPr lang="en-US" sz="5400" b="1" dirty="0">
              <a:latin typeface="SolaimanLipi" pitchFamily="65" charset="0"/>
              <a:cs typeface="SolaimanLipi" pitchFamily="65" charset="0"/>
            </a:endParaRPr>
          </a:p>
        </p:txBody>
      </p:sp>
      <p:sp>
        <p:nvSpPr>
          <p:cNvPr id="8" name="TextBox 7"/>
          <p:cNvSpPr txBox="1"/>
          <p:nvPr/>
        </p:nvSpPr>
        <p:spPr>
          <a:xfrm>
            <a:off x="304800" y="990600"/>
            <a:ext cx="853440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5400" b="1" dirty="0" smtClean="0">
                <a:solidFill>
                  <a:schemeClr val="bg1"/>
                </a:solidFill>
                <a:effectLst>
                  <a:outerShdw blurRad="38100" dist="38100" dir="2700000" algn="tl">
                    <a:srgbClr val="000000">
                      <a:alpha val="43137"/>
                    </a:srgbClr>
                  </a:outerShdw>
                </a:effectLst>
                <a:latin typeface="SolaimanLipi" pitchFamily="65" charset="0"/>
                <a:cs typeface="SolaimanLipi" pitchFamily="65" charset="0"/>
              </a:rPr>
              <a:t>বর্তমানে পুরো বিশ্ব কি বিষয় নিয়ে আতংকিত রয়েছে </a:t>
            </a:r>
            <a:r>
              <a:rPr lang="bn-IN" sz="5400" b="1" dirty="0" smtClean="0">
                <a:solidFill>
                  <a:schemeClr val="bg1"/>
                </a:solidFill>
                <a:effectLst>
                  <a:outerShdw blurRad="38100" dist="38100" dir="2700000" algn="tl">
                    <a:srgbClr val="000000">
                      <a:alpha val="43137"/>
                    </a:srgbClr>
                  </a:outerShdw>
                </a:effectLst>
                <a:latin typeface="Times New Roman" pitchFamily="18" charset="0"/>
                <a:cs typeface="SolaimanLipi" pitchFamily="65" charset="0"/>
              </a:rPr>
              <a:t>?</a:t>
            </a:r>
            <a:r>
              <a:rPr lang="bn-IN" sz="5400" b="1" dirty="0" smtClean="0">
                <a:solidFill>
                  <a:schemeClr val="bg1"/>
                </a:solidFill>
                <a:effectLst>
                  <a:outerShdw blurRad="38100" dist="38100" dir="2700000" algn="tl">
                    <a:srgbClr val="000000">
                      <a:alpha val="43137"/>
                    </a:srgbClr>
                  </a:outerShdw>
                </a:effectLst>
                <a:latin typeface="SolaimanLipi" pitchFamily="65" charset="0"/>
                <a:cs typeface="SolaimanLipi" pitchFamily="65" charset="0"/>
              </a:rPr>
              <a:t>  </a:t>
            </a:r>
            <a:endParaRPr lang="en-US" sz="5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1159"/>
            <a:ext cx="6858000" cy="76944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400" b="1" dirty="0" smtClean="0">
                <a:latin typeface="NikoshBAN" pitchFamily="2" charset="0"/>
                <a:cs typeface="NikoshBAN" pitchFamily="2" charset="0"/>
              </a:rPr>
              <a:t>আজকের পাঠের বিষয়</a:t>
            </a:r>
            <a:endParaRPr lang="en-US" sz="4400" b="1" dirty="0">
              <a:latin typeface="NikoshBAN" pitchFamily="2" charset="0"/>
              <a:cs typeface="NikoshBAN" pitchFamily="2" charset="0"/>
            </a:endParaRPr>
          </a:p>
        </p:txBody>
      </p:sp>
      <p:sp>
        <p:nvSpPr>
          <p:cNvPr id="3" name="TextBox 2"/>
          <p:cNvSpPr txBox="1"/>
          <p:nvPr/>
        </p:nvSpPr>
        <p:spPr>
          <a:xfrm>
            <a:off x="990600" y="1440359"/>
            <a:ext cx="7086600"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IN" sz="4400" b="1" dirty="0" smtClean="0">
                <a:latin typeface="SolaimanLipi" pitchFamily="65" charset="0"/>
                <a:cs typeface="SolaimanLipi" pitchFamily="65" charset="0"/>
              </a:rPr>
              <a:t>করোনা ভাইরাস (কোভিড-১৯)</a:t>
            </a:r>
            <a:endParaRPr lang="en-US" sz="4400" b="1" dirty="0">
              <a:latin typeface="SolaimanLipi" pitchFamily="65" charset="0"/>
              <a:cs typeface="SolaimanLipi" pitchFamily="65" charset="0"/>
            </a:endParaRPr>
          </a:p>
        </p:txBody>
      </p:sp>
      <p:pic>
        <p:nvPicPr>
          <p:cNvPr id="5" name="Picture 4" descr="Coronavirus-2-1.jpg"/>
          <p:cNvPicPr>
            <a:picLocks noChangeAspect="1"/>
          </p:cNvPicPr>
          <p:nvPr/>
        </p:nvPicPr>
        <p:blipFill>
          <a:blip r:embed="rId3"/>
          <a:stretch>
            <a:fillRect/>
          </a:stretch>
        </p:blipFill>
        <p:spPr>
          <a:xfrm>
            <a:off x="1371600" y="2819400"/>
            <a:ext cx="6400800" cy="356044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352800"/>
            <a:ext cx="8229600" cy="584775"/>
          </a:xfrm>
          <a:prstGeom prst="rect">
            <a:avLst/>
          </a:prstGeom>
          <a:noFill/>
          <a:ln>
            <a:solidFill>
              <a:schemeClr val="accent6">
                <a:lumMod val="75000"/>
              </a:schemeClr>
            </a:solidFill>
          </a:ln>
        </p:spPr>
        <p:txBody>
          <a:bodyPr wrap="square" rtlCol="0">
            <a:spAutoFit/>
          </a:bodyPr>
          <a:lstStyle/>
          <a:p>
            <a:pPr marL="514350" indent="-514350"/>
            <a:r>
              <a:rPr lang="bn-IN" sz="3200" b="1" dirty="0" smtClean="0">
                <a:latin typeface="NikoshBAN" pitchFamily="2" charset="0"/>
                <a:cs typeface="NikoshBAN" pitchFamily="2" charset="0"/>
              </a:rPr>
              <a:t>১। করোনা ভাইরাস সম্পর্কে জানতে পারবে।   </a:t>
            </a:r>
          </a:p>
        </p:txBody>
      </p:sp>
      <p:sp>
        <p:nvSpPr>
          <p:cNvPr id="3" name="TextBox 2"/>
          <p:cNvSpPr txBox="1"/>
          <p:nvPr/>
        </p:nvSpPr>
        <p:spPr>
          <a:xfrm>
            <a:off x="457200" y="4267200"/>
            <a:ext cx="8229600" cy="584775"/>
          </a:xfrm>
          <a:prstGeom prst="rect">
            <a:avLst/>
          </a:prstGeom>
          <a:noFill/>
          <a:ln>
            <a:solidFill>
              <a:schemeClr val="accent6">
                <a:lumMod val="75000"/>
              </a:schemeClr>
            </a:solidFill>
          </a:ln>
        </p:spPr>
        <p:txBody>
          <a:bodyPr wrap="square" rtlCol="0">
            <a:spAutoFit/>
          </a:bodyPr>
          <a:lstStyle/>
          <a:p>
            <a:pPr marL="514350" indent="-514350"/>
            <a:r>
              <a:rPr lang="bn-IN" sz="3200" b="1" dirty="0" smtClean="0">
                <a:latin typeface="NikoshBAN" pitchFamily="2" charset="0"/>
                <a:cs typeface="NikoshBAN" pitchFamily="2" charset="0"/>
              </a:rPr>
              <a:t>২। করোনা ভাইরাসের লক্ষন সম্পর্কে বলতে পারবে।</a:t>
            </a:r>
          </a:p>
        </p:txBody>
      </p:sp>
      <p:sp>
        <p:nvSpPr>
          <p:cNvPr id="5" name="TextBox 4"/>
          <p:cNvSpPr txBox="1"/>
          <p:nvPr/>
        </p:nvSpPr>
        <p:spPr>
          <a:xfrm>
            <a:off x="457200" y="5105400"/>
            <a:ext cx="8153400" cy="584775"/>
          </a:xfrm>
          <a:prstGeom prst="rect">
            <a:avLst/>
          </a:prstGeom>
          <a:noFill/>
          <a:ln>
            <a:solidFill>
              <a:schemeClr val="accent6">
                <a:lumMod val="75000"/>
              </a:schemeClr>
            </a:solidFill>
          </a:ln>
        </p:spPr>
        <p:txBody>
          <a:bodyPr wrap="square" rtlCol="0">
            <a:spAutoFit/>
          </a:bodyPr>
          <a:lstStyle/>
          <a:p>
            <a:pPr marL="514350" indent="-514350"/>
            <a:r>
              <a:rPr lang="bn-IN" sz="3200" b="1" dirty="0" smtClean="0">
                <a:latin typeface="NikoshBAN" pitchFamily="2" charset="0"/>
                <a:cs typeface="NikoshBAN" pitchFamily="2" charset="0"/>
              </a:rPr>
              <a:t>৩। করোনা ভাইরাস প্রতিরোধ করতে পারবে।   </a:t>
            </a:r>
          </a:p>
        </p:txBody>
      </p:sp>
      <p:sp>
        <p:nvSpPr>
          <p:cNvPr id="7" name="Rectangle 6"/>
          <p:cNvSpPr/>
          <p:nvPr/>
        </p:nvSpPr>
        <p:spPr>
          <a:xfrm>
            <a:off x="2971800" y="533400"/>
            <a:ext cx="3058851" cy="1323439"/>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bn-IN" sz="8000" b="1" dirty="0" smtClean="0">
                <a:latin typeface="NikoshBAN" pitchFamily="2" charset="0"/>
                <a:cs typeface="NikoshBAN" pitchFamily="2" charset="0"/>
              </a:rPr>
              <a:t>শিখনফল</a:t>
            </a:r>
            <a:endParaRPr lang="en-US" sz="8000" b="1" dirty="0"/>
          </a:p>
        </p:txBody>
      </p:sp>
      <p:sp>
        <p:nvSpPr>
          <p:cNvPr id="8" name="Rectangle 7"/>
          <p:cNvSpPr/>
          <p:nvPr/>
        </p:nvSpPr>
        <p:spPr>
          <a:xfrm>
            <a:off x="457200" y="2362200"/>
            <a:ext cx="44196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600" b="1" dirty="0" smtClean="0">
                <a:ln w="11430"/>
                <a:effectLst>
                  <a:outerShdw blurRad="50800" dist="39000" dir="5460000" algn="tl">
                    <a:srgbClr val="000000">
                      <a:alpha val="38000"/>
                    </a:srgbClr>
                  </a:outerShdw>
                </a:effectLst>
                <a:latin typeface="NikoshBAN" pitchFamily="2" charset="0"/>
                <a:cs typeface="NikoshBAN" pitchFamily="2" charset="0"/>
              </a:rPr>
              <a:t>এ </a:t>
            </a: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পাঠ শেষে শিক্ষার্থীরা--</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143000"/>
            <a:ext cx="89154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r>
              <a:rPr lang="bn-IN" sz="3000" b="1" dirty="0" smtClean="0">
                <a:latin typeface="SolaimanLipi" pitchFamily="65" charset="0"/>
                <a:cs typeface="SolaimanLipi" pitchFamily="65" charset="0"/>
              </a:rPr>
              <a:t>করোনা</a:t>
            </a:r>
            <a:r>
              <a:rPr lang="en-US" sz="3000" b="1" dirty="0" smtClean="0">
                <a:latin typeface="SolaimanLipi" pitchFamily="65" charset="0"/>
                <a:cs typeface="SolaimanLipi" pitchFamily="65" charset="0"/>
              </a:rPr>
              <a:t> </a:t>
            </a:r>
            <a:r>
              <a:rPr lang="bn-IN" sz="3000" b="1" dirty="0" smtClean="0">
                <a:latin typeface="SolaimanLipi" pitchFamily="65" charset="0"/>
                <a:cs typeface="SolaimanLipi" pitchFamily="65" charset="0"/>
              </a:rPr>
              <a:t>ভাইরাস</a:t>
            </a:r>
            <a:r>
              <a:rPr lang="en-US" sz="3000" b="1" dirty="0" smtClean="0">
                <a:latin typeface="SolaimanLipi" pitchFamily="65" charset="0"/>
                <a:cs typeface="SolaimanLipi" pitchFamily="65" charset="0"/>
              </a:rPr>
              <a:t>,</a:t>
            </a:r>
            <a:r>
              <a:rPr lang="bn-IN" sz="3000" b="1" dirty="0" smtClean="0">
                <a:latin typeface="SolaimanLipi" pitchFamily="65" charset="0"/>
                <a:cs typeface="SolaimanLipi" pitchFamily="65" charset="0"/>
              </a:rPr>
              <a:t> যার পোশাকি নাম কোভিড-১৯</a:t>
            </a:r>
            <a:r>
              <a:rPr lang="en-US" sz="3000" b="1" dirty="0" smtClean="0">
                <a:latin typeface="SolaimanLipi" pitchFamily="65" charset="0"/>
                <a:cs typeface="SolaimanLipi" pitchFamily="65" charset="0"/>
              </a:rPr>
              <a:t>,</a:t>
            </a:r>
            <a:r>
              <a:rPr lang="bn-IN" sz="3000" b="1" dirty="0" smtClean="0">
                <a:latin typeface="SolaimanLipi" pitchFamily="65" charset="0"/>
                <a:cs typeface="SolaimanLipi" pitchFamily="65" charset="0"/>
              </a:rPr>
              <a:t> সেই রোগটিকে এখন বিশ্ব মহামারি ঘোষণা করেছে বিশ্ব স্বাস্থ্য সংস্থা </a:t>
            </a:r>
            <a:r>
              <a:rPr lang="en-US" sz="3000" b="1" dirty="0" smtClean="0">
                <a:latin typeface="Times New Roman" pitchFamily="18" charset="0"/>
                <a:cs typeface="Times New Roman" pitchFamily="18" charset="0"/>
              </a:rPr>
              <a:t>(WHO)</a:t>
            </a:r>
            <a:r>
              <a:rPr lang="bn-IN" sz="3000" b="1" dirty="0" smtClean="0">
                <a:latin typeface="Times New Roman" pitchFamily="18" charset="0"/>
                <a:cs typeface="SolaimanLipi" pitchFamily="65" charset="0"/>
              </a:rPr>
              <a:t>।</a:t>
            </a:r>
            <a:endParaRPr lang="en-US" sz="3000" dirty="0" smtClean="0">
              <a:latin typeface="Times New Roman" pitchFamily="18" charset="0"/>
              <a:cs typeface="Times New Roman" pitchFamily="18" charset="0"/>
            </a:endParaRPr>
          </a:p>
        </p:txBody>
      </p:sp>
      <p:sp>
        <p:nvSpPr>
          <p:cNvPr id="5" name="TextBox 4"/>
          <p:cNvSpPr txBox="1"/>
          <p:nvPr/>
        </p:nvSpPr>
        <p:spPr>
          <a:xfrm>
            <a:off x="1752600" y="5936159"/>
            <a:ext cx="5867400" cy="769441"/>
          </a:xfrm>
          <a:prstGeom prst="rect">
            <a:avLst/>
          </a:prstGeom>
          <a:noFill/>
        </p:spPr>
        <p:txBody>
          <a:bodyPr wrap="square" rtlCol="0">
            <a:spAutoFit/>
          </a:bodyPr>
          <a:lstStyle/>
          <a:p>
            <a:pPr algn="ctr"/>
            <a:r>
              <a:rPr lang="bn-IN" sz="4400" b="1" dirty="0" smtClean="0">
                <a:latin typeface="SolaimanLipi" pitchFamily="65" charset="0"/>
                <a:cs typeface="SolaimanLipi" pitchFamily="65" charset="0"/>
              </a:rPr>
              <a:t>চিত্রঃ করোনা ভাইরাস</a:t>
            </a:r>
            <a:endParaRPr lang="en-US" sz="3200" b="1" dirty="0">
              <a:latin typeface="SolaimanLipi" pitchFamily="65" charset="0"/>
              <a:cs typeface="SolaimanLipi" pitchFamily="65" charset="0"/>
            </a:endParaRPr>
          </a:p>
        </p:txBody>
      </p:sp>
      <p:sp>
        <p:nvSpPr>
          <p:cNvPr id="7" name="TextBox 6"/>
          <p:cNvSpPr txBox="1"/>
          <p:nvPr/>
        </p:nvSpPr>
        <p:spPr>
          <a:xfrm>
            <a:off x="2590800" y="152400"/>
            <a:ext cx="42672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b="1" dirty="0" smtClean="0">
                <a:latin typeface="SolaimanLipi" pitchFamily="65" charset="0"/>
                <a:cs typeface="SolaimanLipi" pitchFamily="65" charset="0"/>
              </a:rPr>
              <a:t>করোনা ভাইরাস</a:t>
            </a:r>
            <a:endParaRPr lang="en-US" sz="4400" b="1" dirty="0">
              <a:latin typeface="SolaimanLipi" pitchFamily="65" charset="0"/>
              <a:cs typeface="SolaimanLipi" pitchFamily="65" charset="0"/>
            </a:endParaRPr>
          </a:p>
        </p:txBody>
      </p:sp>
      <p:pic>
        <p:nvPicPr>
          <p:cNvPr id="10" name="Picture 9" descr="3D_medical_animation_coronavirus_structure.jpg"/>
          <p:cNvPicPr>
            <a:picLocks noChangeAspect="1"/>
          </p:cNvPicPr>
          <p:nvPr/>
        </p:nvPicPr>
        <p:blipFill>
          <a:blip r:embed="rId2" cstate="print"/>
          <a:stretch>
            <a:fillRect/>
          </a:stretch>
        </p:blipFill>
        <p:spPr>
          <a:xfrm>
            <a:off x="685800" y="2362200"/>
            <a:ext cx="7696200" cy="3505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066800"/>
            <a:ext cx="89154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r>
              <a:rPr lang="bn-IN" sz="3000" b="1" dirty="0" smtClean="0">
                <a:latin typeface="SolaimanLipi" pitchFamily="65" charset="0"/>
                <a:cs typeface="SolaimanLipi" pitchFamily="65" charset="0"/>
              </a:rPr>
              <a:t>করোনা</a:t>
            </a:r>
            <a:r>
              <a:rPr lang="en-US" sz="3000" b="1" dirty="0" smtClean="0">
                <a:latin typeface="SolaimanLipi" pitchFamily="65" charset="0"/>
                <a:cs typeface="SolaimanLipi" pitchFamily="65" charset="0"/>
              </a:rPr>
              <a:t> </a:t>
            </a:r>
            <a:r>
              <a:rPr lang="bn-IN" sz="3000" b="1" dirty="0" smtClean="0">
                <a:latin typeface="SolaimanLipi" pitchFamily="65" charset="0"/>
                <a:cs typeface="SolaimanLipi" pitchFamily="65" charset="0"/>
              </a:rPr>
              <a:t>ভাইরাস</a:t>
            </a:r>
            <a:r>
              <a:rPr lang="en-US" sz="3000" b="1" dirty="0" smtClean="0">
                <a:latin typeface="Times New Roman" pitchFamily="18" charset="0"/>
                <a:cs typeface="Times New Roman" pitchFamily="18" charset="0"/>
              </a:rPr>
              <a:t>- </a:t>
            </a:r>
            <a:r>
              <a:rPr lang="bn-IN" sz="3000" dirty="0" smtClean="0">
                <a:latin typeface="SolaimanLipi" pitchFamily="65" charset="0"/>
                <a:cs typeface="SolaimanLipi" pitchFamily="65" charset="0"/>
              </a:rPr>
              <a:t>যা পূর্বে বিজ্ঞানীদের অজানা ছিল- এর মধ্যেই চীনে অনেক মানুষের ফুসফুসের মারাত্মক রোগ সৃষ্টি করেছে এবং বিশ্বের বেশিরভাগ দেশে এরই মধ্যে ছড়িয়ে পড়েছে।</a:t>
            </a:r>
            <a:endParaRPr lang="en-US" sz="3000" dirty="0" smtClean="0">
              <a:latin typeface="SolaimanLipi" pitchFamily="65" charset="0"/>
              <a:cs typeface="SolaimanLipi" pitchFamily="65" charset="0"/>
            </a:endParaRPr>
          </a:p>
        </p:txBody>
      </p:sp>
      <p:sp>
        <p:nvSpPr>
          <p:cNvPr id="3" name="TextBox 2"/>
          <p:cNvSpPr txBox="1"/>
          <p:nvPr/>
        </p:nvSpPr>
        <p:spPr>
          <a:xfrm>
            <a:off x="1981200" y="5791200"/>
            <a:ext cx="5867400" cy="830997"/>
          </a:xfrm>
          <a:prstGeom prst="rect">
            <a:avLst/>
          </a:prstGeom>
          <a:noFill/>
        </p:spPr>
        <p:txBody>
          <a:bodyPr wrap="square" rtlCol="0">
            <a:spAutoFit/>
          </a:bodyPr>
          <a:lstStyle/>
          <a:p>
            <a:pPr algn="ctr"/>
            <a:r>
              <a:rPr lang="bn-IN" sz="4800" b="1" dirty="0" smtClean="0">
                <a:latin typeface="SolaimanLipi" pitchFamily="65" charset="0"/>
                <a:cs typeface="SolaimanLipi" pitchFamily="65" charset="0"/>
              </a:rPr>
              <a:t>চিত্রঃ করোনা ভাইরাস</a:t>
            </a:r>
            <a:endParaRPr lang="en-US" sz="3600" b="1" dirty="0">
              <a:latin typeface="SolaimanLipi" pitchFamily="65" charset="0"/>
              <a:cs typeface="SolaimanLipi" pitchFamily="65" charset="0"/>
            </a:endParaRPr>
          </a:p>
        </p:txBody>
      </p:sp>
      <p:sp>
        <p:nvSpPr>
          <p:cNvPr id="4" name="TextBox 3"/>
          <p:cNvSpPr txBox="1"/>
          <p:nvPr/>
        </p:nvSpPr>
        <p:spPr>
          <a:xfrm>
            <a:off x="2590800" y="152400"/>
            <a:ext cx="42672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b="1" dirty="0" smtClean="0">
                <a:latin typeface="SolaimanLipi" pitchFamily="65" charset="0"/>
                <a:cs typeface="SolaimanLipi" pitchFamily="65" charset="0"/>
              </a:rPr>
              <a:t>করোনা ভাইরাস</a:t>
            </a:r>
            <a:endParaRPr lang="en-US" sz="4400" b="1" dirty="0">
              <a:latin typeface="SolaimanLipi" pitchFamily="65" charset="0"/>
              <a:cs typeface="SolaimanLipi" pitchFamily="65" charset="0"/>
            </a:endParaRPr>
          </a:p>
        </p:txBody>
      </p:sp>
      <p:pic>
        <p:nvPicPr>
          <p:cNvPr id="5" name="Picture 4" descr="p086qbqx.jpg"/>
          <p:cNvPicPr>
            <a:picLocks noChangeAspect="1"/>
          </p:cNvPicPr>
          <p:nvPr/>
        </p:nvPicPr>
        <p:blipFill>
          <a:blip r:embed="rId2"/>
          <a:stretch>
            <a:fillRect/>
          </a:stretch>
        </p:blipFill>
        <p:spPr>
          <a:xfrm>
            <a:off x="609600" y="2819400"/>
            <a:ext cx="7924799" cy="2895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43000"/>
            <a:ext cx="89154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r>
              <a:rPr lang="bn-IN" sz="3000" dirty="0" smtClean="0">
                <a:latin typeface="SolaimanLipi" pitchFamily="65" charset="0"/>
                <a:cs typeface="SolaimanLipi" pitchFamily="65" charset="0"/>
              </a:rPr>
              <a:t>করোনাভাইরাস এমন একটি সংক্রামক ভাইরাস - যা এর আগে কখনো মানুষের মধ্যে ছড়ায়নি।</a:t>
            </a:r>
            <a:endParaRPr lang="en-US" sz="3000" dirty="0" smtClean="0">
              <a:latin typeface="SolaimanLipi" pitchFamily="65" charset="0"/>
              <a:cs typeface="SolaimanLipi" pitchFamily="65" charset="0"/>
            </a:endParaRPr>
          </a:p>
        </p:txBody>
      </p:sp>
      <p:sp>
        <p:nvSpPr>
          <p:cNvPr id="3" name="TextBox 2"/>
          <p:cNvSpPr txBox="1"/>
          <p:nvPr/>
        </p:nvSpPr>
        <p:spPr>
          <a:xfrm>
            <a:off x="1905000" y="5997714"/>
            <a:ext cx="5867400" cy="707886"/>
          </a:xfrm>
          <a:prstGeom prst="rect">
            <a:avLst/>
          </a:prstGeom>
          <a:noFill/>
        </p:spPr>
        <p:txBody>
          <a:bodyPr wrap="square" rtlCol="0">
            <a:spAutoFit/>
          </a:bodyPr>
          <a:lstStyle/>
          <a:p>
            <a:pPr algn="ctr"/>
            <a:r>
              <a:rPr lang="bn-IN" sz="4000" b="1" dirty="0" smtClean="0">
                <a:latin typeface="SolaimanLipi" pitchFamily="65" charset="0"/>
                <a:cs typeface="SolaimanLipi" pitchFamily="65" charset="0"/>
              </a:rPr>
              <a:t>চিত্রঃ করোনা ভাইরাস</a:t>
            </a:r>
            <a:endParaRPr lang="en-US" sz="2800" b="1" dirty="0">
              <a:latin typeface="SolaimanLipi" pitchFamily="65" charset="0"/>
              <a:cs typeface="SolaimanLipi" pitchFamily="65" charset="0"/>
            </a:endParaRPr>
          </a:p>
        </p:txBody>
      </p:sp>
      <p:sp>
        <p:nvSpPr>
          <p:cNvPr id="4" name="TextBox 3"/>
          <p:cNvSpPr txBox="1"/>
          <p:nvPr/>
        </p:nvSpPr>
        <p:spPr>
          <a:xfrm>
            <a:off x="2590800" y="152400"/>
            <a:ext cx="42672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b="1" dirty="0" smtClean="0">
                <a:latin typeface="SolaimanLipi" pitchFamily="65" charset="0"/>
                <a:cs typeface="SolaimanLipi" pitchFamily="65" charset="0"/>
              </a:rPr>
              <a:t>করোনা ভাইরাস</a:t>
            </a:r>
            <a:endParaRPr lang="en-US" sz="4400" b="1" dirty="0">
              <a:latin typeface="SolaimanLipi" pitchFamily="65" charset="0"/>
              <a:cs typeface="SolaimanLipi" pitchFamily="65" charset="0"/>
            </a:endParaRPr>
          </a:p>
        </p:txBody>
      </p:sp>
      <p:pic>
        <p:nvPicPr>
          <p:cNvPr id="5" name="Picture 4" descr="unnamed.jpg"/>
          <p:cNvPicPr>
            <a:picLocks noChangeAspect="1"/>
          </p:cNvPicPr>
          <p:nvPr/>
        </p:nvPicPr>
        <p:blipFill>
          <a:blip r:embed="rId2"/>
          <a:stretch>
            <a:fillRect/>
          </a:stretch>
        </p:blipFill>
        <p:spPr>
          <a:xfrm>
            <a:off x="336755" y="2438400"/>
            <a:ext cx="8273845"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828800"/>
            <a:ext cx="8229600" cy="452431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fontAlgn="base"/>
            <a:r>
              <a:rPr lang="bn-IN" sz="3600" b="1" dirty="0" smtClean="0">
                <a:latin typeface="SolaimanLipi" pitchFamily="65" charset="0"/>
                <a:cs typeface="SolaimanLipi" pitchFamily="65" charset="0"/>
              </a:rPr>
              <a:t>সারাবিশ্বে এরই মধ্যে ১৯৯টির বেশি দেশে ছড়িয়েছে এই ভাইরাস। </a:t>
            </a:r>
          </a:p>
          <a:p>
            <a:pPr fontAlgn="base"/>
            <a:endParaRPr lang="bn-IN" sz="3600" b="1" dirty="0" smtClean="0">
              <a:latin typeface="SolaimanLipi" pitchFamily="65" charset="0"/>
              <a:cs typeface="SolaimanLipi" pitchFamily="65" charset="0"/>
            </a:endParaRPr>
          </a:p>
          <a:p>
            <a:pPr fontAlgn="base"/>
            <a:r>
              <a:rPr lang="bn-IN" sz="3600" b="1" dirty="0" smtClean="0">
                <a:latin typeface="SolaimanLipi" pitchFamily="65" charset="0"/>
                <a:cs typeface="SolaimanLipi" pitchFamily="65" charset="0"/>
              </a:rPr>
              <a:t>পুরো বিশ্বে করোনা ভাইরাসে এই পর্যন্ত আক্রান্তের সংখ্যা প্রায় ৬ লাখের বেশি মানুষ। </a:t>
            </a:r>
          </a:p>
          <a:p>
            <a:pPr fontAlgn="base"/>
            <a:endParaRPr lang="bn-IN" sz="3600" b="1" dirty="0" smtClean="0">
              <a:latin typeface="SolaimanLipi" pitchFamily="65" charset="0"/>
              <a:cs typeface="SolaimanLipi" pitchFamily="65" charset="0"/>
            </a:endParaRPr>
          </a:p>
          <a:p>
            <a:pPr fontAlgn="base"/>
            <a:r>
              <a:rPr lang="bn-IN" sz="3600" b="1" dirty="0" smtClean="0">
                <a:latin typeface="SolaimanLipi" pitchFamily="65" charset="0"/>
                <a:cs typeface="SolaimanLipi" pitchFamily="65" charset="0"/>
              </a:rPr>
              <a:t>এছাড়া বিশ্বব্যাপী প্রাণহানি হয়েছে ৩১ হাজারের বেশি মানুষের।</a:t>
            </a:r>
            <a:endParaRPr lang="en-US" sz="3600" b="1" dirty="0">
              <a:latin typeface="SolaimanLipi" pitchFamily="65" charset="0"/>
              <a:cs typeface="SolaimanLipi" pitchFamily="65" charset="0"/>
            </a:endParaRPr>
          </a:p>
        </p:txBody>
      </p:sp>
      <p:sp>
        <p:nvSpPr>
          <p:cNvPr id="4" name="TextBox 3"/>
          <p:cNvSpPr txBox="1"/>
          <p:nvPr/>
        </p:nvSpPr>
        <p:spPr>
          <a:xfrm>
            <a:off x="609600" y="525959"/>
            <a:ext cx="8001000" cy="76944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IN" sz="4400" b="1" dirty="0" smtClean="0">
                <a:latin typeface="SolaimanLipi" pitchFamily="65" charset="0"/>
                <a:cs typeface="SolaimanLipi" pitchFamily="65" charset="0"/>
              </a:rPr>
              <a:t>করোনা ভাইরাসে আক্রান্তের সংখ্যা</a:t>
            </a:r>
            <a:endParaRPr lang="en-US" sz="4400" b="1" dirty="0">
              <a:latin typeface="SolaimanLipi" pitchFamily="65" charset="0"/>
              <a:cs typeface="SolaimanLipi"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361</TotalTime>
  <Words>528</Words>
  <Application>Microsoft Office PowerPoint</Application>
  <PresentationFormat>On-screen Show (4:3)</PresentationFormat>
  <Paragraphs>81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Shaikat</dc:creator>
  <cp:lastModifiedBy>Shaikat</cp:lastModifiedBy>
  <cp:revision>90</cp:revision>
  <dcterms:created xsi:type="dcterms:W3CDTF">2018-08-12T04:38:18Z</dcterms:created>
  <dcterms:modified xsi:type="dcterms:W3CDTF">2020-03-29T08:11:00Z</dcterms:modified>
</cp:coreProperties>
</file>