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01" r:id="rId3"/>
    <p:sldId id="256" r:id="rId4"/>
    <p:sldId id="257" r:id="rId5"/>
    <p:sldId id="258" r:id="rId6"/>
    <p:sldId id="292" r:id="rId7"/>
    <p:sldId id="289" r:id="rId8"/>
    <p:sldId id="288" r:id="rId9"/>
    <p:sldId id="283" r:id="rId10"/>
    <p:sldId id="309" r:id="rId11"/>
    <p:sldId id="310" r:id="rId12"/>
    <p:sldId id="304" r:id="rId13"/>
    <p:sldId id="311" r:id="rId14"/>
    <p:sldId id="312" r:id="rId15"/>
    <p:sldId id="284" r:id="rId16"/>
    <p:sldId id="308" r:id="rId17"/>
    <p:sldId id="299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42-43FD-8259-6E2595E88B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42-43FD-8259-6E2595E88B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42-43FD-8259-6E2595E88B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42-43FD-8259-6E2595E88BE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942-43FD-8259-6E2595E88BE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942-43FD-8259-6E2595E88BE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942-43FD-8259-6E2595E88BEB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79113-CA2E-4B64-ACBD-20F41E2EAC80}" type="CATEGORYNAME">
                      <a:rPr lang="en-US" sz="28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839E3E2C-992E-4587-9562-AEAB70D032D7}" type="PERCENTAGE">
                      <a:rPr lang="en-US" sz="28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8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942-43FD-8259-6E2595E88BEB}"/>
                </c:ext>
              </c:extLst>
            </c:dLbl>
            <c:dLbl>
              <c:idx val="1"/>
              <c:layout>
                <c:manualLayout>
                  <c:x val="1.246589947398722E-2"/>
                  <c:y val="-2.7408632496279083E-2"/>
                </c:manualLayout>
              </c:layout>
              <c:tx>
                <c:rich>
                  <a:bodyPr/>
                  <a:lstStyle/>
                  <a:p>
                    <a:fld id="{337D69BF-950A-4896-85C7-D36287B19BA0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3F10752-74A4-4C5A-906C-EB8D8A318C3C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964902737429"/>
                      <c:h val="0.23446442500981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942-43FD-8259-6E2595E88BE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baseline="0" dirty="0" smtClean="0">
                        <a:solidFill>
                          <a:srgbClr val="FF0000"/>
                        </a:solidFill>
                      </a:rPr>
                      <a:t>Communication</a:t>
                    </a:r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1862F6B-6FEE-4847-822C-7026EA58D7C8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942-43FD-8259-6E2595E88BEB}"/>
                </c:ext>
              </c:extLst>
            </c:dLbl>
            <c:dLbl>
              <c:idx val="3"/>
              <c:layout>
                <c:manualLayout>
                  <c:x val="-2.2665271770885972E-3"/>
                  <c:y val="1.19897779948726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B5DBD2-6C9B-4DD6-87FA-65452AA9A62B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0F879098-9EA0-4875-AD2E-BB5ACAB5D7B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781089168034613"/>
                      <c:h val="0.18739783210426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942-43FD-8259-6E2595E88BEB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6B5115-45B7-48F4-BD39-B9BAA00DA2A5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F91F0AD2-5A76-4A5C-AA01-4EA06C54CC3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267"/>
                        <a:gd name="adj2" fmla="val 66555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942-43FD-8259-6E2595E88BE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21863A0-D797-4B6F-993A-A0074DC05826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58966EA8-3555-47B7-B405-EF9DEB1FFD32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942-43FD-8259-6E2595E88BEB}"/>
                </c:ext>
              </c:extLst>
            </c:dLbl>
            <c:dLbl>
              <c:idx val="6"/>
              <c:layout>
                <c:manualLayout>
                  <c:x val="8.8394649139808337E-2"/>
                  <c:y val="-1.522581907568897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2E91CD-53E8-41A2-993F-60413B406BA9}" type="CATEGORYNAME">
                      <a:rPr lang="en-US" sz="16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640F405-E87B-43EE-A68F-0421BC65EBD4}" type="PERCENTAGE">
                      <a:rPr lang="en-US" sz="16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920153281485187"/>
                      <c:h val="0.13867137433309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D942-43FD-8259-6E2595E88BEB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Food</c:v>
                </c:pt>
                <c:pt idx="1">
                  <c:v>House rent</c:v>
                </c:pt>
                <c:pt idx="2">
                  <c:v>Convence</c:v>
                </c:pt>
                <c:pt idx="3">
                  <c:v>Outing</c:v>
                </c:pt>
                <c:pt idx="4">
                  <c:v>Education</c:v>
                </c:pt>
                <c:pt idx="5">
                  <c:v>Medical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0.28000000000000003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942-43FD-8259-6E2595E88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rgbClr val="002060"/>
                </a:solidFill>
              </a:rPr>
              <a:t>Monthly</a:t>
            </a:r>
            <a:r>
              <a:rPr lang="en-US" sz="2800" b="1" baseline="0" dirty="0" smtClean="0">
                <a:solidFill>
                  <a:srgbClr val="002060"/>
                </a:solidFill>
              </a:rPr>
              <a:t> expenditure of a family</a:t>
            </a:r>
            <a:endParaRPr lang="en-US" sz="2800" b="1" dirty="0" smtClean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4286249175929978"/>
          <c:y val="6.09080722139532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35-4EFD-A933-950AF8F98A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235-4EFD-A933-950AF8F98A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35-4EFD-A933-950AF8F98A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235-4EFD-A933-950AF8F98A6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35-4EFD-A933-950AF8F98A6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35-4EFD-A933-950AF8F98A6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235-4EFD-A933-950AF8F98A64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79113-CA2E-4B64-ACBD-20F41E2EAC80}" type="CATEGORYNAME">
                      <a:rPr lang="en-US" sz="28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839E3E2C-992E-4587-9562-AEAB70D032D7}" type="PERCENTAGE">
                      <a:rPr lang="en-US" sz="28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8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235-4EFD-A933-950AF8F98A64}"/>
                </c:ext>
              </c:extLst>
            </c:dLbl>
            <c:dLbl>
              <c:idx val="1"/>
              <c:layout>
                <c:manualLayout>
                  <c:x val="1.246589947398722E-2"/>
                  <c:y val="-2.7408632496279083E-2"/>
                </c:manualLayout>
              </c:layout>
              <c:tx>
                <c:rich>
                  <a:bodyPr/>
                  <a:lstStyle/>
                  <a:p>
                    <a:fld id="{337D69BF-950A-4896-85C7-D36287B19BA0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3F10752-74A4-4C5A-906C-EB8D8A318C3C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964902737429"/>
                      <c:h val="0.23446442500981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235-4EFD-A933-950AF8F98A6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rgbClr val="FF0000"/>
                        </a:solidFill>
                      </a:rPr>
                      <a:t>Communication</a:t>
                    </a:r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1862F6B-6FEE-4847-822C-7026EA58D7C8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235-4EFD-A933-950AF8F98A64}"/>
                </c:ext>
              </c:extLst>
            </c:dLbl>
            <c:dLbl>
              <c:idx val="3"/>
              <c:layout>
                <c:manualLayout>
                  <c:x val="-2.2665271770885972E-3"/>
                  <c:y val="1.19897779948726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B5DBD2-6C9B-4DD6-87FA-65452AA9A62B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0F879098-9EA0-4875-AD2E-BB5ACAB5D7B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781089168034613"/>
                      <c:h val="0.18739783210426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235-4EFD-A933-950AF8F98A64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6B5115-45B7-48F4-BD39-B9BAA00DA2A5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F91F0AD2-5A76-4A5C-AA01-4EA06C54CC3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267"/>
                        <a:gd name="adj2" fmla="val 66555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235-4EFD-A933-950AF8F98A64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21863A0-D797-4B6F-993A-A0074DC05826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58966EA8-3555-47B7-B405-EF9DEB1FFD32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235-4EFD-A933-950AF8F98A64}"/>
                </c:ext>
              </c:extLst>
            </c:dLbl>
            <c:dLbl>
              <c:idx val="6"/>
              <c:layout>
                <c:manualLayout>
                  <c:x val="8.8394649139808337E-2"/>
                  <c:y val="-1.522581907568897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2E91CD-53E8-41A2-993F-60413B406BA9}" type="CATEGORYNAME">
                      <a:rPr lang="en-US" sz="16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640F405-E87B-43EE-A68F-0421BC65EBD4}" type="PERCENTAGE">
                      <a:rPr lang="en-US" sz="16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920153281485187"/>
                      <c:h val="0.13867137433309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235-4EFD-A933-950AF8F98A64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Food</c:v>
                </c:pt>
                <c:pt idx="1">
                  <c:v>House rent</c:v>
                </c:pt>
                <c:pt idx="2">
                  <c:v>Convence</c:v>
                </c:pt>
                <c:pt idx="3">
                  <c:v>Outing</c:v>
                </c:pt>
                <c:pt idx="4">
                  <c:v>Education</c:v>
                </c:pt>
                <c:pt idx="5">
                  <c:v>Medical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0.28000000000000003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35-4EFD-A933-950AF8F98A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rgbClr val="002060"/>
                </a:solidFill>
              </a:rPr>
              <a:t>Monthly</a:t>
            </a:r>
            <a:r>
              <a:rPr lang="en-US" sz="2800" b="1" baseline="0" dirty="0" smtClean="0">
                <a:solidFill>
                  <a:srgbClr val="002060"/>
                </a:solidFill>
              </a:rPr>
              <a:t> expenditure of a family</a:t>
            </a:r>
            <a:endParaRPr lang="en-US" sz="2800" b="1" dirty="0" smtClean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4286249175929978"/>
          <c:y val="6.09080722139532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7C-43BF-AB19-69500B0B44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7C-43BF-AB19-69500B0B44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7C-43BF-AB19-69500B0B44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7C-43BF-AB19-69500B0B44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7C-43BF-AB19-69500B0B44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A7C-43BF-AB19-69500B0B447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A7C-43BF-AB19-69500B0B4474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79113-CA2E-4B64-ACBD-20F41E2EAC80}" type="CATEGORYNAME">
                      <a:rPr lang="en-US" sz="28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839E3E2C-992E-4587-9562-AEAB70D032D7}" type="PERCENTAGE">
                      <a:rPr lang="en-US" sz="28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8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7C-43BF-AB19-69500B0B4474}"/>
                </c:ext>
              </c:extLst>
            </c:dLbl>
            <c:dLbl>
              <c:idx val="1"/>
              <c:layout>
                <c:manualLayout>
                  <c:x val="1.246589947398722E-2"/>
                  <c:y val="-2.7408632496279083E-2"/>
                </c:manualLayout>
              </c:layout>
              <c:tx>
                <c:rich>
                  <a:bodyPr/>
                  <a:lstStyle/>
                  <a:p>
                    <a:fld id="{337D69BF-950A-4896-85C7-D36287B19BA0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3F10752-74A4-4C5A-906C-EB8D8A318C3C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964902737429"/>
                      <c:h val="0.23446442500981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A7C-43BF-AB19-69500B0B447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rgbClr val="FF0000"/>
                        </a:solidFill>
                      </a:rPr>
                      <a:t>Communication</a:t>
                    </a:r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1862F6B-6FEE-4847-822C-7026EA58D7C8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A7C-43BF-AB19-69500B0B4474}"/>
                </c:ext>
              </c:extLst>
            </c:dLbl>
            <c:dLbl>
              <c:idx val="3"/>
              <c:layout>
                <c:manualLayout>
                  <c:x val="-2.2665271770885972E-3"/>
                  <c:y val="1.19897779948726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B5DBD2-6C9B-4DD6-87FA-65452AA9A62B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0F879098-9EA0-4875-AD2E-BB5ACAB5D7B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781089168034613"/>
                      <c:h val="0.18739783210426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A7C-43BF-AB19-69500B0B4474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6B5115-45B7-48F4-BD39-B9BAA00DA2A5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F91F0AD2-5A76-4A5C-AA01-4EA06C54CC3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267"/>
                        <a:gd name="adj2" fmla="val 66555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A7C-43BF-AB19-69500B0B4474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21863A0-D797-4B6F-993A-A0074DC05826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58966EA8-3555-47B7-B405-EF9DEB1FFD32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A7C-43BF-AB19-69500B0B4474}"/>
                </c:ext>
              </c:extLst>
            </c:dLbl>
            <c:dLbl>
              <c:idx val="6"/>
              <c:layout>
                <c:manualLayout>
                  <c:x val="8.8394649139808337E-2"/>
                  <c:y val="-1.522581907568897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2E91CD-53E8-41A2-993F-60413B406BA9}" type="CATEGORYNAME">
                      <a:rPr lang="en-US" sz="16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640F405-E87B-43EE-A68F-0421BC65EBD4}" type="PERCENTAGE">
                      <a:rPr lang="en-US" sz="16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920153281485187"/>
                      <c:h val="0.13867137433309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A7C-43BF-AB19-69500B0B4474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Food</c:v>
                </c:pt>
                <c:pt idx="1">
                  <c:v>House rent</c:v>
                </c:pt>
                <c:pt idx="2">
                  <c:v>Convence</c:v>
                </c:pt>
                <c:pt idx="3">
                  <c:v>Outing</c:v>
                </c:pt>
                <c:pt idx="4">
                  <c:v>Education</c:v>
                </c:pt>
                <c:pt idx="5">
                  <c:v>Medical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0.28000000000000003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A7C-43BF-AB19-69500B0B44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rgbClr val="002060"/>
                </a:solidFill>
              </a:rPr>
              <a:t>Monthly</a:t>
            </a:r>
            <a:r>
              <a:rPr lang="en-US" sz="2800" b="1" baseline="0" dirty="0" smtClean="0">
                <a:solidFill>
                  <a:srgbClr val="002060"/>
                </a:solidFill>
              </a:rPr>
              <a:t> expenditure of a family</a:t>
            </a:r>
            <a:endParaRPr lang="en-US" sz="2800" b="1" dirty="0" smtClean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09120299416934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EA-4A4E-A18A-F68F400143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EA-4A4E-A18A-F68F400143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EA-4A4E-A18A-F68F400143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EA-4A4E-A18A-F68F400143E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AEA-4A4E-A18A-F68F400143E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AEA-4A4E-A18A-F68F400143E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AEA-4A4E-A18A-F68F400143EB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79113-CA2E-4B64-ACBD-20F41E2EAC80}" type="CATEGORYNAME">
                      <a:rPr lang="en-US" sz="28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839E3E2C-992E-4587-9562-AEAB70D032D7}" type="PERCENTAGE">
                      <a:rPr lang="en-US" sz="28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8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AEA-4A4E-A18A-F68F400143EB}"/>
                </c:ext>
              </c:extLst>
            </c:dLbl>
            <c:dLbl>
              <c:idx val="1"/>
              <c:layout>
                <c:manualLayout>
                  <c:x val="1.246589947398722E-2"/>
                  <c:y val="-2.7408632496279083E-2"/>
                </c:manualLayout>
              </c:layout>
              <c:tx>
                <c:rich>
                  <a:bodyPr/>
                  <a:lstStyle/>
                  <a:p>
                    <a:fld id="{337D69BF-950A-4896-85C7-D36287B19BA0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3F10752-74A4-4C5A-906C-EB8D8A318C3C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964902737429"/>
                      <c:h val="0.23446442500981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AEA-4A4E-A18A-F68F400143E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rgbClr val="FF0000"/>
                        </a:solidFill>
                      </a:rPr>
                      <a:t>Communication</a:t>
                    </a:r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1862F6B-6FEE-4847-822C-7026EA58D7C8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AEA-4A4E-A18A-F68F400143EB}"/>
                </c:ext>
              </c:extLst>
            </c:dLbl>
            <c:dLbl>
              <c:idx val="3"/>
              <c:layout>
                <c:manualLayout>
                  <c:x val="-2.2665271770885972E-3"/>
                  <c:y val="1.19897779948726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B5DBD2-6C9B-4DD6-87FA-65452AA9A62B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0F879098-9EA0-4875-AD2E-BB5ACAB5D7B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781089168034613"/>
                      <c:h val="0.18739783210426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AEA-4A4E-A18A-F68F400143EB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6B5115-45B7-48F4-BD39-B9BAA00DA2A5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F91F0AD2-5A76-4A5C-AA01-4EA06C54CC3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267"/>
                        <a:gd name="adj2" fmla="val 66555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AEA-4A4E-A18A-F68F400143E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21863A0-D797-4B6F-993A-A0074DC05826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58966EA8-3555-47B7-B405-EF9DEB1FFD32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AEA-4A4E-A18A-F68F400143EB}"/>
                </c:ext>
              </c:extLst>
            </c:dLbl>
            <c:dLbl>
              <c:idx val="6"/>
              <c:layout>
                <c:manualLayout>
                  <c:x val="8.8394649139808337E-2"/>
                  <c:y val="-1.522581907568897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2E91CD-53E8-41A2-993F-60413B406BA9}" type="CATEGORYNAME">
                      <a:rPr lang="en-US" sz="16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640F405-E87B-43EE-A68F-0421BC65EBD4}" type="PERCENTAGE">
                      <a:rPr lang="en-US" sz="16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920153281485187"/>
                      <c:h val="0.13867137433309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AEA-4A4E-A18A-F68F400143EB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Food</c:v>
                </c:pt>
                <c:pt idx="1">
                  <c:v>House rent</c:v>
                </c:pt>
                <c:pt idx="2">
                  <c:v>Convence</c:v>
                </c:pt>
                <c:pt idx="3">
                  <c:v>Outing</c:v>
                </c:pt>
                <c:pt idx="4">
                  <c:v>Education</c:v>
                </c:pt>
                <c:pt idx="5">
                  <c:v>Medical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0.28000000000000003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AEA-4A4E-A18A-F68F40014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rgbClr val="002060"/>
                </a:solidFill>
              </a:rPr>
              <a:t>Monthly</a:t>
            </a:r>
            <a:r>
              <a:rPr lang="en-US" sz="2800" b="1" baseline="0" dirty="0" smtClean="0">
                <a:solidFill>
                  <a:srgbClr val="002060"/>
                </a:solidFill>
              </a:rPr>
              <a:t> expenditure of a family</a:t>
            </a:r>
            <a:endParaRPr lang="en-US" sz="2800" b="1" dirty="0" smtClean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4286249175929978"/>
          <c:y val="6.09080722139532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D5-420C-A418-6F23FB4D26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D5-420C-A418-6F23FB4D26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6D5-420C-A418-6F23FB4D26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6D5-420C-A418-6F23FB4D267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6D5-420C-A418-6F23FB4D2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6D5-420C-A418-6F23FB4D267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6D5-420C-A418-6F23FB4D267B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79113-CA2E-4B64-ACBD-20F41E2EAC80}" type="CATEGORYNAME">
                      <a:rPr lang="en-US" sz="28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839E3E2C-992E-4587-9562-AEAB70D032D7}" type="PERCENTAGE">
                      <a:rPr lang="en-US" sz="28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8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D5-420C-A418-6F23FB4D267B}"/>
                </c:ext>
              </c:extLst>
            </c:dLbl>
            <c:dLbl>
              <c:idx val="1"/>
              <c:layout>
                <c:manualLayout>
                  <c:x val="1.246589947398722E-2"/>
                  <c:y val="-2.7408632496279083E-2"/>
                </c:manualLayout>
              </c:layout>
              <c:tx>
                <c:rich>
                  <a:bodyPr/>
                  <a:lstStyle/>
                  <a:p>
                    <a:fld id="{337D69BF-950A-4896-85C7-D36287B19BA0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3F10752-74A4-4C5A-906C-EB8D8A318C3C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964902737429"/>
                      <c:h val="0.23446442500981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D5-420C-A418-6F23FB4D267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rgbClr val="FF0000"/>
                        </a:solidFill>
                      </a:rPr>
                      <a:t>Communication</a:t>
                    </a:r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1862F6B-6FEE-4847-822C-7026EA58D7C8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6D5-420C-A418-6F23FB4D267B}"/>
                </c:ext>
              </c:extLst>
            </c:dLbl>
            <c:dLbl>
              <c:idx val="3"/>
              <c:layout>
                <c:manualLayout>
                  <c:x val="-2.2665271770885972E-3"/>
                  <c:y val="1.19897779948726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B5DBD2-6C9B-4DD6-87FA-65452AA9A62B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0F879098-9EA0-4875-AD2E-BB5ACAB5D7B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781089168034613"/>
                      <c:h val="0.18739783210426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6D5-420C-A418-6F23FB4D267B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6B5115-45B7-48F4-BD39-B9BAA00DA2A5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F91F0AD2-5A76-4A5C-AA01-4EA06C54CC3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267"/>
                        <a:gd name="adj2" fmla="val 66555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6D5-420C-A418-6F23FB4D267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21863A0-D797-4B6F-993A-A0074DC05826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58966EA8-3555-47B7-B405-EF9DEB1FFD32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6D5-420C-A418-6F23FB4D267B}"/>
                </c:ext>
              </c:extLst>
            </c:dLbl>
            <c:dLbl>
              <c:idx val="6"/>
              <c:layout>
                <c:manualLayout>
                  <c:x val="8.8394649139808337E-2"/>
                  <c:y val="-1.522581907568897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2E91CD-53E8-41A2-993F-60413B406BA9}" type="CATEGORYNAME">
                      <a:rPr lang="en-US" sz="16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640F405-E87B-43EE-A68F-0421BC65EBD4}" type="PERCENTAGE">
                      <a:rPr lang="en-US" sz="16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920153281485187"/>
                      <c:h val="0.13867137433309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6D5-420C-A418-6F23FB4D267B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Food</c:v>
                </c:pt>
                <c:pt idx="1">
                  <c:v>House rent</c:v>
                </c:pt>
                <c:pt idx="2">
                  <c:v>Convence</c:v>
                </c:pt>
                <c:pt idx="3">
                  <c:v>Outing</c:v>
                </c:pt>
                <c:pt idx="4">
                  <c:v>Education</c:v>
                </c:pt>
                <c:pt idx="5">
                  <c:v>Medical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0.28000000000000003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D5-420C-A418-6F23FB4D2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rgbClr val="002060"/>
                </a:solidFill>
              </a:rPr>
              <a:t>Monthly</a:t>
            </a:r>
            <a:r>
              <a:rPr lang="en-US" sz="2800" b="1" baseline="0" dirty="0" smtClean="0">
                <a:solidFill>
                  <a:srgbClr val="002060"/>
                </a:solidFill>
              </a:rPr>
              <a:t> expenditure of a family</a:t>
            </a:r>
            <a:endParaRPr lang="en-US" sz="2800" b="1" dirty="0" smtClean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4286249175929978"/>
          <c:y val="6.09080722139532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19-4656-8D7B-617FA38CDE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19-4656-8D7B-617FA38CDE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19-4656-8D7B-617FA38CDE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19-4656-8D7B-617FA38CDE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919-4656-8D7B-617FA38CDE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919-4656-8D7B-617FA38CDE1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919-4656-8D7B-617FA38CDE15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79113-CA2E-4B64-ACBD-20F41E2EAC80}" type="CATEGORYNAME">
                      <a:rPr lang="en-US" sz="28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839E3E2C-992E-4587-9562-AEAB70D032D7}" type="PERCENTAGE">
                      <a:rPr lang="en-US" sz="28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8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919-4656-8D7B-617FA38CDE15}"/>
                </c:ext>
              </c:extLst>
            </c:dLbl>
            <c:dLbl>
              <c:idx val="1"/>
              <c:layout>
                <c:manualLayout>
                  <c:x val="1.246589947398722E-2"/>
                  <c:y val="-2.7408632496279083E-2"/>
                </c:manualLayout>
              </c:layout>
              <c:tx>
                <c:rich>
                  <a:bodyPr/>
                  <a:lstStyle/>
                  <a:p>
                    <a:fld id="{337D69BF-950A-4896-85C7-D36287B19BA0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3F10752-74A4-4C5A-906C-EB8D8A318C3C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964902737429"/>
                      <c:h val="0.23446442500981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919-4656-8D7B-617FA38CDE1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rgbClr val="FF0000"/>
                        </a:solidFill>
                      </a:rPr>
                      <a:t>Communication</a:t>
                    </a:r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1862F6B-6FEE-4847-822C-7026EA58D7C8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919-4656-8D7B-617FA38CDE15}"/>
                </c:ext>
              </c:extLst>
            </c:dLbl>
            <c:dLbl>
              <c:idx val="3"/>
              <c:layout>
                <c:manualLayout>
                  <c:x val="-2.2665271770885972E-3"/>
                  <c:y val="1.19897779948726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B5DBD2-6C9B-4DD6-87FA-65452AA9A62B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0F879098-9EA0-4875-AD2E-BB5ACAB5D7B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781089168034613"/>
                      <c:h val="0.18739783210426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19-4656-8D7B-617FA38CDE15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6B5115-45B7-48F4-BD39-B9BAA00DA2A5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F91F0AD2-5A76-4A5C-AA01-4EA06C54CC3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267"/>
                        <a:gd name="adj2" fmla="val 66555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919-4656-8D7B-617FA38CDE1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21863A0-D797-4B6F-993A-A0074DC05826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58966EA8-3555-47B7-B405-EF9DEB1FFD32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919-4656-8D7B-617FA38CDE15}"/>
                </c:ext>
              </c:extLst>
            </c:dLbl>
            <c:dLbl>
              <c:idx val="6"/>
              <c:layout>
                <c:manualLayout>
                  <c:x val="8.8394649139808337E-2"/>
                  <c:y val="-1.522581907568897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2E91CD-53E8-41A2-993F-60413B406BA9}" type="CATEGORYNAME">
                      <a:rPr lang="en-US" sz="16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640F405-E87B-43EE-A68F-0421BC65EBD4}" type="PERCENTAGE">
                      <a:rPr lang="en-US" sz="16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920153281485187"/>
                      <c:h val="0.13867137433309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919-4656-8D7B-617FA38CDE15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Food</c:v>
                </c:pt>
                <c:pt idx="1">
                  <c:v>House rent</c:v>
                </c:pt>
                <c:pt idx="2">
                  <c:v>Convence</c:v>
                </c:pt>
                <c:pt idx="3">
                  <c:v>Outing</c:v>
                </c:pt>
                <c:pt idx="4">
                  <c:v>Education</c:v>
                </c:pt>
                <c:pt idx="5">
                  <c:v>Medical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0.28000000000000003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19-4656-8D7B-617FA38CD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rgbClr val="002060"/>
                </a:solidFill>
              </a:rPr>
              <a:t>Monthly</a:t>
            </a:r>
            <a:r>
              <a:rPr lang="en-US" sz="2800" b="1" baseline="0" dirty="0" smtClean="0">
                <a:solidFill>
                  <a:srgbClr val="002060"/>
                </a:solidFill>
              </a:rPr>
              <a:t> expenditure of a family</a:t>
            </a:r>
            <a:endParaRPr lang="en-US" sz="2800" b="1" dirty="0" smtClean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5311192739851484"/>
          <c:y val="6.09080722139532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61-49E5-91E7-A4BD057649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61-49E5-91E7-A4BD057649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61-49E5-91E7-A4BD057649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61-49E5-91E7-A4BD057649F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61-49E5-91E7-A4BD057649F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61-49E5-91E7-A4BD057649F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661-49E5-91E7-A4BD057649FC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79113-CA2E-4B64-ACBD-20F41E2EAC80}" type="CATEGORYNAME">
                      <a:rPr lang="en-US" sz="28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839E3E2C-992E-4587-9562-AEAB70D032D7}" type="PERCENTAGE">
                      <a:rPr lang="en-US" sz="28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8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661-49E5-91E7-A4BD057649FC}"/>
                </c:ext>
              </c:extLst>
            </c:dLbl>
            <c:dLbl>
              <c:idx val="1"/>
              <c:layout>
                <c:manualLayout>
                  <c:x val="1.246589947398722E-2"/>
                  <c:y val="-2.7408632496279083E-2"/>
                </c:manualLayout>
              </c:layout>
              <c:tx>
                <c:rich>
                  <a:bodyPr/>
                  <a:lstStyle/>
                  <a:p>
                    <a:fld id="{337D69BF-950A-4896-85C7-D36287B19BA0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3F10752-74A4-4C5A-906C-EB8D8A318C3C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964902737429"/>
                      <c:h val="0.23446442500981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661-49E5-91E7-A4BD057649F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rgbClr val="FF0000"/>
                        </a:solidFill>
                      </a:rPr>
                      <a:t>Communication</a:t>
                    </a:r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1862F6B-6FEE-4847-822C-7026EA58D7C8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661-49E5-91E7-A4BD057649FC}"/>
                </c:ext>
              </c:extLst>
            </c:dLbl>
            <c:dLbl>
              <c:idx val="3"/>
              <c:layout>
                <c:manualLayout>
                  <c:x val="-2.2665271770885972E-3"/>
                  <c:y val="1.19897779948726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B5DBD2-6C9B-4DD6-87FA-65452AA9A62B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0F879098-9EA0-4875-AD2E-BB5ACAB5D7B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781089168034613"/>
                      <c:h val="0.18739783210426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661-49E5-91E7-A4BD057649FC}"/>
                </c:ext>
              </c:extLst>
            </c:dLbl>
            <c:dLbl>
              <c:idx val="4"/>
              <c:layout>
                <c:manualLayout>
                  <c:x val="-1.8603526486736705E-2"/>
                  <c:y val="-2.08333290614072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6B5115-45B7-48F4-BD39-B9BAA00DA2A5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F91F0AD2-5A76-4A5C-AA01-4EA06C54CC3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267"/>
                        <a:gd name="adj2" fmla="val 6655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946660941184689"/>
                      <c:h val="0.218722888221192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661-49E5-91E7-A4BD057649F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21863A0-D797-4B6F-993A-A0074DC05826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58966EA8-3555-47B7-B405-EF9DEB1FFD32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661-49E5-91E7-A4BD057649FC}"/>
                </c:ext>
              </c:extLst>
            </c:dLbl>
            <c:dLbl>
              <c:idx val="6"/>
              <c:layout>
                <c:manualLayout>
                  <c:x val="8.8394556857949294E-2"/>
                  <c:y val="-1.454344764118937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2E91CD-53E8-41A2-993F-60413B406BA9}" type="CATEGORYNAME">
                      <a:rPr lang="en-US" sz="16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640F405-E87B-43EE-A68F-0421BC65EBD4}" type="PERCENTAGE">
                      <a:rPr lang="en-US" sz="16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920153281485187"/>
                      <c:h val="0.13867137433309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661-49E5-91E7-A4BD057649FC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Food</c:v>
                </c:pt>
                <c:pt idx="1">
                  <c:v>House rent</c:v>
                </c:pt>
                <c:pt idx="2">
                  <c:v>Convence</c:v>
                </c:pt>
                <c:pt idx="3">
                  <c:v>Outing</c:v>
                </c:pt>
                <c:pt idx="4">
                  <c:v>Education</c:v>
                </c:pt>
                <c:pt idx="5">
                  <c:v>Medical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0.28000000000000003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661-49E5-91E7-A4BD05764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rgbClr val="002060"/>
                </a:solidFill>
              </a:rPr>
              <a:t>Monthly</a:t>
            </a:r>
            <a:r>
              <a:rPr lang="en-US" sz="2800" b="1" baseline="0" dirty="0" smtClean="0">
                <a:solidFill>
                  <a:srgbClr val="002060"/>
                </a:solidFill>
              </a:rPr>
              <a:t> expenditure of a family</a:t>
            </a:r>
            <a:endParaRPr lang="en-US" sz="2800" b="1" dirty="0" smtClean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4286249175929978"/>
          <c:y val="6.09080722139532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7B-47D5-8CF6-2954F7D802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7B-47D5-8CF6-2954F7D802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7B-47D5-8CF6-2954F7D802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7B-47D5-8CF6-2954F7D802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7B-47D5-8CF6-2954F7D802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A7B-47D5-8CF6-2954F7D8021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A7B-47D5-8CF6-2954F7D8021B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79113-CA2E-4B64-ACBD-20F41E2EAC80}" type="CATEGORYNAME">
                      <a:rPr lang="en-US" sz="28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839E3E2C-992E-4587-9562-AEAB70D032D7}" type="PERCENTAGE">
                      <a:rPr lang="en-US" sz="28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8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7B-47D5-8CF6-2954F7D8021B}"/>
                </c:ext>
              </c:extLst>
            </c:dLbl>
            <c:dLbl>
              <c:idx val="1"/>
              <c:layout>
                <c:manualLayout>
                  <c:x val="1.246589947398722E-2"/>
                  <c:y val="-2.7408632496279083E-2"/>
                </c:manualLayout>
              </c:layout>
              <c:tx>
                <c:rich>
                  <a:bodyPr/>
                  <a:lstStyle/>
                  <a:p>
                    <a:fld id="{337D69BF-950A-4896-85C7-D36287B19BA0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3F10752-74A4-4C5A-906C-EB8D8A318C3C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964902737429"/>
                      <c:h val="0.23446442500981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7B-47D5-8CF6-2954F7D8021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rgbClr val="FF0000"/>
                        </a:solidFill>
                      </a:rPr>
                      <a:t>Communication</a:t>
                    </a:r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1862F6B-6FEE-4847-822C-7026EA58D7C8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7B-47D5-8CF6-2954F7D8021B}"/>
                </c:ext>
              </c:extLst>
            </c:dLbl>
            <c:dLbl>
              <c:idx val="3"/>
              <c:layout>
                <c:manualLayout>
                  <c:x val="-2.2665271770885972E-3"/>
                  <c:y val="1.19897779948726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B5DBD2-6C9B-4DD6-87FA-65452AA9A62B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0F879098-9EA0-4875-AD2E-BB5ACAB5D7B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781089168034613"/>
                      <c:h val="0.18739783210426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A7B-47D5-8CF6-2954F7D8021B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6B5115-45B7-48F4-BD39-B9BAA00DA2A5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F91F0AD2-5A76-4A5C-AA01-4EA06C54CC3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267"/>
                        <a:gd name="adj2" fmla="val 66555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A7B-47D5-8CF6-2954F7D8021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21863A0-D797-4B6F-993A-A0074DC05826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58966EA8-3555-47B7-B405-EF9DEB1FFD32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A7B-47D5-8CF6-2954F7D8021B}"/>
                </c:ext>
              </c:extLst>
            </c:dLbl>
            <c:dLbl>
              <c:idx val="6"/>
              <c:layout>
                <c:manualLayout>
                  <c:x val="8.8394649139808337E-2"/>
                  <c:y val="-1.522581907568897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2E91CD-53E8-41A2-993F-60413B406BA9}" type="CATEGORYNAME">
                      <a:rPr lang="en-US" sz="16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640F405-E87B-43EE-A68F-0421BC65EBD4}" type="PERCENTAGE">
                      <a:rPr lang="en-US" sz="16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920153281485187"/>
                      <c:h val="0.13867137433309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DA7B-47D5-8CF6-2954F7D8021B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Food</c:v>
                </c:pt>
                <c:pt idx="1">
                  <c:v>House rent</c:v>
                </c:pt>
                <c:pt idx="2">
                  <c:v>Convence</c:v>
                </c:pt>
                <c:pt idx="3">
                  <c:v>Outing</c:v>
                </c:pt>
                <c:pt idx="4">
                  <c:v>Education</c:v>
                </c:pt>
                <c:pt idx="5">
                  <c:v>Medical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0.28000000000000003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A7B-47D5-8CF6-2954F7D80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rgbClr val="002060"/>
                </a:solidFill>
              </a:rPr>
              <a:t>Monthly</a:t>
            </a:r>
            <a:r>
              <a:rPr lang="en-US" sz="2800" b="1" baseline="0" dirty="0" smtClean="0">
                <a:solidFill>
                  <a:srgbClr val="002060"/>
                </a:solidFill>
              </a:rPr>
              <a:t> expenditure of a family</a:t>
            </a:r>
            <a:endParaRPr lang="en-US" sz="2800" b="1" dirty="0" smtClean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4286249175929978"/>
          <c:y val="6.09080722139532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D1-4009-960F-5E1677E0B9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D1-4009-960F-5E1677E0B9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D1-4009-960F-5E1677E0B9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D1-4009-960F-5E1677E0B9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2D1-4009-960F-5E1677E0B98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2D1-4009-960F-5E1677E0B98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2D1-4009-960F-5E1677E0B988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79113-CA2E-4B64-ACBD-20F41E2EAC80}" type="CATEGORYNAME">
                      <a:rPr lang="en-US" sz="28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8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839E3E2C-992E-4587-9562-AEAB70D032D7}" type="PERCENTAGE">
                      <a:rPr lang="en-US" sz="28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8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D1-4009-960F-5E1677E0B988}"/>
                </c:ext>
              </c:extLst>
            </c:dLbl>
            <c:dLbl>
              <c:idx val="1"/>
              <c:layout>
                <c:manualLayout>
                  <c:x val="1.246589947398722E-2"/>
                  <c:y val="-2.7408632496279083E-2"/>
                </c:manualLayout>
              </c:layout>
              <c:tx>
                <c:rich>
                  <a:bodyPr/>
                  <a:lstStyle/>
                  <a:p>
                    <a:fld id="{337D69BF-950A-4896-85C7-D36287B19BA0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3F10752-74A4-4C5A-906C-EB8D8A318C3C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964902737429"/>
                      <c:h val="0.23446442500981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D1-4009-960F-5E1677E0B98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rgbClr val="FF0000"/>
                        </a:solidFill>
                      </a:rPr>
                      <a:t>Communication</a:t>
                    </a:r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1862F6B-6FEE-4847-822C-7026EA58D7C8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2D1-4009-960F-5E1677E0B988}"/>
                </c:ext>
              </c:extLst>
            </c:dLbl>
            <c:dLbl>
              <c:idx val="3"/>
              <c:layout>
                <c:manualLayout>
                  <c:x val="-2.2665271770885972E-3"/>
                  <c:y val="1.198977799487269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B5DBD2-6C9B-4DD6-87FA-65452AA9A62B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0F879098-9EA0-4875-AD2E-BB5ACAB5D7B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781089168034613"/>
                      <c:h val="0.18739783210426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2D1-4009-960F-5E1677E0B988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6B5115-45B7-48F4-BD39-B9BAA00DA2A5}" type="CATEGORYNAME">
                      <a:rPr lang="en-US" sz="20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F91F0AD2-5A76-4A5C-AA01-4EA06C54CC34}" type="PERCENTAGE">
                      <a:rPr lang="en-US" sz="20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5267"/>
                        <a:gd name="adj2" fmla="val 66555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D1-4009-960F-5E1677E0B98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21863A0-D797-4B6F-993A-A0074DC05826}" type="CATEGORYNAME">
                      <a:rPr lang="en-US" sz="2000">
                        <a:solidFill>
                          <a:srgbClr val="FF0000"/>
                        </a:solidFill>
                      </a:rPr>
                      <a:pPr/>
                      <a:t>[CATEGORY NAME]</a:t>
                    </a:fld>
                    <a:r>
                      <a:rPr lang="en-US" sz="20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58966EA8-3555-47B7-B405-EF9DEB1FFD32}" type="PERCENTAGE">
                      <a:rPr lang="en-US" sz="2000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sz="20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2D1-4009-960F-5E1677E0B988}"/>
                </c:ext>
              </c:extLst>
            </c:dLbl>
            <c:dLbl>
              <c:idx val="6"/>
              <c:layout>
                <c:manualLayout>
                  <c:x val="8.8394649139808337E-2"/>
                  <c:y val="-1.522581907568897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2E91CD-53E8-41A2-993F-60413B406BA9}" type="CATEGORYNAME">
                      <a:rPr lang="en-US" sz="160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rgbClr val="FF0000"/>
                        </a:solidFill>
                      </a:rPr>
                      <a:t>
</a:t>
                    </a:r>
                    <a:fld id="{9640F405-E87B-43EE-A68F-0421BC65EBD4}" type="PERCENTAGE">
                      <a:rPr lang="en-US" sz="1600" baseline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920153281485187"/>
                      <c:h val="0.13867137433309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2D1-4009-960F-5E1677E0B988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Food</c:v>
                </c:pt>
                <c:pt idx="1">
                  <c:v>House rent</c:v>
                </c:pt>
                <c:pt idx="2">
                  <c:v>Convence</c:v>
                </c:pt>
                <c:pt idx="3">
                  <c:v>Outing</c:v>
                </c:pt>
                <c:pt idx="4">
                  <c:v>Education</c:v>
                </c:pt>
                <c:pt idx="5">
                  <c:v>Medical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0.28000000000000003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0.01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2D1-4009-960F-5E1677E0B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5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4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3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2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3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2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9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1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7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3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970FC-799C-47F4-A868-AEF287BD110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8871-5645-4C31-94EC-CF2C2948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9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0909" y="94141"/>
            <a:ext cx="665018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our English class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280366BD-BA05-4291-A8B3-667F5E394788}"/>
              </a:ext>
            </a:extLst>
          </p:cNvPr>
          <p:cNvSpPr/>
          <p:nvPr/>
        </p:nvSpPr>
        <p:spPr>
          <a:xfrm>
            <a:off x="1" y="-143803"/>
            <a:ext cx="12191999" cy="7065818"/>
          </a:xfrm>
          <a:prstGeom prst="frame">
            <a:avLst>
              <a:gd name="adj1" fmla="val 13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4" t="22591" r="12127" b="23579"/>
          <a:stretch/>
        </p:blipFill>
        <p:spPr>
          <a:xfrm>
            <a:off x="1662545" y="978416"/>
            <a:ext cx="8866909" cy="5644057"/>
          </a:xfrm>
          <a:prstGeom prst="rect">
            <a:avLst/>
          </a:prstGeom>
          <a:ln w="38100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01264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ame 1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6030" y="192053"/>
            <a:ext cx="1039993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the data and compare the activities with other.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005023687"/>
              </p:ext>
            </p:extLst>
          </p:nvPr>
        </p:nvGraphicFramePr>
        <p:xfrm>
          <a:off x="104786" y="1562145"/>
          <a:ext cx="6122299" cy="417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Left Arrow 9"/>
          <p:cNvSpPr/>
          <p:nvPr/>
        </p:nvSpPr>
        <p:spPr>
          <a:xfrm>
            <a:off x="5386120" y="1884383"/>
            <a:ext cx="5720502" cy="2532752"/>
          </a:xfrm>
          <a:prstGeom prst="leftArrow">
            <a:avLst>
              <a:gd name="adj1" fmla="val 100000"/>
              <a:gd name="adj2" fmla="val 23135"/>
            </a:avLst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Highest portion of family expenditure goes for food and it is 40% of the total expenditure and shown in the first position in the chart.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2787293" y="4190762"/>
            <a:ext cx="7960897" cy="2255175"/>
          </a:xfrm>
          <a:prstGeom prst="leftArrow">
            <a:avLst>
              <a:gd name="adj1" fmla="val 100000"/>
              <a:gd name="adj2" fmla="val 30238"/>
            </a:avLst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family spends 28% for house rent. It is in the second position in the chart which is (40-28)= 12% less than food sector.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1221800" y="2728824"/>
            <a:ext cx="8218507" cy="2804907"/>
          </a:xfrm>
          <a:prstGeom prst="leftArrow">
            <a:avLst>
              <a:gd name="adj1" fmla="val 100000"/>
              <a:gd name="adj2" fmla="val 28358"/>
            </a:avLst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 expenditure goes for communication and same portion is spent for education. These two sectors are in the third position and 30 % less than food and 18% less than house rent.</a:t>
            </a:r>
          </a:p>
          <a:p>
            <a:pPr lvl="0"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2446018" y="1017448"/>
            <a:ext cx="5234935" cy="1670674"/>
          </a:xfrm>
          <a:prstGeom prst="leftArrow">
            <a:avLst>
              <a:gd name="adj1" fmla="val 100000"/>
              <a:gd name="adj2" fmla="val 30693"/>
            </a:avLst>
          </a:prstGeom>
          <a:solidFill>
            <a:srgbClr val="EFFC48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medical purpose the family spends1% of it’s total expenditure.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1424739" y="1760721"/>
            <a:ext cx="6149024" cy="1762666"/>
          </a:xfrm>
          <a:prstGeom prst="leftArrow">
            <a:avLst>
              <a:gd name="adj1" fmla="val 100000"/>
              <a:gd name="adj2" fmla="val 22364"/>
            </a:avLst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goes for outing in each month and for this it spends 5% of its total expenditure.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2446018" y="3430092"/>
            <a:ext cx="7162791" cy="1974086"/>
          </a:xfrm>
          <a:prstGeom prst="leftArrow">
            <a:avLst>
              <a:gd name="adj1" fmla="val 100000"/>
              <a:gd name="adj2" fmla="val 30693"/>
            </a:avLst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Apart from these specific expenses the family has some other expenditure that has been shown as ‘others’. For ‘others’ the family spends 6% of its total monthly expenditure.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9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Graphic spid="11" grpId="0">
        <p:bldAsOne/>
      </p:bldGraphic>
      <p:bldP spid="10" grpId="0" animBg="1"/>
      <p:bldP spid="12" grpId="0" animBg="1"/>
      <p:bldP spid="13" grpId="0" animBg="1"/>
      <p:bldP spid="14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6028" y="82818"/>
            <a:ext cx="895124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 and make a summary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272" y="729149"/>
            <a:ext cx="5818909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ummary: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Pie chart shows the monthly expenditure of a family. From the chart it is clear that the family’s highest portion of monthly expenditure goes for food and it is 40% of the total expenditure. 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family spends 28% for house rent. It is in the second position in the chart which is (40-28)= 12% less than food sector.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54865772"/>
              </p:ext>
            </p:extLst>
          </p:nvPr>
        </p:nvGraphicFramePr>
        <p:xfrm>
          <a:off x="301773" y="811967"/>
          <a:ext cx="5655681" cy="5491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7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3505" y="1438987"/>
            <a:ext cx="6471279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-------10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expenditure goes for communication and same portion is spent for education. These two sectors are in the third position and 30 % less than food and 18% less than house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rent.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 for outing in each month and for this it spends 5% of its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total expenditure.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424856822"/>
              </p:ext>
            </p:extLst>
          </p:nvPr>
        </p:nvGraphicFramePr>
        <p:xfrm>
          <a:off x="340313" y="651164"/>
          <a:ext cx="4965977" cy="5569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88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76108" y="803451"/>
            <a:ext cx="5638800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--------For 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medical purpose the family spends1% of </a:t>
            </a:r>
            <a:r>
              <a:rPr lang="en-US" sz="3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it’s total 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expenditure. Apart from these specific expenses the family has some other expenditure that has been shown as ‘others’. For ‘others’ the family spends 6% of its total monthly expenditure. 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39484035"/>
              </p:ext>
            </p:extLst>
          </p:nvPr>
        </p:nvGraphicFramePr>
        <p:xfrm>
          <a:off x="208622" y="581891"/>
          <a:ext cx="5790395" cy="5560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01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2982" y="1074946"/>
            <a:ext cx="5656569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------------However, the pie chart reveals that the family is very conscious and well planned family. It is also understood that the family realizes the importance of education and recreation.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80778608"/>
              </p:ext>
            </p:extLst>
          </p:nvPr>
        </p:nvGraphicFramePr>
        <p:xfrm>
          <a:off x="415637" y="746089"/>
          <a:ext cx="5361709" cy="5365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385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264966" y="305068"/>
            <a:ext cx="11662066" cy="6247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457200"/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of the chart at  a glance :</a:t>
            </a:r>
          </a:p>
          <a:p>
            <a:pPr lvl="0" algn="just" defTabSz="457200"/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 chart shows the monthly expenditure of a family. From the chart it is clear that the family’s highest portion of monthly expenditure goes for food and it is 40% of the total expenditure. </a:t>
            </a:r>
            <a:r>
              <a:rPr lang="en-US" sz="28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family spends 28% for house rent. It is in the second position in the chart which is (40-28)= 12% less than food sector</a:t>
            </a:r>
            <a:r>
              <a:rPr lang="en-US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 expenditure goes for communication and same portion is spent for education. These two sectors are in the third position and 30 % less than food and 18% less than house rent. Family goes for outing in each month and for this it spends 5% of its  total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expenditure.</a:t>
            </a:r>
            <a:r>
              <a:rPr lang="en-US" sz="3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medical purpose the family spends1% of it’s total expenditure. Apart from these specific expenses the family has some other expenditure that has been shown as ‘others’. For ‘others’ the family spends 6% of its total monthly expenditure.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pie chart reveals that the family is very conscious and well planned family. It is also understood that the family realizes the importance of education and recreation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9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7819" y="174366"/>
            <a:ext cx="277539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Evaluation</a:t>
            </a:r>
            <a:r>
              <a:rPr lang="en-US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69" y="271906"/>
            <a:ext cx="831707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sentences with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words.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2159" y="1769935"/>
            <a:ext cx="11540836" cy="46474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Pie chart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a)--------- the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monthly expenditure of a family. From the chart it is clear that the family’s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---------- portion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monthly expenditure goes for food and it is 40% of the total expenditure. </a:t>
            </a:r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family </a:t>
            </a:r>
            <a:r>
              <a:rPr lang="en-US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-------- 28%</a:t>
            </a:r>
            <a:r>
              <a:rPr lang="en-US" sz="240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 rent. It is in the second position in the chart which is (40-28)= 12% less </a:t>
            </a:r>
            <a:r>
              <a:rPr lang="en-US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------- food </a:t>
            </a:r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sector.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 expenditure goes for communication and same portion is spent for education. These two sectors are in the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e) -------- and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30 % less than food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less than house rent. Family goes for outing in each month and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this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spends 5% of its 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f) ---------------.</a:t>
            </a:r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medical purpose the family spends1% of it’s </a:t>
            </a:r>
            <a:r>
              <a:rPr lang="en-US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 -------- expenditure</a:t>
            </a:r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Apart from these specific </a:t>
            </a:r>
            <a:r>
              <a:rPr lang="en-US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h)-------- the </a:t>
            </a:r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has some other expenditure that has </a:t>
            </a:r>
            <a:r>
              <a:rPr lang="en-US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r>
              <a:rPr lang="en-US" sz="2400" dirty="0" err="1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----------- as </a:t>
            </a:r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‘others’. For ‘others’ the family spends 6% of its total monthly expenditure.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pie chart reveals that the family is very conscious and well planned family. It is also understood that the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j) --------- the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education and recreation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0902246" y="1183266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73607" y="1235551"/>
            <a:ext cx="1149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02265" y="1217986"/>
            <a:ext cx="1099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spends</a:t>
            </a:r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9263" y="1243679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81669" y="1243679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93624" y="1252547"/>
            <a:ext cx="1635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33030" y="1221696"/>
            <a:ext cx="72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67655" y="1282753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82306" y="1257236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2159" y="1235551"/>
            <a:ext cx="1122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5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48148E-6 L -0.6888 0.0773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40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59259E-6 L -0.35755 0.1317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78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-0.43945 0.188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79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25703 0.2335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2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81481E-6 L -0.42761 0.3407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80" y="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19427 0.3877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14" y="1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40899 0.4668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6" y="2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51993 0.4460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90" y="2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85185E-6 L 0.32644 0.5002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0.8151 0.6125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55" y="3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24" grpId="0"/>
      <p:bldP spid="24" grpId="1"/>
      <p:bldP spid="26" grpId="0"/>
      <p:bldP spid="26" grpId="1"/>
      <p:bldP spid="27" grpId="0"/>
      <p:bldP spid="2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165049" y="250617"/>
            <a:ext cx="3426476" cy="5166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3" b="3080"/>
          <a:stretch/>
        </p:blipFill>
        <p:spPr>
          <a:xfrm>
            <a:off x="2124221" y="803737"/>
            <a:ext cx="8229601" cy="448460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65584" y="5592020"/>
            <a:ext cx="11346873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defTabSz="91440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 chart shows the percentage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 transportation used by students to come to school.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write a description of the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your exercise book.</a:t>
            </a:r>
          </a:p>
        </p:txBody>
      </p:sp>
    </p:spTree>
    <p:extLst>
      <p:ext uri="{BB962C8B-B14F-4D97-AF65-F5344CB8AC3E}">
        <p14:creationId xmlns:p14="http://schemas.microsoft.com/office/powerpoint/2010/main" val="157075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988574" y="304800"/>
            <a:ext cx="8153400" cy="1066800"/>
          </a:xfrm>
          <a:prstGeom prst="flowChartPunchedTap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60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60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581822"/>
            <a:ext cx="10266218" cy="11769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673" y="1511398"/>
            <a:ext cx="7384472" cy="4070424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66680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8435" y="277484"/>
            <a:ext cx="50292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637" y="1228223"/>
            <a:ext cx="1766455" cy="2138433"/>
          </a:xfrm>
          <a:prstGeom prst="rect">
            <a:avLst/>
          </a:prstGeom>
          <a:ln w="88900" cap="sq" cmpd="thickThin">
            <a:solidFill>
              <a:srgbClr val="B8184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4467699" y="1173912"/>
            <a:ext cx="5281211" cy="2369880"/>
          </a:xfrm>
          <a:prstGeom prst="rect">
            <a:avLst/>
          </a:prstGeom>
          <a:solidFill>
            <a:srgbClr val="7B8865">
              <a:lumMod val="20000"/>
              <a:lumOff val="80000"/>
            </a:srgb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Candara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Manik</a:t>
            </a:r>
            <a:r>
              <a:rPr lang="en-US" sz="32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Chandra </a:t>
            </a:r>
            <a:r>
              <a:rPr lang="en-US" sz="32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Majumder</a:t>
            </a:r>
            <a:endParaRPr lang="en-US" sz="32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32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Senior Teacher  (English</a:t>
            </a:r>
            <a:r>
              <a:rPr lang="en-US" sz="2800" kern="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defTabSz="914400">
              <a:defRPr/>
            </a:pPr>
            <a:r>
              <a:rPr lang="en-US" sz="24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Gazirhat</a:t>
            </a:r>
            <a:r>
              <a:rPr lang="en-US" sz="32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High School</a:t>
            </a:r>
          </a:p>
          <a:p>
            <a:pPr defTabSz="914400">
              <a:defRPr/>
            </a:pPr>
            <a:r>
              <a:rPr lang="en-US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Senbag</a:t>
            </a:r>
            <a:r>
              <a:rPr lang="en-US" sz="28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Noakhali</a:t>
            </a:r>
            <a:endParaRPr lang="en-US" sz="2800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Mobile No: 01717155169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40" y="4612528"/>
            <a:ext cx="1358379" cy="1755188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2033018" y="4428293"/>
            <a:ext cx="4869364" cy="2123658"/>
          </a:xfrm>
          <a:prstGeom prst="rect">
            <a:avLst/>
          </a:prstGeom>
          <a:solidFill>
            <a:srgbClr val="AE9E7C">
              <a:lumMod val="40000"/>
              <a:lumOff val="60000"/>
            </a:srgb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3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Class : Nine-Ten</a:t>
            </a: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 : English 1st paper</a:t>
            </a:r>
          </a:p>
          <a:p>
            <a:pPr defTabSz="914400">
              <a:defRPr/>
            </a:pP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Time : 50 Minutes </a:t>
            </a: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Date : </a:t>
            </a:r>
            <a:r>
              <a:rPr lang="en-US" sz="32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00/00/2019</a:t>
            </a:r>
            <a:endParaRPr lang="en-US" sz="32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1546F365-04EA-49AD-955E-FD84C2FCCB91}"/>
              </a:ext>
            </a:extLst>
          </p:cNvPr>
          <p:cNvSpPr/>
          <p:nvPr/>
        </p:nvSpPr>
        <p:spPr>
          <a:xfrm>
            <a:off x="20782" y="0"/>
            <a:ext cx="12171217" cy="6857999"/>
          </a:xfrm>
          <a:prstGeom prst="frame">
            <a:avLst>
              <a:gd name="adj1" fmla="val 146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7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33054" y="259754"/>
            <a:ext cx="9254836" cy="74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 the following Pie Chart</a:t>
            </a:r>
            <a:endParaRPr lang="en-US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1640" y="1711140"/>
            <a:ext cx="5829191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 chart </a:t>
            </a:r>
            <a:r>
              <a:rPr lang="en-US" sz="32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to show relationships between groups.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 items being compared do not need to affect each other.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an easy way to show big differences. 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how easy it is to read a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 chart.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446392803"/>
              </p:ext>
            </p:extLst>
          </p:nvPr>
        </p:nvGraphicFramePr>
        <p:xfrm>
          <a:off x="257186" y="1734801"/>
          <a:ext cx="5603286" cy="417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723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532" y="249299"/>
            <a:ext cx="1031383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So, Dear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Learners, Our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oday’s Lesson is------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7581556" y="2480352"/>
            <a:ext cx="4194808" cy="1713113"/>
          </a:xfrm>
          <a:prstGeom prst="leftArrow">
            <a:avLst>
              <a:gd name="adj1" fmla="val 100000"/>
              <a:gd name="adj2" fmla="val 2039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 Pie Chart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85848775"/>
              </p:ext>
            </p:extLst>
          </p:nvPr>
        </p:nvGraphicFramePr>
        <p:xfrm>
          <a:off x="700531" y="1395033"/>
          <a:ext cx="6122299" cy="417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704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271" y="859065"/>
            <a:ext cx="11291456" cy="51398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the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lesson, students will be able to------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a) compare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b) tell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 chart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show,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c) describe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changes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 using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and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from the chart,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d) talk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similarities and differences between the</a:t>
            </a:r>
          </a:p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groups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shown.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4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5304" y="384314"/>
            <a:ext cx="834887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Let’s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observe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pie chart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463545" y="5825936"/>
            <a:ext cx="11264907" cy="77138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Discus in a group about the </a:t>
            </a:r>
            <a:r>
              <a:rPr lang="en-US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expenditure spent for seven sectors.</a:t>
            </a:r>
            <a:endParaRPr lang="en-US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17"/>
          <a:stretch/>
        </p:blipFill>
        <p:spPr>
          <a:xfrm>
            <a:off x="1530579" y="1149928"/>
            <a:ext cx="8541676" cy="467600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024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ame 1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91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87781" y="349635"/>
            <a:ext cx="44196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the data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387945657"/>
              </p:ext>
            </p:extLst>
          </p:nvPr>
        </p:nvGraphicFramePr>
        <p:xfrm>
          <a:off x="234959" y="1343890"/>
          <a:ext cx="6107655" cy="4558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Left Arrow 10"/>
          <p:cNvSpPr/>
          <p:nvPr/>
        </p:nvSpPr>
        <p:spPr>
          <a:xfrm>
            <a:off x="4087952" y="3107809"/>
            <a:ext cx="6038858" cy="594551"/>
          </a:xfrm>
          <a:prstGeom prst="leftArrow">
            <a:avLst>
              <a:gd name="adj1" fmla="val 100000"/>
              <a:gd name="adj2" fmla="val 5000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covers 40% area of  the circle.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2902355" y="4751610"/>
            <a:ext cx="5699876" cy="49173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 rent covers another 28% area.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1610989" y="3910878"/>
            <a:ext cx="5496392" cy="457402"/>
          </a:xfrm>
          <a:prstGeom prst="leftArrow">
            <a:avLst>
              <a:gd name="adj1" fmla="val 10000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covers 10% area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1610989" y="2759885"/>
            <a:ext cx="4543232" cy="478589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Outing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covers 5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area.</a:t>
            </a:r>
          </a:p>
        </p:txBody>
      </p:sp>
      <p:sp>
        <p:nvSpPr>
          <p:cNvPr id="24" name="Left Arrow 23"/>
          <p:cNvSpPr/>
          <p:nvPr/>
        </p:nvSpPr>
        <p:spPr>
          <a:xfrm>
            <a:off x="1707468" y="2226054"/>
            <a:ext cx="5167804" cy="589956"/>
          </a:xfrm>
          <a:prstGeom prst="leftArrow">
            <a:avLst>
              <a:gd name="adj1" fmla="val 100000"/>
              <a:gd name="adj2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Education covers 10% area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eft Arrow 24"/>
          <p:cNvSpPr/>
          <p:nvPr/>
        </p:nvSpPr>
        <p:spPr>
          <a:xfrm>
            <a:off x="2402297" y="1990068"/>
            <a:ext cx="4450779" cy="456056"/>
          </a:xfrm>
          <a:prstGeom prst="leftArrow">
            <a:avLst>
              <a:gd name="adj1" fmla="val 100000"/>
              <a:gd name="adj2" fmla="val 500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covers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area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Left Arrow 25"/>
          <p:cNvSpPr/>
          <p:nvPr/>
        </p:nvSpPr>
        <p:spPr>
          <a:xfrm>
            <a:off x="3526903" y="1631884"/>
            <a:ext cx="4450779" cy="456056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 covers 6% area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2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Graphic spid="12" grpId="0">
        <p:bldAsOne/>
      </p:bldGraphic>
      <p:bldP spid="11" grpId="0" animBg="1"/>
      <p:bldP spid="13" grpId="0" animBg="1"/>
      <p:bldP spid="14" grpId="0" animBg="1"/>
      <p:bldP spid="17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4249" y="222005"/>
            <a:ext cx="10889673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Analyzing the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formation for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 the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7884" y="1679047"/>
            <a:ext cx="11236038" cy="50167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defTabSz="914400"/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 Tense</a:t>
            </a:r>
          </a:p>
          <a:p>
            <a:pPr lvl="0" algn="ctr" defTabSz="914400"/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describe/illustrate/show/reveal  </a:t>
            </a:r>
            <a:endParaRPr lang="en-US" sz="32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/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describe/illustrate/show/reveal</a:t>
            </a:r>
            <a:endParaRPr lang="en-US" sz="32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/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He/she/it </a:t>
            </a:r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describes/illustrates/shows/reveals</a:t>
            </a:r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/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describe /</a:t>
            </a:r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illustrate/show/reveal </a:t>
            </a:r>
            <a:endParaRPr lang="en-US" sz="32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/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describe/ illustrate/show </a:t>
            </a:r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/reveal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ctr" defTabSz="914400"/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describing illustrating/showing 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ctr" defTabSz="914400"/>
            <a:r>
              <a:rPr lang="en-US" sz="32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past simple 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 </a:t>
            </a:r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described/illustrated/showed/revealed </a:t>
            </a:r>
            <a:r>
              <a:rPr lang="en-US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ctr" defTabSz="914400"/>
            <a:r>
              <a:rPr lang="en-US" sz="32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 </a:t>
            </a:r>
            <a:r>
              <a:rPr lang="en-US" sz="3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  </a:t>
            </a:r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described/illustrated/showed/revealed</a:t>
            </a:r>
          </a:p>
          <a:p>
            <a:pPr lvl="0" algn="ctr" defTabSz="914400"/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inus 6"/>
          <p:cNvSpPr/>
          <p:nvPr/>
        </p:nvSpPr>
        <p:spPr>
          <a:xfrm>
            <a:off x="4247241" y="2098392"/>
            <a:ext cx="3773319" cy="334132"/>
          </a:xfrm>
          <a:prstGeom prst="mathMinu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98212" y="892315"/>
            <a:ext cx="991615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Describe/illustrate/ show :  (verb formation)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inus 8"/>
          <p:cNvSpPr/>
          <p:nvPr/>
        </p:nvSpPr>
        <p:spPr>
          <a:xfrm>
            <a:off x="3665349" y="2557011"/>
            <a:ext cx="5381669" cy="334132"/>
          </a:xfrm>
          <a:prstGeom prst="mathMinu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>
            <a:off x="3682679" y="3076839"/>
            <a:ext cx="5558303" cy="334132"/>
          </a:xfrm>
          <a:prstGeom prst="mathMinu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>
            <a:off x="3665348" y="3605955"/>
            <a:ext cx="6600869" cy="334132"/>
          </a:xfrm>
          <a:prstGeom prst="mathMinu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3618596" y="4080488"/>
            <a:ext cx="6647621" cy="334132"/>
          </a:xfrm>
          <a:prstGeom prst="mathMinu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618596" y="4581989"/>
            <a:ext cx="6800022" cy="334132"/>
          </a:xfrm>
          <a:prstGeom prst="mathMinu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3682679" y="5019455"/>
            <a:ext cx="6223321" cy="334132"/>
          </a:xfrm>
          <a:prstGeom prst="mathMinu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>
            <a:off x="3992150" y="5468835"/>
            <a:ext cx="7285449" cy="334132"/>
          </a:xfrm>
          <a:prstGeom prst="mathMinu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Up Arrow 16"/>
          <p:cNvSpPr/>
          <p:nvPr/>
        </p:nvSpPr>
        <p:spPr>
          <a:xfrm rot="5400000">
            <a:off x="2123341" y="1997970"/>
            <a:ext cx="1415260" cy="777415"/>
          </a:xfrm>
          <a:prstGeom prst="leftUpArrow">
            <a:avLst>
              <a:gd name="adj1" fmla="val 25218"/>
              <a:gd name="adj2" fmla="val 24758"/>
              <a:gd name="adj3" fmla="val 3386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Minus 17"/>
          <p:cNvSpPr/>
          <p:nvPr/>
        </p:nvSpPr>
        <p:spPr>
          <a:xfrm>
            <a:off x="4352369" y="5943368"/>
            <a:ext cx="7160758" cy="334132"/>
          </a:xfrm>
          <a:prstGeom prst="mathMinus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7" grpId="1" animBg="1"/>
      <p:bldP spid="8" grpId="0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17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25667829"/>
              </p:ext>
            </p:extLst>
          </p:nvPr>
        </p:nvGraphicFramePr>
        <p:xfrm>
          <a:off x="651162" y="1019010"/>
          <a:ext cx="6122299" cy="517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5611" y="217117"/>
            <a:ext cx="1017148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and contrast the expenditures with each other.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7112188" y="2280840"/>
            <a:ext cx="4641273" cy="1549105"/>
          </a:xfrm>
          <a:prstGeom prst="leftArrow">
            <a:avLst>
              <a:gd name="adj1" fmla="val 100000"/>
              <a:gd name="adj2" fmla="val 28989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pie chart reveals food sector is greater than house rent sector.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7225852" y="2164076"/>
            <a:ext cx="4627419" cy="2756712"/>
          </a:xfrm>
          <a:prstGeom prst="leftArrow">
            <a:avLst>
              <a:gd name="adj1" fmla="val 100000"/>
              <a:gd name="adj2" fmla="val 1277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 rent sector is less than food sector but greater than education, communication and outing sector.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199839" y="2461694"/>
            <a:ext cx="4565781" cy="2565514"/>
          </a:xfrm>
          <a:prstGeom prst="leftArrow">
            <a:avLst>
              <a:gd name="adj1" fmla="val 100000"/>
              <a:gd name="adj2" fmla="val 1852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education is in same position but less than food and house rent sector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7362983" y="2548615"/>
            <a:ext cx="4504142" cy="2590800"/>
          </a:xfrm>
          <a:prstGeom prst="leftArrow">
            <a:avLst>
              <a:gd name="adj1" fmla="val 100000"/>
              <a:gd name="adj2" fmla="val 1911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Outing  is less than education and communication but greater than medical sector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7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6" grpId="0" animBg="1"/>
      <p:bldP spid="3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</TotalTime>
  <Words>1315</Words>
  <Application>Microsoft Office PowerPoint</Application>
  <PresentationFormat>Widescreen</PresentationFormat>
  <Paragraphs>156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Candara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162</cp:revision>
  <dcterms:created xsi:type="dcterms:W3CDTF">2020-03-25T13:20:56Z</dcterms:created>
  <dcterms:modified xsi:type="dcterms:W3CDTF">2020-03-29T16:05:17Z</dcterms:modified>
</cp:coreProperties>
</file>