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639" r:id="rId3"/>
    <p:sldId id="576" r:id="rId4"/>
    <p:sldId id="422" r:id="rId5"/>
    <p:sldId id="579" r:id="rId6"/>
    <p:sldId id="626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13" r:id="rId16"/>
    <p:sldId id="636" r:id="rId17"/>
    <p:sldId id="637" r:id="rId18"/>
    <p:sldId id="624" r:id="rId19"/>
    <p:sldId id="623" r:id="rId20"/>
    <p:sldId id="578" r:id="rId21"/>
    <p:sldId id="5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7679-36B0-4E95-B5C7-64EAE4F760A1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AF0F-1DBF-4F39-A3D6-0D82CD43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এরূপভাবে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চিত্রে</a:t>
            </a:r>
            <a:r>
              <a:rPr lang="en-US" baseline="0" dirty="0"/>
              <a:t> </a:t>
            </a:r>
            <a:r>
              <a:rPr lang="en-US" baseline="0" dirty="0" err="1"/>
              <a:t>উল্লেখিত</a:t>
            </a:r>
            <a:r>
              <a:rPr lang="en-US" baseline="0" dirty="0"/>
              <a:t> </a:t>
            </a:r>
            <a:r>
              <a:rPr lang="en-US" baseline="0" dirty="0" err="1"/>
              <a:t>ব্যক্তিদের</a:t>
            </a:r>
            <a:r>
              <a:rPr lang="en-US" baseline="0" dirty="0"/>
              <a:t> </a:t>
            </a:r>
            <a:r>
              <a:rPr lang="en-US" baseline="0" dirty="0" err="1"/>
              <a:t>হত্যার</a:t>
            </a:r>
            <a:r>
              <a:rPr lang="en-US" baseline="0" dirty="0"/>
              <a:t> </a:t>
            </a:r>
            <a:r>
              <a:rPr lang="en-US" baseline="0" dirty="0" err="1"/>
              <a:t>ফলে</a:t>
            </a:r>
            <a:r>
              <a:rPr lang="en-US" baseline="0" dirty="0"/>
              <a:t> </a:t>
            </a:r>
            <a:r>
              <a:rPr lang="en-US" baseline="0" dirty="0" err="1"/>
              <a:t>কিরূপ</a:t>
            </a:r>
            <a:r>
              <a:rPr lang="en-US" baseline="0" dirty="0"/>
              <a:t> </a:t>
            </a:r>
            <a:r>
              <a:rPr lang="en-US" baseline="0" dirty="0" err="1"/>
              <a:t>অবস্থার</a:t>
            </a:r>
            <a:r>
              <a:rPr lang="en-US" baseline="0" dirty="0"/>
              <a:t> </a:t>
            </a:r>
            <a:r>
              <a:rPr lang="en-US" baseline="0" dirty="0" err="1"/>
              <a:t>সৃষ্টি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থাকবে-শেখ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8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অফিস</a:t>
            </a:r>
            <a:r>
              <a:rPr lang="en-US" baseline="0" dirty="0"/>
              <a:t> </a:t>
            </a:r>
            <a:r>
              <a:rPr lang="en-US" baseline="0" dirty="0" err="1"/>
              <a:t>আদালতের</a:t>
            </a:r>
            <a:r>
              <a:rPr lang="en-US" baseline="0" dirty="0"/>
              <a:t> </a:t>
            </a:r>
            <a:r>
              <a:rPr lang="en-US" baseline="0" dirty="0" err="1"/>
              <a:t>ভাষা</a:t>
            </a:r>
            <a:r>
              <a:rPr lang="en-US" baseline="0" dirty="0"/>
              <a:t> </a:t>
            </a:r>
            <a:r>
              <a:rPr lang="en-US" baseline="0" dirty="0" err="1"/>
              <a:t>কিরূপ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30B7-E8E3-4D02-A543-3D61B299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261D6-9CDE-42EA-AAF9-AA3A3D14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9AD8-853A-487D-92B8-9497A2D0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031A2-97E7-46BC-9955-C890D998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F70D-A9D5-4573-A057-8AAF6EA4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3544-16AB-4A2A-8FE5-CD79BB00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2A475-0C8D-4DBB-8056-C089E145A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3B6C3-C92F-4A0E-B79F-3B9B1664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71DA-76C5-4B90-8382-6AEC138B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97A9-C8C9-4057-B85C-37ADFE50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74943-0FF4-4195-A7CB-AC579B71D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97387-CC30-4674-B438-34EE767D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CE2B-635D-4CDD-95C1-F37CDF53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71F2-C696-4C2C-859C-24C598C3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B03D-EDF8-436F-8EEC-DD824969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8838" y="146788"/>
            <a:ext cx="11788705" cy="6543164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3" u="sng"/>
          </a:p>
        </p:txBody>
      </p:sp>
      <p:sp>
        <p:nvSpPr>
          <p:cNvPr id="33" name="Rounded Rectangle 32"/>
          <p:cNvSpPr/>
          <p:nvPr userDrawn="1"/>
        </p:nvSpPr>
        <p:spPr>
          <a:xfrm flipV="1">
            <a:off x="384877" y="1033615"/>
            <a:ext cx="11436624" cy="43552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5"/>
          </a:p>
        </p:txBody>
      </p:sp>
    </p:spTree>
    <p:extLst>
      <p:ext uri="{BB962C8B-B14F-4D97-AF65-F5344CB8AC3E}">
        <p14:creationId xmlns:p14="http://schemas.microsoft.com/office/powerpoint/2010/main" val="2851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B6F2-FA55-4379-A3CD-C711FF9E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799D-750A-4064-9154-74B1071F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3E38-BC59-48DA-B6A4-1B71AA81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36B8-8871-44CB-96B5-6B85FBA5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F8C2-4360-4603-B247-1BB6B895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F6A0-27F2-4FF6-9727-675EB9E7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10C10-66CB-45AF-83DF-BFAE4C27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5BBC-FDBE-462F-9F0F-D37305F4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D315-949E-4D18-9EC1-EF48AA96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5453-54FD-42A8-9FE5-BA615E8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C8A9-AEDD-4582-B814-8AE08D0B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1AEB-B1D2-4B6C-A6A7-189F7D4FF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BD18-CA0C-4D04-B5B9-480E34785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802A2-C64B-4673-A120-FD2E10A5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18725-8645-4CD9-904B-E3A0E74E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99224-E97F-4956-AF21-11C7C072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F62D-1D7D-4C8E-9362-3CDB42D8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B6124-1077-44AD-8B71-71403F27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7F7CC-D090-45F8-BE1C-15EF6E9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12886-0F9F-4A59-8B53-A37944405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19288-6B0E-4405-980E-3181BBA9D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36E4D-A41E-4BA9-8220-27BEB8BC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1BC20-9AA5-4AC2-A6D6-458729E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2FEC4-B5CF-4095-92D0-B6C54469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F4D0-6E59-4FA2-A3BF-75D7DC01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72D92-BA7C-4CB2-A0EC-1B8A27C4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5C0A7-7F2C-4DE6-ACC0-E24B568E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77A7C-902A-4FFC-8752-0950C388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ED4E8-AFE7-4EC5-8D5B-1846477E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00A58-4E4D-45BB-92A3-A187F5D7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F209D-BEA6-4E8C-BAC8-537B83A6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F2D4-6132-421F-8926-E9200BCB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6F17-D71B-4D26-833D-32E6F6CF0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2EAA8-9694-4454-B5A9-490E77FF9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9E277-375B-4D9C-ACF3-82751072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52E5E-CAFC-45C7-B384-B6BA99A7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C275C-D116-4BD5-B225-6CE43077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6163-DF07-44E0-A34B-3288EB9C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C2EDD-9283-4B84-BB3E-DE1EA2D6D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DEA7A-F044-479E-8088-8D424F7E9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AAA81-99FF-4FDF-BF64-2DCB654F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94D98-DDBA-4072-B7B6-FA4402A6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83E1B-2623-4A53-A343-E021F0E2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F7E04-3501-47E6-A4A1-1BDCBF64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8BF9-86C3-45BA-A871-0F2DDB75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DDF0-823E-4845-8481-9BA38B60A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C977-4C3D-43B6-B32A-45ED982C6046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D352-12F5-4F81-9431-A6EDF0F9C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F1537-9418-4431-AE5D-7F418699B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5CFF-68A7-4B5C-8642-7EDB3A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g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9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2010"/>
            <a:ext cx="70104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0655" y="251460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2962"/>
      </p:ext>
    </p:ext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66" y="3949114"/>
            <a:ext cx="2938777" cy="2506667"/>
          </a:xfrm>
          <a:prstGeom prst="ellipse">
            <a:avLst/>
          </a:prstGeom>
          <a:gradFill>
            <a:gsLst>
              <a:gs pos="10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prstMaterial="metal">
            <a:bevelT w="304800" h="152400" prst="angle"/>
            <a:bevelB/>
            <a:extrusionClr>
              <a:srgbClr val="00B0F0"/>
            </a:extrusionClr>
          </a:sp3d>
        </p:spPr>
      </p:pic>
      <p:grpSp>
        <p:nvGrpSpPr>
          <p:cNvPr id="13" name="Group 12"/>
          <p:cNvGrpSpPr/>
          <p:nvPr/>
        </p:nvGrpSpPr>
        <p:grpSpPr>
          <a:xfrm>
            <a:off x="2028007" y="1251378"/>
            <a:ext cx="4308201" cy="2387489"/>
            <a:chOff x="3199606" y="1154207"/>
            <a:chExt cx="5048250" cy="2928746"/>
          </a:xfrm>
          <a:effectLst>
            <a:glow rad="127000">
              <a:srgbClr val="00B0F0"/>
            </a:glo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606" y="1223141"/>
              <a:ext cx="3352800" cy="28598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 prstMaterial="metal">
              <a:bevelT w="304800" h="152400" prst="angle"/>
              <a:bevelB/>
              <a:extrusionClr>
                <a:srgbClr val="C00000"/>
              </a:extrusion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606" y="1154207"/>
              <a:ext cx="2381250" cy="26574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806120" y="1963393"/>
            <a:ext cx="3193847" cy="1495135"/>
          </a:xfrm>
          <a:prstGeom prst="rect">
            <a:avLst/>
          </a:prstGeom>
          <a:noFill/>
        </p:spPr>
        <p:txBody>
          <a:bodyPr wrap="square" lIns="87105" tIns="43552" rIns="87105" bIns="43552">
            <a:spAutoFit/>
          </a:bodyPr>
          <a:lstStyle/>
          <a:p>
            <a:pPr algn="ctr"/>
            <a:r>
              <a:rPr lang="en-US" sz="4572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572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4572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572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572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কমানো</a:t>
            </a:r>
            <a:endParaRPr lang="en-US" sz="4572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66" y="1337396"/>
            <a:ext cx="2849228" cy="243737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0" cap="rnd">
            <a:noFill/>
            <a:prstDash val="solid"/>
          </a:ln>
          <a:effectLst>
            <a:glow rad="127000">
              <a:srgbClr val="00B0F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60" y="4057513"/>
            <a:ext cx="2567780" cy="2309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00B0F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ectangle 16"/>
          <p:cNvSpPr/>
          <p:nvPr/>
        </p:nvSpPr>
        <p:spPr>
          <a:xfrm>
            <a:off x="1734196" y="4784626"/>
            <a:ext cx="3193847" cy="1671209"/>
          </a:xfrm>
          <a:prstGeom prst="rect">
            <a:avLst/>
          </a:prstGeom>
          <a:noFill/>
        </p:spPr>
        <p:txBody>
          <a:bodyPr wrap="square" lIns="87105" tIns="43552" rIns="87105" bIns="43552">
            <a:spAutoFit/>
          </a:bodyPr>
          <a:lstStyle/>
          <a:p>
            <a:pPr algn="ctr"/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স্বায়ত্ব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endParaRPr lang="en-US" sz="5144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8062" y="1759489"/>
            <a:ext cx="2535852" cy="4837716"/>
          </a:xfrm>
          <a:prstGeom prst="rect">
            <a:avLst/>
          </a:prstGeom>
          <a:noFill/>
        </p:spPr>
        <p:txBody>
          <a:bodyPr wrap="square" lIns="87105" tIns="43552" rIns="87105" bIns="43552">
            <a:spAutoFit/>
          </a:bodyPr>
          <a:lstStyle/>
          <a:p>
            <a:pPr algn="ctr"/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endParaRPr lang="en-US" sz="5144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5144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44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endParaRPr lang="en-US" sz="5144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6120" y="207056"/>
            <a:ext cx="864512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অর্ডিন্যান্স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স্বায়ত্ব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667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13" y="1187608"/>
            <a:ext cx="4025138" cy="257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24" y="1033615"/>
            <a:ext cx="2539239" cy="26086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0513" y="332548"/>
            <a:ext cx="8645126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শিক্ষাপ্রতিষ্ঠানের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Tax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429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2" y="4202514"/>
            <a:ext cx="3000937" cy="2491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1803173" y="4108069"/>
            <a:ext cx="4002478" cy="2496046"/>
            <a:chOff x="444463" y="5103746"/>
            <a:chExt cx="7293769" cy="1707887"/>
          </a:xfrm>
        </p:grpSpPr>
        <p:grpSp>
          <p:nvGrpSpPr>
            <p:cNvPr id="21" name="Group 20"/>
            <p:cNvGrpSpPr/>
            <p:nvPr/>
          </p:nvGrpSpPr>
          <p:grpSpPr>
            <a:xfrm>
              <a:off x="444463" y="5103746"/>
              <a:ext cx="3581400" cy="1707887"/>
              <a:chOff x="532606" y="5092169"/>
              <a:chExt cx="3581400" cy="170788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432"/>
              <a:stretch/>
            </p:blipFill>
            <p:spPr>
              <a:xfrm>
                <a:off x="532606" y="5092169"/>
                <a:ext cx="3581400" cy="16287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38" b="26961"/>
              <a:stretch/>
            </p:blipFill>
            <p:spPr>
              <a:xfrm>
                <a:off x="563767" y="6038056"/>
                <a:ext cx="3550239" cy="76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6" t="25552"/>
            <a:stretch/>
          </p:blipFill>
          <p:spPr>
            <a:xfrm>
              <a:off x="3842988" y="5103746"/>
              <a:ext cx="3895244" cy="1689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Group 39"/>
          <p:cNvGrpSpPr/>
          <p:nvPr/>
        </p:nvGrpSpPr>
        <p:grpSpPr>
          <a:xfrm>
            <a:off x="3073961" y="4186406"/>
            <a:ext cx="1653096" cy="1601775"/>
            <a:chOff x="2106957" y="4078321"/>
            <a:chExt cx="1735368" cy="1529553"/>
          </a:xfrm>
        </p:grpSpPr>
        <p:sp>
          <p:nvSpPr>
            <p:cNvPr id="10" name="Flowchart: Connector 9"/>
            <p:cNvSpPr/>
            <p:nvPr/>
          </p:nvSpPr>
          <p:spPr>
            <a:xfrm>
              <a:off x="2106957" y="4078321"/>
              <a:ext cx="1735368" cy="1529553"/>
            </a:xfrm>
            <a:prstGeom prst="flowChartConnector">
              <a:avLst/>
            </a:prstGeom>
            <a:solidFill>
              <a:srgbClr val="FFFF00">
                <a:alpha val="48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4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5156" y="4321149"/>
              <a:ext cx="1552798" cy="87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জাতীয়করণ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667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3150" y="1332356"/>
            <a:ext cx="1959861" cy="1892563"/>
            <a:chOff x="1353574" y="1398665"/>
            <a:chExt cx="2057400" cy="1986753"/>
          </a:xfrm>
        </p:grpSpPr>
        <p:sp>
          <p:nvSpPr>
            <p:cNvPr id="29" name="Flowchart: Connector 28"/>
            <p:cNvSpPr/>
            <p:nvPr/>
          </p:nvSpPr>
          <p:spPr>
            <a:xfrm>
              <a:off x="1353574" y="1398665"/>
              <a:ext cx="2057400" cy="1986753"/>
            </a:xfrm>
            <a:prstGeom prst="flowChartConnector">
              <a:avLst/>
            </a:prstGeom>
            <a:solidFill>
              <a:srgbClr val="FFFF00">
                <a:alpha val="62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0159" y="1763159"/>
              <a:ext cx="1840951" cy="138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শিক্ষাপ্রতিষ্ঠান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বৃদ্ধি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667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164147" y="1977252"/>
            <a:ext cx="1753673" cy="1503359"/>
            <a:chOff x="6970881" y="2075656"/>
            <a:chExt cx="1840951" cy="1578179"/>
          </a:xfrm>
        </p:grpSpPr>
        <p:grpSp>
          <p:nvGrpSpPr>
            <p:cNvPr id="31" name="Group 30"/>
            <p:cNvGrpSpPr/>
            <p:nvPr/>
          </p:nvGrpSpPr>
          <p:grpSpPr>
            <a:xfrm>
              <a:off x="7053156" y="2075656"/>
              <a:ext cx="1676400" cy="1578179"/>
              <a:chOff x="1675606" y="4743599"/>
              <a:chExt cx="2057400" cy="1894344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1675606" y="4743599"/>
                <a:ext cx="2057400" cy="1894344"/>
              </a:xfrm>
              <a:prstGeom prst="flowChartConnector">
                <a:avLst/>
              </a:prstGeom>
              <a:solidFill>
                <a:srgbClr val="FFFF00">
                  <a:alpha val="32000"/>
                </a:srgbClr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15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92192" y="5107151"/>
                <a:ext cx="1840952" cy="63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667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970881" y="2991378"/>
              <a:ext cx="1840951" cy="52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কমাতে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667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848484" y="5025161"/>
            <a:ext cx="1572856" cy="1457362"/>
            <a:chOff x="6639508" y="5275256"/>
            <a:chExt cx="1651135" cy="1372506"/>
          </a:xfrm>
        </p:grpSpPr>
        <p:sp>
          <p:nvSpPr>
            <p:cNvPr id="37" name="Flowchart: Connector 36"/>
            <p:cNvSpPr/>
            <p:nvPr/>
          </p:nvSpPr>
          <p:spPr>
            <a:xfrm>
              <a:off x="6639508" y="5275256"/>
              <a:ext cx="1651135" cy="1372506"/>
            </a:xfrm>
            <a:prstGeom prst="flowChartConnector">
              <a:avLst/>
            </a:prstGeom>
            <a:solidFill>
              <a:srgbClr val="FFFF00">
                <a:alpha val="54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4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7845" y="5480471"/>
              <a:ext cx="1552798" cy="86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মুক্তি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দিতে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667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820273" y="3657071"/>
            <a:ext cx="8605367" cy="50276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জাতীয়করণ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রাজবন্দীদের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23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29" y="235153"/>
            <a:ext cx="8645126" cy="9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16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71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16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716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953" y="5243686"/>
            <a:ext cx="8645126" cy="11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ঊনসত্তরের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গণঅভ্যুত্থান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ও ১১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নিহিত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29" y="1469139"/>
            <a:ext cx="4266780" cy="297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6749287" y="1696019"/>
            <a:ext cx="3411609" cy="2702490"/>
            <a:chOff x="4723606" y="3996655"/>
            <a:chExt cx="3165895" cy="28369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07"/>
            <a:stretch/>
          </p:blipFill>
          <p:spPr>
            <a:xfrm>
              <a:off x="4796946" y="3996655"/>
              <a:ext cx="3092555" cy="28369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4723606" y="4003859"/>
              <a:ext cx="1109975" cy="2120838"/>
              <a:chOff x="4723606" y="4003859"/>
              <a:chExt cx="1109975" cy="21208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723606" y="4003859"/>
                <a:ext cx="1109975" cy="1295400"/>
              </a:xfrm>
              <a:prstGeom prst="rect">
                <a:avLst/>
              </a:pr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48" dirty="0">
                    <a:solidFill>
                      <a:sysClr val="windowText" lastClr="000000"/>
                    </a:solidFill>
                  </a:rPr>
                  <a:t>১১দফা </a:t>
                </a:r>
                <a:r>
                  <a:rPr lang="en-US" sz="3048" dirty="0" err="1">
                    <a:solidFill>
                      <a:sysClr val="windowText" lastClr="000000"/>
                    </a:solidFill>
                  </a:rPr>
                  <a:t>দাবি</a:t>
                </a:r>
                <a:endParaRPr lang="en-US" sz="3048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 flipH="1">
                <a:off x="5278593" y="5299259"/>
                <a:ext cx="1" cy="825438"/>
              </a:xfrm>
              <a:prstGeom prst="line">
                <a:avLst/>
              </a:prstGeom>
              <a:ln w="889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05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 b="32260"/>
          <a:stretch/>
        </p:blipFill>
        <p:spPr>
          <a:xfrm flipH="1">
            <a:off x="2611803" y="1251377"/>
            <a:ext cx="3484197" cy="3810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>
          <a:xfrm>
            <a:off x="6458937" y="1251377"/>
            <a:ext cx="3523407" cy="3810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13342" y="162566"/>
            <a:ext cx="863790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কিংবদন্তীর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নায়ক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ক্ষোভ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ঘৃনাকে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19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92" y="1373011"/>
            <a:ext cx="3248019" cy="4392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/>
        </p:blipFill>
        <p:spPr>
          <a:xfrm flipH="1">
            <a:off x="1849356" y="1157273"/>
            <a:ext cx="2830910" cy="461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"/>
          <a:stretch/>
        </p:blipFill>
        <p:spPr>
          <a:xfrm>
            <a:off x="4191494" y="1373010"/>
            <a:ext cx="3525431" cy="4392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3342" y="162566"/>
            <a:ext cx="863790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রাজশাহীতে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শামসুজ্জোহা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সার্জেন্ট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জহুরুল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মতিউরের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আন্দোলনকে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গণঅভ্যুত্থানে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667" b="1">
                <a:latin typeface="NikoshBAN" pitchFamily="2" charset="0"/>
                <a:cs typeface="NikoshBAN" pitchFamily="2" charset="0"/>
              </a:rPr>
              <a:t>।</a:t>
            </a:r>
            <a:endParaRPr lang="en-US" sz="2667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740688" y="5316274"/>
            <a:ext cx="849272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NikoshBAN" pitchFamily="2" charset="0"/>
                <a:cs typeface="NikoshBAN" pitchFamily="2" charset="0"/>
              </a:rPr>
              <a:t>1969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গণঅভ্যূত্থানের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জোয়ারে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স্বৈরশাসন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25419" y="1345214"/>
            <a:ext cx="3253239" cy="2445620"/>
            <a:chOff x="7392705" y="1077585"/>
            <a:chExt cx="3108214" cy="23068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705" y="1077585"/>
              <a:ext cx="3108214" cy="2306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75" name="Flowchart: Connector 74"/>
            <p:cNvSpPr/>
            <p:nvPr/>
          </p:nvSpPr>
          <p:spPr>
            <a:xfrm>
              <a:off x="7392707" y="1149599"/>
              <a:ext cx="3108212" cy="2170523"/>
            </a:xfrm>
            <a:prstGeom prst="flowChartConnector">
              <a:avLst/>
            </a:prstGeom>
            <a:gradFill flip="none" rotWithShape="1">
              <a:gsLst>
                <a:gs pos="29000">
                  <a:schemeClr val="accent1">
                    <a:alpha val="0"/>
                    <a:lumMod val="0"/>
                    <a:lumOff val="100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93000">
                  <a:srgbClr val="C00000"/>
                </a:gs>
              </a:gsLst>
              <a:lin ang="5400000" scaled="1"/>
              <a:tileRect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144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1969 </a:t>
              </a:r>
              <a:r>
                <a:rPr lang="en-US" sz="5144" dirty="0" err="1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মার্চ</a:t>
              </a:r>
              <a:endParaRPr lang="en-US" sz="5144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57673" y="1457080"/>
            <a:ext cx="3189175" cy="2333754"/>
            <a:chOff x="1110045" y="2179378"/>
            <a:chExt cx="3155557" cy="2449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39" y="2179378"/>
              <a:ext cx="3122063" cy="2371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6" name="Group 75"/>
            <p:cNvGrpSpPr/>
            <p:nvPr/>
          </p:nvGrpSpPr>
          <p:grpSpPr>
            <a:xfrm>
              <a:off x="1110045" y="2190880"/>
              <a:ext cx="3122063" cy="2438400"/>
              <a:chOff x="1233432" y="2018829"/>
              <a:chExt cx="2661228" cy="2438400"/>
            </a:xfrm>
            <a:gradFill>
              <a:gsLst>
                <a:gs pos="29000">
                  <a:schemeClr val="accent1">
                    <a:alpha val="0"/>
                    <a:lumMod val="0"/>
                    <a:lumOff val="100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93000">
                  <a:srgbClr val="C00000"/>
                </a:gs>
              </a:gsLst>
              <a:lin ang="5400000" scaled="1"/>
            </a:gradFill>
          </p:grpSpPr>
          <p:sp>
            <p:nvSpPr>
              <p:cNvPr id="77" name="Flowchart: Connector 76"/>
              <p:cNvSpPr/>
              <p:nvPr/>
            </p:nvSpPr>
            <p:spPr>
              <a:xfrm>
                <a:off x="1233432" y="2018829"/>
                <a:ext cx="2661228" cy="2438400"/>
              </a:xfrm>
              <a:prstGeom prst="flowChartConnector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72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318630" y="2786496"/>
                <a:ext cx="2374236" cy="773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191" b="1" dirty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1969 </a:t>
                </a:r>
                <a:r>
                  <a:rPr lang="en-US" sz="4191" b="1" dirty="0" err="1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জানুয়ারি</a:t>
                </a:r>
                <a:endParaRPr lang="en-US" sz="4191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945076" y="1268287"/>
            <a:ext cx="2250210" cy="2573047"/>
            <a:chOff x="3656806" y="1280320"/>
            <a:chExt cx="2135075" cy="2447599"/>
          </a:xfrm>
        </p:grpSpPr>
        <p:pic>
          <p:nvPicPr>
            <p:cNvPr id="80" name="Picture 6" descr="https://sp.yimg.com/ib/th?id=HN.608034195453446646&amp;pid=15.1&amp;P=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4"/>
            <a:stretch/>
          </p:blipFill>
          <p:spPr bwMode="auto">
            <a:xfrm>
              <a:off x="3656806" y="1280320"/>
              <a:ext cx="2135075" cy="24475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Flowchart: Connector 80"/>
            <p:cNvSpPr/>
            <p:nvPr/>
          </p:nvSpPr>
          <p:spPr>
            <a:xfrm>
              <a:off x="3747864" y="1322349"/>
              <a:ext cx="1966342" cy="2353507"/>
            </a:xfrm>
            <a:prstGeom prst="flowChartConnector">
              <a:avLst/>
            </a:prstGeom>
            <a:noFill/>
            <a:ln w="38100">
              <a:solidFill>
                <a:srgbClr val="11AF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</p:grpSp>
    </p:spTree>
    <p:extLst>
      <p:ext uri="{BB962C8B-B14F-4D97-AF65-F5344CB8AC3E}">
        <p14:creationId xmlns:p14="http://schemas.microsoft.com/office/powerpoint/2010/main" val="26094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33051" y="1178790"/>
            <a:ext cx="2830910" cy="2685735"/>
            <a:chOff x="1110045" y="2100349"/>
            <a:chExt cx="3155557" cy="2528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39" y="2179378"/>
              <a:ext cx="3122063" cy="23710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7" name="Group 6"/>
            <p:cNvGrpSpPr/>
            <p:nvPr/>
          </p:nvGrpSpPr>
          <p:grpSpPr>
            <a:xfrm>
              <a:off x="1110045" y="2100349"/>
              <a:ext cx="3122063" cy="2528931"/>
              <a:chOff x="1233432" y="1928298"/>
              <a:chExt cx="2661228" cy="2528931"/>
            </a:xfrm>
            <a:gradFill>
              <a:gsLst>
                <a:gs pos="29000">
                  <a:schemeClr val="accent1">
                    <a:alpha val="0"/>
                    <a:lumMod val="0"/>
                    <a:lumOff val="100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93000">
                  <a:srgbClr val="C00000"/>
                </a:gs>
              </a:gsLst>
              <a:lin ang="5400000" scaled="1"/>
            </a:gradFill>
          </p:grpSpPr>
          <p:sp>
            <p:nvSpPr>
              <p:cNvPr id="8" name="Flowchart: Connector 7"/>
              <p:cNvSpPr/>
              <p:nvPr/>
            </p:nvSpPr>
            <p:spPr>
              <a:xfrm>
                <a:off x="1233432" y="1928298"/>
                <a:ext cx="2661228" cy="2528931"/>
              </a:xfrm>
              <a:prstGeom prst="flowChartConnector">
                <a:avLst/>
              </a:prstGeom>
              <a:grpFill/>
              <a:ln w="38100">
                <a:solidFill>
                  <a:srgbClr val="00B0F0"/>
                </a:solidFill>
              </a:ln>
              <a:effectLst>
                <a:softEdge rad="406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72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09307" y="2611792"/>
                <a:ext cx="2169120" cy="1301476"/>
              </a:xfrm>
              <a:prstGeom prst="rect">
                <a:avLst/>
              </a:prstGeom>
              <a:grpFill/>
              <a:effectLst>
                <a:softEdge rad="1397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191" b="1" dirty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২২শে </a:t>
                </a:r>
                <a:r>
                  <a:rPr lang="en-US" sz="4191" b="1" dirty="0" err="1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ফেব্রয়ারী</a:t>
                </a:r>
                <a:endParaRPr lang="en-US" sz="4191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49" y="3066063"/>
            <a:ext cx="3356801" cy="3443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C0000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b="49656"/>
          <a:stretch/>
        </p:blipFill>
        <p:spPr>
          <a:xfrm>
            <a:off x="1986752" y="2993476"/>
            <a:ext cx="3746310" cy="3485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FF000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1749070" y="143653"/>
            <a:ext cx="856531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আইয়ুবখান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ফেব্রয়ারী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বন্দীকে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34601" y="1178790"/>
            <a:ext cx="2830910" cy="2685735"/>
            <a:chOff x="1110045" y="2100349"/>
            <a:chExt cx="3155557" cy="2528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39" y="2179378"/>
              <a:ext cx="3122063" cy="23710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110045" y="2100349"/>
              <a:ext cx="3122063" cy="2528931"/>
              <a:chOff x="1233432" y="1928298"/>
              <a:chExt cx="2661228" cy="2528931"/>
            </a:xfrm>
            <a:gradFill>
              <a:gsLst>
                <a:gs pos="29000">
                  <a:schemeClr val="accent1">
                    <a:alpha val="0"/>
                    <a:lumMod val="0"/>
                    <a:lumOff val="100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93000">
                  <a:srgbClr val="C00000"/>
                </a:gs>
              </a:gsLst>
              <a:lin ang="5400000" scaled="1"/>
            </a:gradFill>
          </p:grpSpPr>
          <p:sp>
            <p:nvSpPr>
              <p:cNvPr id="18" name="Flowchart: Connector 17"/>
              <p:cNvSpPr/>
              <p:nvPr/>
            </p:nvSpPr>
            <p:spPr>
              <a:xfrm>
                <a:off x="1233432" y="1928298"/>
                <a:ext cx="2661228" cy="2528931"/>
              </a:xfrm>
              <a:prstGeom prst="flowChartConnector">
                <a:avLst/>
              </a:prstGeom>
              <a:grpFill/>
              <a:ln w="38100">
                <a:solidFill>
                  <a:srgbClr val="00B0F0"/>
                </a:solidFill>
              </a:ln>
              <a:effectLst>
                <a:softEdge rad="406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72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09307" y="2611792"/>
                <a:ext cx="2169120" cy="1301476"/>
              </a:xfrm>
              <a:prstGeom prst="rect">
                <a:avLst/>
              </a:prstGeom>
              <a:grpFill/>
              <a:effectLst>
                <a:softEdge rad="1397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191" b="1" dirty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২৩ </a:t>
                </a:r>
                <a:r>
                  <a:rPr lang="en-US" sz="4191" b="1" dirty="0" err="1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শে</a:t>
                </a:r>
                <a:r>
                  <a:rPr lang="en-US" sz="4191" b="1" dirty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191" b="1" dirty="0" err="1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ফেব্রয়ারী</a:t>
                </a:r>
                <a:endParaRPr lang="en-US" sz="4191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8" y="2993476"/>
            <a:ext cx="3721873" cy="3485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FF000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61" y="3066063"/>
            <a:ext cx="3370620" cy="3425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FF0000"/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/>
          <p:cNvSpPr txBox="1"/>
          <p:nvPr/>
        </p:nvSpPr>
        <p:spPr>
          <a:xfrm>
            <a:off x="1986752" y="2595749"/>
            <a:ext cx="856531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NikoshBAN" pitchFamily="2" charset="0"/>
                <a:cs typeface="NikoshBAN" pitchFamily="2" charset="0"/>
              </a:rPr>
              <a:t>২৩শে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ফেব্রয়ারী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কারামুক্ত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মুজিবকে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গণসংবর্ধনা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49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3342" y="286702"/>
            <a:ext cx="8565317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গণঅভ্যুত্থান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স্বায়ত্ব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পদত্যাগ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905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72" y="3937112"/>
            <a:ext cx="3958679" cy="269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5939982" y="1084796"/>
            <a:ext cx="4438677" cy="2537207"/>
            <a:chOff x="99268" y="1085056"/>
            <a:chExt cx="4395738" cy="26834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30"/>
            <a:stretch/>
          </p:blipFill>
          <p:spPr>
            <a:xfrm>
              <a:off x="2056606" y="1114913"/>
              <a:ext cx="2438400" cy="2645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99268" y="1085056"/>
              <a:ext cx="2162076" cy="26834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91" y="1067792"/>
            <a:ext cx="3935210" cy="254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0" y="3882050"/>
            <a:ext cx="4410998" cy="274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42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22" y="235153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83881" y="641713"/>
            <a:ext cx="388437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293" y="1402360"/>
            <a:ext cx="8293916" cy="4440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রাজনীতির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8626081" y="1376612"/>
            <a:ext cx="925303" cy="2406953"/>
            <a:chOff x="8087088" y="2134145"/>
            <a:chExt cx="1233669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267957" y="3225282"/>
              <a:ext cx="3120769" cy="984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33" y="1888385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7899791" y="1442626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3985" y="1419913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1421" y="1996597"/>
            <a:ext cx="2423276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7972" y="1946705"/>
            <a:ext cx="2512364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190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1878" y="2620184"/>
            <a:ext cx="2445762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1715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790" y="2662269"/>
            <a:ext cx="2538546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পাকিস্তানকে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286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469" y="1443159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3997" y="1436403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08159" y="307289"/>
            <a:ext cx="2587061" cy="643457"/>
          </a:xfrm>
          <a:prstGeom prst="roundRect">
            <a:avLst/>
          </a:prstGeom>
          <a:blipFill>
            <a:blip r:embed="rId8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1" y="1977252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1942802" y="3144458"/>
            <a:ext cx="8293916" cy="38549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বিপ্লবী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8663909" y="3011492"/>
            <a:ext cx="738664" cy="2406953"/>
            <a:chOff x="7986724" y="2134145"/>
            <a:chExt cx="984830" cy="3209095"/>
          </a:xfrm>
        </p:grpSpPr>
        <p:sp>
          <p:nvSpPr>
            <p:cNvPr id="39" name="TextBox 38"/>
            <p:cNvSpPr txBox="1"/>
            <p:nvPr/>
          </p:nvSpPr>
          <p:spPr>
            <a:xfrm rot="5400000">
              <a:off x="6918754" y="3246279"/>
              <a:ext cx="3120769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41" y="3630484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7808332" y="3129474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0879" y="3146055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5930" y="3738695"/>
            <a:ext cx="2423276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আহম্মেদ</a:t>
            </a:r>
            <a:endParaRPr lang="en-US" sz="2286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2480" y="3688803"/>
            <a:ext cx="2737539" cy="50276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6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6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6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6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86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387" y="4362282"/>
            <a:ext cx="2445762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আসাদ</a:t>
            </a:r>
            <a:endParaRPr lang="en-US" sz="2286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6298" y="4404367"/>
            <a:ext cx="2763421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ভাসানী</a:t>
            </a:r>
            <a:endParaRPr lang="en-US" sz="2286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00876" y="3148746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00877" y="3140084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8" y="3608872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TextBox 64"/>
          <p:cNvSpPr txBox="1"/>
          <p:nvPr/>
        </p:nvSpPr>
        <p:spPr>
          <a:xfrm>
            <a:off x="1955349" y="4858905"/>
            <a:ext cx="8293916" cy="38549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যানবাহনেরভাড়া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9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66" name="Group 65"/>
          <p:cNvGrpSpPr/>
          <p:nvPr/>
        </p:nvGrpSpPr>
        <p:grpSpPr>
          <a:xfrm rot="16200000">
            <a:off x="8678868" y="4738221"/>
            <a:ext cx="738664" cy="2406953"/>
            <a:chOff x="7986724" y="2134145"/>
            <a:chExt cx="984830" cy="3209095"/>
          </a:xfrm>
        </p:grpSpPr>
        <p:sp>
          <p:nvSpPr>
            <p:cNvPr id="67" name="TextBox 66"/>
            <p:cNvSpPr txBox="1"/>
            <p:nvPr/>
          </p:nvSpPr>
          <p:spPr>
            <a:xfrm rot="5400000">
              <a:off x="6918754" y="3246279"/>
              <a:ext cx="3120769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89" y="5262104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TextBox 69"/>
          <p:cNvSpPr txBox="1"/>
          <p:nvPr/>
        </p:nvSpPr>
        <p:spPr>
          <a:xfrm>
            <a:off x="7820880" y="4761095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17366" y="4757078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98477" y="5370316"/>
            <a:ext cx="2602968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৬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endParaRPr lang="en-US" sz="1905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38366" y="5418509"/>
            <a:ext cx="2557641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১১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18934" y="5993903"/>
            <a:ext cx="2445762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endParaRPr lang="en-US" sz="1905" b="1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38846" y="6035987"/>
            <a:ext cx="2270795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endParaRPr lang="en-US" sz="190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65453" y="4760452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45449" y="4757078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7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  <p:bldP spid="42" grpId="0" animBg="1"/>
      <p:bldP spid="43" grpId="0" animBg="1"/>
      <p:bldP spid="43" grpId="1" animBg="1"/>
      <p:bldP spid="48" grpId="0" animBg="1"/>
      <p:bldP spid="49" grpId="0" animBg="1"/>
      <p:bldP spid="70" grpId="0" animBg="1"/>
      <p:bldP spid="71" grpId="0" animBg="1"/>
      <p:bldP spid="71" grpId="1" animBg="1"/>
      <p:bldP spid="76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22" y="235153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83881" y="641713"/>
            <a:ext cx="388437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293" y="1402361"/>
            <a:ext cx="8293916" cy="4573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8626081" y="1376612"/>
            <a:ext cx="925303" cy="2406953"/>
            <a:chOff x="8087088" y="2134145"/>
            <a:chExt cx="1233669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267957" y="3225282"/>
              <a:ext cx="3120769" cy="984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33" y="1888385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7815836" y="1418830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1443" y="1428852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1421" y="1996597"/>
            <a:ext cx="2423276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আহম্মেদ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7973" y="1946705"/>
            <a:ext cx="2282038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1878" y="2620184"/>
            <a:ext cx="2445762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790" y="2662269"/>
            <a:ext cx="2270795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</a:t>
            </a:r>
            <a:endParaRPr lang="en-US" sz="2286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8590" y="1415762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2008" y="1416030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08159" y="307289"/>
            <a:ext cx="2587061" cy="643457"/>
          </a:xfrm>
          <a:prstGeom prst="roundRect">
            <a:avLst/>
          </a:prstGeom>
          <a:blipFill>
            <a:blip r:embed="rId8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1" y="1977252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1942802" y="3144459"/>
            <a:ext cx="8293916" cy="4573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8663909" y="3011492"/>
            <a:ext cx="738664" cy="2406953"/>
            <a:chOff x="7986724" y="2134145"/>
            <a:chExt cx="984830" cy="3209095"/>
          </a:xfrm>
        </p:grpSpPr>
        <p:sp>
          <p:nvSpPr>
            <p:cNvPr id="39" name="TextBox 38"/>
            <p:cNvSpPr txBox="1"/>
            <p:nvPr/>
          </p:nvSpPr>
          <p:spPr>
            <a:xfrm rot="5400000">
              <a:off x="6918754" y="3246279"/>
              <a:ext cx="3120769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41" y="3630484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7808332" y="3129474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92794" y="3135396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5930" y="3738695"/>
            <a:ext cx="2423276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১৯৬২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2482" y="3688803"/>
            <a:ext cx="2282038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387" y="4362282"/>
            <a:ext cx="2445762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6299" y="4404367"/>
            <a:ext cx="2270795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2286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93417" y="3159026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91581" y="3134320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8" y="3608872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TextBox 64"/>
          <p:cNvSpPr txBox="1"/>
          <p:nvPr/>
        </p:nvSpPr>
        <p:spPr>
          <a:xfrm>
            <a:off x="1955349" y="4776080"/>
            <a:ext cx="8293916" cy="4573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গণ-অভ্যূত্থানের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66" name="Group 65"/>
          <p:cNvGrpSpPr/>
          <p:nvPr/>
        </p:nvGrpSpPr>
        <p:grpSpPr>
          <a:xfrm rot="16200000">
            <a:off x="8678868" y="4738221"/>
            <a:ext cx="738664" cy="2406953"/>
            <a:chOff x="7986724" y="2134145"/>
            <a:chExt cx="984830" cy="3209095"/>
          </a:xfrm>
        </p:grpSpPr>
        <p:sp>
          <p:nvSpPr>
            <p:cNvPr id="67" name="TextBox 66"/>
            <p:cNvSpPr txBox="1"/>
            <p:nvPr/>
          </p:nvSpPr>
          <p:spPr>
            <a:xfrm rot="5400000">
              <a:off x="6918754" y="3246279"/>
              <a:ext cx="3120769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89" y="5262104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TextBox 69"/>
          <p:cNvSpPr txBox="1"/>
          <p:nvPr/>
        </p:nvSpPr>
        <p:spPr>
          <a:xfrm>
            <a:off x="7820880" y="4761095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16083" y="4759563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98477" y="5370316"/>
            <a:ext cx="2423276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1715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65029" y="5320424"/>
            <a:ext cx="2282038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lang="en-US" sz="171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8934" y="5993903"/>
            <a:ext cx="2445762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lang="en-US" sz="1715" b="1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38846" y="6035987"/>
            <a:ext cx="2270795" cy="3562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71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171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171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00877" y="4773769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13012" y="4759563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9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  <p:bldP spid="42" grpId="0" animBg="1"/>
      <p:bldP spid="43" grpId="0" animBg="1"/>
      <p:bldP spid="43" grpId="1" animBg="1"/>
      <p:bldP spid="48" grpId="0" animBg="1"/>
      <p:bldP spid="49" grpId="0" animBg="1"/>
      <p:bldP spid="70" grpId="0" animBg="1"/>
      <p:bldP spid="71" grpId="0" animBg="1"/>
      <p:bldP spid="71" grpId="1" animBg="1"/>
      <p:bldP spid="76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ntagon 43"/>
          <p:cNvSpPr/>
          <p:nvPr/>
        </p:nvSpPr>
        <p:spPr>
          <a:xfrm>
            <a:off x="6191699" y="2053850"/>
            <a:ext cx="409073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6370943" y="2908337"/>
            <a:ext cx="409073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24" y="1469140"/>
            <a:ext cx="3644779" cy="485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6878451" y="4941768"/>
            <a:ext cx="3269230" cy="1046546"/>
            <a:chOff x="5093074" y="3906370"/>
            <a:chExt cx="3149973" cy="1468453"/>
          </a:xfrm>
          <a:noFill/>
        </p:grpSpPr>
        <p:sp>
          <p:nvSpPr>
            <p:cNvPr id="40" name="Pentagon 3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Pentagon 40"/>
            <p:cNvSpPr/>
            <p:nvPr/>
          </p:nvSpPr>
          <p:spPr>
            <a:xfrm flipH="1">
              <a:off x="5281334" y="4917625"/>
              <a:ext cx="2961713" cy="457198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048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048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২য়</a:t>
              </a:r>
            </a:p>
          </p:txBody>
        </p:sp>
      </p:grpSp>
      <p:sp>
        <p:nvSpPr>
          <p:cNvPr id="62" name="Pentagon 61"/>
          <p:cNvSpPr/>
          <p:nvPr/>
        </p:nvSpPr>
        <p:spPr>
          <a:xfrm>
            <a:off x="6883794" y="5825395"/>
            <a:ext cx="390775" cy="325839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CD33E-E12C-4A97-95F1-801AC18BBC93}"/>
              </a:ext>
            </a:extLst>
          </p:cNvPr>
          <p:cNvSpPr/>
          <p:nvPr/>
        </p:nvSpPr>
        <p:spPr>
          <a:xfrm>
            <a:off x="1064875" y="1961525"/>
            <a:ext cx="38360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গুমাইল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DA52646-FA75-4DFC-953A-9B766235B563}"/>
              </a:ext>
            </a:extLst>
          </p:cNvPr>
          <p:cNvSpPr txBox="1">
            <a:spLocks/>
          </p:cNvSpPr>
          <p:nvPr/>
        </p:nvSpPr>
        <p:spPr>
          <a:xfrm>
            <a:off x="1976511" y="292987"/>
            <a:ext cx="7356043" cy="66458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0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22" y="3045414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83881" y="641713"/>
            <a:ext cx="388437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293" y="1302016"/>
            <a:ext cx="8293916" cy="4573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8719401" y="4355468"/>
            <a:ext cx="738664" cy="2406953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18754" y="3246279"/>
              <a:ext cx="3120769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33" y="4698646"/>
            <a:ext cx="81165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7863823" y="4197636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2694" y="4197636"/>
            <a:ext cx="2397226" cy="50796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1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8584" y="4053969"/>
            <a:ext cx="2728255" cy="4573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1421" y="4806857"/>
            <a:ext cx="2423276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7973" y="4756965"/>
            <a:ext cx="2282038" cy="3854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19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1878" y="5430444"/>
            <a:ext cx="2445762" cy="4154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790" y="5472529"/>
            <a:ext cx="2270795" cy="4440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86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86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913" y="4205511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6368" y="4206553"/>
            <a:ext cx="2396097" cy="50796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70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5103" y="2046693"/>
            <a:ext cx="7802856" cy="4573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আয়ুব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5738" y="2643476"/>
            <a:ext cx="7812221" cy="4440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.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বিপ্লবী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ফাঁস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endParaRPr lang="en-US" sz="228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7166" y="3216592"/>
            <a:ext cx="7820794" cy="4573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আইয়ুবখানের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সমঝোত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08159" y="307289"/>
            <a:ext cx="2587061" cy="643457"/>
          </a:xfrm>
          <a:prstGeom prst="roundRect">
            <a:avLst/>
          </a:prstGeom>
          <a:blipFill>
            <a:blip r:embed="rId8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5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4295794" y="304034"/>
            <a:ext cx="3810471" cy="55619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7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57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7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7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18" y="1297340"/>
            <a:ext cx="3657802" cy="2738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Pentagon 29"/>
          <p:cNvSpPr/>
          <p:nvPr/>
        </p:nvSpPr>
        <p:spPr>
          <a:xfrm flipH="1">
            <a:off x="1813340" y="4115088"/>
            <a:ext cx="8577941" cy="243517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2466627" y="357852"/>
            <a:ext cx="7621681" cy="358128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4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14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4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514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4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14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2321454" y="2848300"/>
            <a:ext cx="7621681" cy="362937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4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914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14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914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14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endParaRPr lang="en-US" sz="914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589B393-0EC8-438D-948E-5042C46C9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425502"/>
              </p:ext>
            </p:extLst>
          </p:nvPr>
        </p:nvGraphicFramePr>
        <p:xfrm>
          <a:off x="4824412" y="1536456"/>
          <a:ext cx="254317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4" imgW="842760" imgH="582120" progId="Package">
                  <p:embed/>
                </p:oleObj>
              </mc:Choice>
              <mc:Fallback>
                <p:oleObj name="Packager Shell Object" showAsIcon="1" r:id="rId4" imgW="842760" imgH="58212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4412" y="1536456"/>
                        <a:ext cx="2543175" cy="17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1885928" y="1274616"/>
            <a:ext cx="5516645" cy="695851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19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19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19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19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0502" y="2620600"/>
            <a:ext cx="7383753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429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429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0502" y="3731378"/>
            <a:ext cx="7620997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429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5929" y="4860585"/>
            <a:ext cx="8637904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429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গণঅভ্যুত্থানে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9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29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3555439" y="420105"/>
            <a:ext cx="4683123" cy="567071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16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716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806" y="4880749"/>
            <a:ext cx="8261964" cy="149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5330" y="235153"/>
            <a:ext cx="782644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72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572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0"/>
          <a:stretch/>
        </p:blipFill>
        <p:spPr>
          <a:xfrm>
            <a:off x="4092214" y="1363826"/>
            <a:ext cx="3556784" cy="318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50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7"/>
          <a:stretch/>
        </p:blipFill>
        <p:spPr>
          <a:xfrm>
            <a:off x="6821874" y="1220032"/>
            <a:ext cx="3594383" cy="261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29" y="992372"/>
            <a:ext cx="2758322" cy="284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765511" y="1323964"/>
            <a:ext cx="653287" cy="943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6"/>
          <a:stretch/>
        </p:blipFill>
        <p:spPr>
          <a:xfrm>
            <a:off x="4327849" y="1873320"/>
            <a:ext cx="2771520" cy="2187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3682" y="259409"/>
            <a:ext cx="8594599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9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1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4191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654" flipH="1">
            <a:off x="2186279" y="4092893"/>
            <a:ext cx="3564958" cy="2284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63" y="3845274"/>
            <a:ext cx="3929343" cy="264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840175" y="228126"/>
            <a:ext cx="859459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78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688592" y="220830"/>
            <a:ext cx="8607869" cy="6040909"/>
            <a:chOff x="309465" y="153700"/>
            <a:chExt cx="9036270" cy="6341556"/>
          </a:xfrm>
        </p:grpSpPr>
        <p:grpSp>
          <p:nvGrpSpPr>
            <p:cNvPr id="22" name="Group 21"/>
            <p:cNvGrpSpPr/>
            <p:nvPr/>
          </p:nvGrpSpPr>
          <p:grpSpPr>
            <a:xfrm>
              <a:off x="1980406" y="1181119"/>
              <a:ext cx="5867400" cy="5314137"/>
              <a:chOff x="304006" y="1200963"/>
              <a:chExt cx="4572000" cy="45624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4006" y="1200963"/>
                <a:ext cx="4572000" cy="4562475"/>
                <a:chOff x="685006" y="1313656"/>
                <a:chExt cx="4572000" cy="456247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006" y="1313656"/>
                  <a:ext cx="4572000" cy="456247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89490">
                  <a:off x="1308605" y="4503242"/>
                  <a:ext cx="1677616" cy="894926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488" y="3179275"/>
                <a:ext cx="1929709" cy="164292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309465" y="153700"/>
              <a:ext cx="9036270" cy="9586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বিপ্লবী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পরিষদের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ফাঁস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যাওয়ার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কারণে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শেখ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মুজিবুর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৩৫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জনকে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গ্রেফতার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221" y="206691"/>
            <a:ext cx="10254240" cy="6168066"/>
            <a:chOff x="-1390376" y="195242"/>
            <a:chExt cx="10764578" cy="6475041"/>
          </a:xfrm>
        </p:grpSpPr>
        <p:grpSp>
          <p:nvGrpSpPr>
            <p:cNvPr id="56" name="Group 55"/>
            <p:cNvGrpSpPr/>
            <p:nvPr/>
          </p:nvGrpSpPr>
          <p:grpSpPr>
            <a:xfrm>
              <a:off x="-1390376" y="195242"/>
              <a:ext cx="10764578" cy="5183865"/>
              <a:chOff x="-1375294" y="463244"/>
              <a:chExt cx="10764578" cy="5183865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75294" y="1415423"/>
                <a:ext cx="6415088" cy="4231686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353014" y="463244"/>
                <a:ext cx="9036270" cy="95864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পাকিস্তানি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শাসকদের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উদ্দেশ্য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ছিল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মামলায়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বঙ্গবন্ধুকে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মৃত্যুদন্ড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স্বাধীনতা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আন্দোলনকে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স্তব্ধ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67" b="1" dirty="0" err="1">
                    <a:latin typeface="NikoshBAN" pitchFamily="2" charset="0"/>
                    <a:cs typeface="NikoshBAN" pitchFamily="2" charset="0"/>
                  </a:rPr>
                  <a:t>দিবে</a:t>
                </a:r>
                <a:r>
                  <a:rPr lang="en-US" sz="2667" b="1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4"/>
            <a:stretch/>
          </p:blipFill>
          <p:spPr>
            <a:xfrm>
              <a:off x="2608139" y="1008856"/>
              <a:ext cx="5011067" cy="5661427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81318" y="206691"/>
            <a:ext cx="8607869" cy="6375687"/>
            <a:chOff x="367641" y="202426"/>
            <a:chExt cx="9036270" cy="6692996"/>
          </a:xfrm>
        </p:grpSpPr>
        <p:sp>
          <p:nvSpPr>
            <p:cNvPr id="64" name="TextBox 63"/>
            <p:cNvSpPr txBox="1"/>
            <p:nvPr/>
          </p:nvSpPr>
          <p:spPr>
            <a:xfrm>
              <a:off x="367641" y="202426"/>
              <a:ext cx="9036270" cy="9586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জনতার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তীব্র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আন্দোলনের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মুখে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পাকিস্তান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মামলা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প্রত্যাহার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নিতে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বাধ্য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67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667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32606" y="1161256"/>
              <a:ext cx="8871305" cy="5734166"/>
              <a:chOff x="532606" y="1161256"/>
              <a:chExt cx="8871305" cy="5734166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7164" y="3826794"/>
                <a:ext cx="4236747" cy="30608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606" y="3818971"/>
                <a:ext cx="4198648" cy="30764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845" y="1161256"/>
                <a:ext cx="4236747" cy="25420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606" y="1225549"/>
                <a:ext cx="4198648" cy="24777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0526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99" y="1115427"/>
            <a:ext cx="4219614" cy="25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75" y="1115427"/>
            <a:ext cx="4137484" cy="256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1" y="3785886"/>
            <a:ext cx="3256767" cy="270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6967049" y="3785886"/>
            <a:ext cx="3411609" cy="2702490"/>
            <a:chOff x="4723606" y="3996655"/>
            <a:chExt cx="3165895" cy="28369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07"/>
            <a:stretch/>
          </p:blipFill>
          <p:spPr>
            <a:xfrm>
              <a:off x="4796946" y="3996655"/>
              <a:ext cx="3092555" cy="28369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1" name="Group 40"/>
            <p:cNvGrpSpPr/>
            <p:nvPr/>
          </p:nvGrpSpPr>
          <p:grpSpPr>
            <a:xfrm>
              <a:off x="4723606" y="4003859"/>
              <a:ext cx="1109975" cy="2120838"/>
              <a:chOff x="4723606" y="4003859"/>
              <a:chExt cx="1109975" cy="212083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23606" y="4003859"/>
                <a:ext cx="1109975" cy="1295400"/>
              </a:xfrm>
              <a:prstGeom prst="rect">
                <a:avLst/>
              </a:prstGeom>
              <a:solidFill>
                <a:srgbClr val="FFFFFF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48" dirty="0">
                    <a:solidFill>
                      <a:sysClr val="windowText" lastClr="000000"/>
                    </a:solidFill>
                  </a:rPr>
                  <a:t>১১দফা </a:t>
                </a:r>
                <a:r>
                  <a:rPr lang="en-US" sz="3048" dirty="0" err="1">
                    <a:solidFill>
                      <a:sysClr val="windowText" lastClr="000000"/>
                    </a:solidFill>
                  </a:rPr>
                  <a:t>দাবি</a:t>
                </a:r>
                <a:endParaRPr lang="en-US" sz="3048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3" name="Straight Connector 42"/>
              <p:cNvCxnSpPr>
                <a:stCxn id="42" idx="2"/>
              </p:cNvCxnSpPr>
              <p:nvPr/>
            </p:nvCxnSpPr>
            <p:spPr>
              <a:xfrm flipH="1">
                <a:off x="5278593" y="5299259"/>
                <a:ext cx="1" cy="825438"/>
              </a:xfrm>
              <a:prstGeom prst="line">
                <a:avLst/>
              </a:prstGeom>
              <a:ln w="889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1803798" y="235154"/>
            <a:ext cx="857486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সত্বেও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18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46684" y="4429846"/>
            <a:ext cx="5589232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0" b="1" dirty="0">
                <a:latin typeface="NikoshBAN" pitchFamily="2" charset="0"/>
                <a:cs typeface="NikoshBAN" pitchFamily="2" charset="0"/>
              </a:rPr>
              <a:t>অ  আ   ক </a:t>
            </a:r>
          </a:p>
          <a:p>
            <a:pPr algn="ctr"/>
            <a:r>
              <a:rPr lang="en-US" sz="3810" b="1" dirty="0">
                <a:latin typeface="NikoshBAN" pitchFamily="2" charset="0"/>
                <a:cs typeface="NikoshBAN" pitchFamily="2" charset="0"/>
              </a:rPr>
              <a:t> খ   ই  ঈ  উ  ঊ   এ ঐ  চ ঞ  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798" y="235153"/>
            <a:ext cx="85748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মার্তৃভাষার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1595579" y="1355995"/>
            <a:ext cx="4292958" cy="4295586"/>
            <a:chOff x="6379102" y="1085057"/>
            <a:chExt cx="2897454" cy="25580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102" y="1085057"/>
              <a:ext cx="2897454" cy="2558038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085806" y="3355578"/>
              <a:ext cx="457200" cy="2875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0127" y="1178790"/>
            <a:ext cx="5008533" cy="3187408"/>
            <a:chOff x="3580607" y="1262805"/>
            <a:chExt cx="5937367" cy="24908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06" y="1262805"/>
              <a:ext cx="2889368" cy="2490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607" y="1262806"/>
              <a:ext cx="3276599" cy="2490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377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1106</Words>
  <Application>Microsoft Office PowerPoint</Application>
  <PresentationFormat>Widescreen</PresentationFormat>
  <Paragraphs>170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C</cp:lastModifiedBy>
  <cp:revision>20</cp:revision>
  <dcterms:created xsi:type="dcterms:W3CDTF">2020-03-03T04:02:02Z</dcterms:created>
  <dcterms:modified xsi:type="dcterms:W3CDTF">2020-03-03T04:38:52Z</dcterms:modified>
</cp:coreProperties>
</file>