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5B469-EC36-475B-94C6-9BAC90560A38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1FD06-0ABA-48B9-9CEC-80C6B377E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8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5B469-EC36-475B-94C6-9BAC90560A38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1FD06-0ABA-48B9-9CEC-80C6B377E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2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5B469-EC36-475B-94C6-9BAC90560A38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1FD06-0ABA-48B9-9CEC-80C6B377E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4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5B469-EC36-475B-94C6-9BAC90560A38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1FD06-0ABA-48B9-9CEC-80C6B377E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3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5B469-EC36-475B-94C6-9BAC90560A38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1FD06-0ABA-48B9-9CEC-80C6B377E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1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5B469-EC36-475B-94C6-9BAC90560A38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1FD06-0ABA-48B9-9CEC-80C6B377E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5B469-EC36-475B-94C6-9BAC90560A38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1FD06-0ABA-48B9-9CEC-80C6B377E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9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5B469-EC36-475B-94C6-9BAC90560A38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1FD06-0ABA-48B9-9CEC-80C6B377E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9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5B469-EC36-475B-94C6-9BAC90560A38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1FD06-0ABA-48B9-9CEC-80C6B377E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2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5B469-EC36-475B-94C6-9BAC90560A38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1FD06-0ABA-48B9-9CEC-80C6B377E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5B469-EC36-475B-94C6-9BAC90560A38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1FD06-0ABA-48B9-9CEC-80C6B377E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1" y="1"/>
            <a:ext cx="12192000" cy="6858000"/>
          </a:xfrm>
          <a:prstGeom prst="frame">
            <a:avLst>
              <a:gd name="adj1" fmla="val 4708"/>
            </a:avLst>
          </a:prstGeom>
          <a:blipFill dpi="0" rotWithShape="1">
            <a:blip r:embed="rId1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7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vjg5lHhfZ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3" y="542925"/>
            <a:ext cx="11158537" cy="57864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511" y="3671898"/>
            <a:ext cx="62865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 </a:t>
            </a:r>
            <a:endParaRPr lang="en-US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23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7197" y="666831"/>
            <a:ext cx="8486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চল আমরা একটি ভিডিও ক্লিপ দেখি...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hlinkClick r:id="rId2" highlightClick="1"/>
          </p:cNvPr>
          <p:cNvSpPr/>
          <p:nvPr/>
        </p:nvSpPr>
        <p:spPr>
          <a:xfrm>
            <a:off x="3716598" y="3244334"/>
            <a:ext cx="4758803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https://www.youtube.com/watch?v=pvjg5lHhfZc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9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6577" y="393897"/>
            <a:ext cx="2053882" cy="9088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136" y="3548911"/>
            <a:ext cx="5230761" cy="7694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কাঠুরে কোথায় বাস করত?</a:t>
            </a:r>
            <a:endParaRPr lang="en-US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0957" y="3565369"/>
            <a:ext cx="5778441" cy="7694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কাঠুরে কোথায় কাঠ কাটছিল?  </a:t>
            </a:r>
            <a:endParaRPr lang="en-US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1200" y="3580709"/>
            <a:ext cx="7017825" cy="7694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কাঠুরের কুড়ালটি কোথায় পড়ে গেল? </a:t>
            </a:r>
            <a:endParaRPr lang="en-US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4602" y="3595402"/>
            <a:ext cx="4427484" cy="7694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কাঠুরে কাঁদছিল কেন? </a:t>
            </a:r>
            <a:endParaRPr lang="en-US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3199" y="3625595"/>
            <a:ext cx="7480948" cy="7694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কাঠুরে নদীতে নামতে পারছিল না কেন? </a:t>
            </a:r>
            <a:endParaRPr lang="en-US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7960" y="3639695"/>
            <a:ext cx="6095546" cy="7694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হটাৎ নদী থেকে কে উঠে এলো? </a:t>
            </a:r>
            <a:endParaRPr lang="en-US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37343" y="3005286"/>
            <a:ext cx="3458045" cy="1852432"/>
          </a:xfrm>
          <a:prstGeom prst="rect">
            <a:avLst/>
          </a:prstGeom>
          <a:ln w="76200" cmpd="tri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636878" y="3570804"/>
            <a:ext cx="85521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endParaRPr lang="en-U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5951" y="3575207"/>
            <a:ext cx="171430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 ধারে   </a:t>
            </a:r>
            <a:endParaRPr lang="en-U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07052" y="3598343"/>
            <a:ext cx="131818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নদীতে  </a:t>
            </a:r>
            <a:endParaRPr lang="en-U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58451" y="3216022"/>
            <a:ext cx="3100908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নদীতে অনেক স্রোত ও কুমিরের ভয়ে   </a:t>
            </a:r>
            <a:endParaRPr lang="en-U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8759" y="3534537"/>
            <a:ext cx="196691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মনের দুঃখে  </a:t>
            </a:r>
            <a:endParaRPr lang="en-U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84868" y="3602302"/>
            <a:ext cx="1416463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জলপরি   </a:t>
            </a:r>
            <a:endParaRPr lang="en-U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572" y="1491176"/>
            <a:ext cx="872196" cy="955477"/>
          </a:xfrm>
          <a:prstGeom prst="flowChartOffpageConnecto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 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20441" y="1685551"/>
            <a:ext cx="2138293" cy="955477"/>
          </a:xfrm>
          <a:prstGeom prst="flowChartOffpageConnecto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4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 </a:t>
            </a:r>
            <a:endParaRPr lang="en-US" sz="44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39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1956" y="4443416"/>
            <a:ext cx="4243388" cy="1015663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74" y="1047750"/>
            <a:ext cx="3357568" cy="335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1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/>
        </p:nvSpPr>
        <p:spPr>
          <a:xfrm>
            <a:off x="2000250" y="1066800"/>
            <a:ext cx="813435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1524000" y="2667000"/>
            <a:ext cx="5943600" cy="3048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pPr algn="ctr"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১০নং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জিন্দা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সরকারি প্রাথমিক বিদ্যালয়</a:t>
            </a:r>
          </a:p>
          <a:p>
            <a:pPr algn="ctr">
              <a:buNone/>
            </a:pPr>
            <a:r>
              <a:rPr lang="en-US" sz="3600" smtClean="0">
                <a:latin typeface="NikoshBAN" pitchFamily="2" charset="0"/>
                <a:cs typeface="NikoshBAN" pitchFamily="2" charset="0"/>
              </a:rPr>
              <a:t>রূপগঞ্জ,নারায়ণগঞ্জ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70" y="376228"/>
            <a:ext cx="1144631" cy="10239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925" y="5472136"/>
            <a:ext cx="1144631" cy="10239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03" y="5500701"/>
            <a:ext cx="1144631" cy="10239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515" y="361937"/>
            <a:ext cx="1144631" cy="102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2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G - Class 2 Bangla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" t="35479" r="66792" b="9086"/>
          <a:stretch/>
        </p:blipFill>
        <p:spPr>
          <a:xfrm>
            <a:off x="3157549" y="1257298"/>
            <a:ext cx="5529259" cy="3912617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42919" y="440024"/>
            <a:ext cx="6229358" cy="715089"/>
          </a:xfrm>
          <a:prstGeom prst="wedgeRoundRectCallout">
            <a:avLst>
              <a:gd name="adj1" fmla="val 24686"/>
              <a:gd name="adj2" fmla="val 3053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শিক্ষার্থীরা চলো আমরা কিছু ছবি দেখি.. .</a:t>
            </a:r>
            <a:endParaRPr lang="en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3635" y="5605833"/>
            <a:ext cx="4714868" cy="715089"/>
          </a:xfrm>
          <a:prstGeom prst="wedgeRoundRectCallout">
            <a:avLst>
              <a:gd name="adj1" fmla="val 26202"/>
              <a:gd name="adj2" fmla="val -9534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ছবিটিতে কী দেখা যাচ্ছে?</a:t>
            </a:r>
            <a:endParaRPr lang="en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9131" y="5587546"/>
            <a:ext cx="4714868" cy="715089"/>
          </a:xfrm>
          <a:prstGeom prst="wedgeRoundRectCallout">
            <a:avLst>
              <a:gd name="adj1" fmla="val 26505"/>
              <a:gd name="adj2" fmla="val -49388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একজন লোক কাঠ কাটছে</a:t>
            </a:r>
            <a:endParaRPr lang="en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71690" y="5574040"/>
            <a:ext cx="6243760" cy="715089"/>
          </a:xfrm>
          <a:prstGeom prst="wedgeRoundRectCallout">
            <a:avLst>
              <a:gd name="adj1" fmla="val 26660"/>
              <a:gd name="adj2" fmla="val -49388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যে লোক কাঠ কাটে তাকে কি বলে? </a:t>
            </a:r>
            <a:endParaRPr lang="en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3113" y="5512533"/>
            <a:ext cx="6243760" cy="715089"/>
          </a:xfrm>
          <a:prstGeom prst="wedgeRoundRectCallout">
            <a:avLst>
              <a:gd name="adj1" fmla="val 26202"/>
              <a:gd name="adj2" fmla="val -39398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যে লোক কাঠ কাটে তাকে কাঠুরে বলে। </a:t>
            </a:r>
            <a:endParaRPr lang="en-IN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62" y="1365471"/>
            <a:ext cx="4714881" cy="3945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3271858" y="5563723"/>
            <a:ext cx="3400419" cy="715089"/>
          </a:xfrm>
          <a:prstGeom prst="wedgeRoundRectCallout">
            <a:avLst>
              <a:gd name="adj1" fmla="val 26202"/>
              <a:gd name="adj2" fmla="val -9534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এটা কিসের ছবি?</a:t>
            </a:r>
            <a:endParaRPr lang="en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00548" y="5579893"/>
            <a:ext cx="3400419" cy="715089"/>
          </a:xfrm>
          <a:prstGeom prst="wedgeRoundRectCallout">
            <a:avLst>
              <a:gd name="adj1" fmla="val 26202"/>
              <a:gd name="adj2" fmla="val -9534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smtClean="0">
                <a:latin typeface="NikoshBAN" pitchFamily="2" charset="0"/>
                <a:cs typeface="NikoshBAN" pitchFamily="2" charset="0"/>
              </a:rPr>
              <a:t>জলপরির ছবি </a:t>
            </a:r>
            <a:endParaRPr lang="en-IN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49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2476500" y="861219"/>
            <a:ext cx="7162800" cy="8842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2476500" y="2461419"/>
            <a:ext cx="7239000" cy="3535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পাঠঃ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জলপরি ও কাঠুরে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 বনে বাস...আমি দেখছি।</a:t>
            </a:r>
          </a:p>
          <a:p>
            <a:pPr algn="ctr">
              <a:buNone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দ্বিতীয়  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বাংলা 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96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749" y="822332"/>
            <a:ext cx="5876925" cy="706438"/>
          </a:xfr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bn-IN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শিক্ষার্থীরা...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3967" y="2382846"/>
            <a:ext cx="9605964" cy="3675053"/>
          </a:xfr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txBody>
          <a:bodyPr>
            <a:prstTxWarp prst="textWave4">
              <a:avLst>
                <a:gd name="adj1" fmla="val 5921"/>
                <a:gd name="adj2" fmla="val -815"/>
              </a:avLst>
            </a:prstTxWarp>
          </a:bodyPr>
          <a:lstStyle/>
          <a:p>
            <a:pPr algn="just"/>
            <a:r>
              <a:rPr lang="bn-BD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পাঠ্যাংশটুকু সাবলীলভাবে প</a:t>
            </a:r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</a:t>
            </a:r>
            <a:r>
              <a:rPr lang="bn-BD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 পারবে।</a:t>
            </a:r>
          </a:p>
          <a:p>
            <a:pPr algn="just"/>
            <a:r>
              <a:rPr lang="bn-BD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নতুন শব্দের অর্থ বলতে পারবে।   </a:t>
            </a:r>
          </a:p>
          <a:p>
            <a:pPr algn="just"/>
            <a:r>
              <a:rPr lang="bn-IN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যুক্তব্যঞ্জন ভেঙ্গে লিখতে পারবে</a:t>
            </a:r>
            <a:r>
              <a:rPr lang="bn-BD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48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সংশ্লিষ্ট ছোট ছোট প্রশ্নের উত্তর বলতে পারবে। </a:t>
            </a:r>
            <a:endParaRPr lang="bn-IN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</a:pPr>
            <a:endParaRPr lang="en-IN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7007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86173" y="710416"/>
            <a:ext cx="2600462" cy="589747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IN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শিক্ষকের </a:t>
            </a:r>
            <a:r>
              <a:rPr lang="bn-BD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পাঠ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4387" y="5260336"/>
            <a:ext cx="10829925" cy="1328023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মনযোগ</a:t>
            </a:r>
            <a:r>
              <a:rPr lang="en-US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bn-IN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পাঠ্যবইয়ের সংশ্লিষ্ট শব্দসমূহের নিচে আঙ্গুল দিয়ে শিক্ষকের পড়া অনুসরণ করবে।</a:t>
            </a:r>
            <a:r>
              <a:rPr lang="en-US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teacher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28" y="1570957"/>
            <a:ext cx="5066505" cy="3301070"/>
          </a:xfrm>
          <a:prstGeom prst="rect">
            <a:avLst/>
          </a:prstGeom>
        </p:spPr>
      </p:pic>
      <p:pic>
        <p:nvPicPr>
          <p:cNvPr id="7" name="Picture 6" descr="TG - Class 2 Bangla.pdf - Adobe Acrobat Reader D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7" t="17783" r="38242" b="1239"/>
          <a:stretch/>
        </p:blipFill>
        <p:spPr>
          <a:xfrm>
            <a:off x="7186627" y="1570956"/>
            <a:ext cx="2866251" cy="330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6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86271" y="595320"/>
            <a:ext cx="4286242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সরব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পাঠ</a:t>
            </a:r>
            <a:endParaRPr lang="en-IN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194" y="1744717"/>
            <a:ext cx="5816602" cy="43496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54" y="2319341"/>
            <a:ext cx="2095500" cy="2790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01188" y="2524133"/>
            <a:ext cx="2219333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2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3474" y="671506"/>
            <a:ext cx="2600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3708" y="2101414"/>
            <a:ext cx="7207623" cy="12236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প্রত্যেকে আজকের পাঠ্যাংশ থেকে নতুন শব্দগুলো চিহ্নিত করে খাতায় লিখ।   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0024" y="4111233"/>
            <a:ext cx="7435483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চিহ্নিত শব্দগুলোর অর্থ বলে এবং বোর্ডে লিখে দেই।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78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832" y="425878"/>
            <a:ext cx="1365622" cy="15485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2048" y="728661"/>
            <a:ext cx="2457450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3271" y="421119"/>
            <a:ext cx="1365622" cy="15485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6247" y="1938327"/>
            <a:ext cx="8989256" cy="1569660"/>
          </a:xfrm>
          <a:prstGeom prst="rect">
            <a:avLst/>
          </a:prstGeom>
        </p:spPr>
        <p:style>
          <a:lnRef idx="2">
            <a:schemeClr val="accent2"/>
          </a:lnRef>
          <a:fillRef idx="1002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যুক্তবর্ণগুলো চিহ্নিত করে খাতায় লেখ এবং যুক্তবর্ণ গুলো ভেঙ্গে লেখ। 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 descr="TG - Class 2 Bangla.pdf - Adobe Acrobat Reader D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1" t="48694" r="28515" b="39987"/>
          <a:stretch/>
        </p:blipFill>
        <p:spPr>
          <a:xfrm>
            <a:off x="1014418" y="2624175"/>
            <a:ext cx="10443539" cy="1690650"/>
          </a:xfrm>
          <a:prstGeom prst="roundRect">
            <a:avLst>
              <a:gd name="adj" fmla="val 38096"/>
            </a:avLst>
          </a:prstGeom>
        </p:spPr>
      </p:pic>
      <p:pic>
        <p:nvPicPr>
          <p:cNvPr id="15" name="Picture 14" descr="TG - Class 2 Bangla.pdf - Adobe Acrobat Reader D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t="58925" r="28862" b="31932"/>
          <a:stretch/>
        </p:blipFill>
        <p:spPr>
          <a:xfrm>
            <a:off x="985840" y="4614850"/>
            <a:ext cx="10437215" cy="1500186"/>
          </a:xfrm>
          <a:prstGeom prst="roundRect">
            <a:avLst>
              <a:gd name="adj" fmla="val 39081"/>
            </a:avLst>
          </a:prstGeom>
        </p:spPr>
      </p:pic>
    </p:spTree>
    <p:extLst>
      <p:ext uri="{BB962C8B-B14F-4D97-AF65-F5344CB8AC3E}">
        <p14:creationId xmlns:p14="http://schemas.microsoft.com/office/powerpoint/2010/main" val="260095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237</Words>
  <Application>Microsoft Office PowerPoint</Application>
  <PresentationFormat>Widescreen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আজকের পাঠ শেষে শিক্ষার্থীরা...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IMD</dc:creator>
  <cp:lastModifiedBy>User</cp:lastModifiedBy>
  <cp:revision>29</cp:revision>
  <dcterms:created xsi:type="dcterms:W3CDTF">2020-02-14T09:54:17Z</dcterms:created>
  <dcterms:modified xsi:type="dcterms:W3CDTF">2020-03-01T05:40:06Z</dcterms:modified>
</cp:coreProperties>
</file>