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9" r:id="rId4"/>
    <p:sldId id="260" r:id="rId5"/>
    <p:sldId id="261" r:id="rId6"/>
    <p:sldId id="282" r:id="rId7"/>
    <p:sldId id="280" r:id="rId8"/>
    <p:sldId id="279" r:id="rId9"/>
    <p:sldId id="283" r:id="rId10"/>
    <p:sldId id="278" r:id="rId11"/>
    <p:sldId id="277" r:id="rId12"/>
    <p:sldId id="284" r:id="rId13"/>
    <p:sldId id="276" r:id="rId14"/>
    <p:sldId id="275" r:id="rId15"/>
    <p:sldId id="268" r:id="rId16"/>
    <p:sldId id="273" r:id="rId17"/>
    <p:sldId id="272" r:id="rId18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1025F0"/>
    <a:srgbClr val="D8EBFC"/>
    <a:srgbClr val="00CCFF"/>
    <a:srgbClr val="C5E1FB"/>
    <a:srgbClr val="47A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84" y="-54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19100" y="304800"/>
            <a:ext cx="9220200" cy="6248400"/>
          </a:xfrm>
          <a:prstGeom prst="rect">
            <a:avLst/>
          </a:prstGeom>
          <a:pattFill prst="pct70">
            <a:fgClr>
              <a:srgbClr val="D8EBFC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8001000" y="6577914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1025F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bn-IN" sz="1600" baseline="0" dirty="0" smtClean="0">
                <a:solidFill>
                  <a:srgbClr val="1025F0"/>
                </a:solidFill>
                <a:latin typeface="NikoshBAN" pitchFamily="2" charset="0"/>
                <a:cs typeface="NikoshBAN" pitchFamily="2" charset="0"/>
              </a:rPr>
              <a:t> ফারুক মানিকদিপা দারুস সুন্নাহ্‌ দাখিল মাদরাসা, শাজাহানপুর, বগুড়া। </a:t>
            </a:r>
            <a:endParaRPr lang="en-US" sz="1600" dirty="0">
              <a:solidFill>
                <a:srgbClr val="1025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8001000" y="6577914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bn-IN" sz="16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ফারুক মানিকদিপা দারুস সুন্নাহ্‌ দাখিল মাদরাসা, শাজাহানপুর, বগুড়া। </a:t>
            </a:r>
            <a:endParaRPr lang="en-US" sz="1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3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0321" y="13856"/>
            <a:ext cx="10038080" cy="6844145"/>
            <a:chOff x="18473" y="13855"/>
            <a:chExt cx="9125527" cy="68441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3" y="13855"/>
              <a:ext cx="9125527" cy="68441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517935"/>
              <a:ext cx="1526922" cy="38401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28" y="3709944"/>
            <a:ext cx="765046" cy="386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93103" y="1828800"/>
            <a:ext cx="608510" cy="3276600"/>
            <a:chOff x="4172571" y="1897394"/>
            <a:chExt cx="1120947" cy="6217213"/>
          </a:xfrm>
        </p:grpSpPr>
        <p:grpSp>
          <p:nvGrpSpPr>
            <p:cNvPr id="8" name="Group 7"/>
            <p:cNvGrpSpPr/>
            <p:nvPr/>
          </p:nvGrpSpPr>
          <p:grpSpPr>
            <a:xfrm>
              <a:off x="4172571" y="1897394"/>
              <a:ext cx="659232" cy="4712956"/>
              <a:chOff x="4084251" y="1897394"/>
              <a:chExt cx="659232" cy="47129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084251" y="6248400"/>
                <a:ext cx="659232" cy="361950"/>
                <a:chOff x="4084251" y="6248400"/>
                <a:chExt cx="659232" cy="36195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" name="Snip Same Side Corner Rectangle 3"/>
                <p:cNvSpPr/>
                <p:nvPr/>
              </p:nvSpPr>
              <p:spPr>
                <a:xfrm>
                  <a:off x="4281761" y="6248400"/>
                  <a:ext cx="297517" cy="190503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Snip Same Side Corner Rectangle 4"/>
                <p:cNvSpPr/>
                <p:nvPr/>
              </p:nvSpPr>
              <p:spPr>
                <a:xfrm>
                  <a:off x="4084251" y="6438901"/>
                  <a:ext cx="659232" cy="171449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374553" y="1897394"/>
                <a:ext cx="76583" cy="43510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84" y="8022906"/>
              <a:ext cx="923434" cy="9170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053590" y="228600"/>
            <a:ext cx="5951220" cy="4495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14600" y="1371600"/>
            <a:ext cx="67056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5235" r="16835" b="11730"/>
          <a:stretch/>
        </p:blipFill>
        <p:spPr>
          <a:xfrm>
            <a:off x="0" y="-1"/>
            <a:ext cx="5039361" cy="6858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5235" r="16835" b="11730"/>
          <a:stretch/>
        </p:blipFill>
        <p:spPr>
          <a:xfrm flipH="1">
            <a:off x="5029199" y="-2"/>
            <a:ext cx="50292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9942E-6 L -0.0059 -0.2797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39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227491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‘পড়ে পাওয়া’ গল্পে উল্লিখিত কাঁটা রয়েছে কোন গাছের ডালে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869143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নোনার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চাঁপার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আমের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সাঁইবাবলার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432987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‘পড়ে পাওয়া’ গল্পে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লোকটি কোন হাট থেকে পটোল বেচে ফিরছিল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667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কুড়িয়া পাওয়া বাক্সটি কার বাড়িতে লুকিয়ে রাখা হয়েছিল?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810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 হুকুম অমান্য করার সাধ্য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ছেলেদের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1981284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নির্বিষখোলা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ধুপখোলা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অম্বরপুর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সম্বরপুর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19022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বাদলের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বিধুর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নিধুর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রায়ের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58674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পূর্ব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পশ্চিম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দক্ষিণ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4534692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লেখকের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সিধুর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নরহরির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526701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বৈশাখ মাসে কোন দিকে মেঘ ডাকলে ঝড় উঠবে বোঝা যায়?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67600" y="916947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" y="2014294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" y="322323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6400" y="4551176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0200" y="59004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149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কোথাকার আম বিখ্যাত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8483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কাজী বাড়ির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পীর বাড়ির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চাঁপাতলীর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জামতলীর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432987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বিভূতিভূষণ বন্দ্যোপাধ্যায় কত সালে মারা যান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667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কে প্রথম কান খাড়া করে ঝড়ের পূর্বাভাস অনুধাবন করেন?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810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হোঁচট খেয়ে পড়ে গেল?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1981284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১৯৪০ সালে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১৯৫০ সালে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১৯৬০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১৯৭০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19022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সিধু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বাদল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নিধু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58674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নিধুর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বাদলের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4534692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লেখক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সিধু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বাদল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526701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‘শীতে কেঁপে মরছি’- কার উক্তি?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37158" y="881390"/>
            <a:ext cx="50292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2018053"/>
            <a:ext cx="50292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69920" y="3223230"/>
            <a:ext cx="50292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68322" y="4589487"/>
            <a:ext cx="50292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37158" y="5900410"/>
            <a:ext cx="50292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685924"/>
            <a:ext cx="4648200" cy="288150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83" y="1685924"/>
            <a:ext cx="4330129" cy="2881504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23518" y="3120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4" y="4724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শপথ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0724" y="4724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কিসের?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724399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তেঁতুল গাছ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149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‘দিব্যি’ শব্দটি আমরা কোন অর্থে ব্যবহার করি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8483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শপথ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সংশয়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বিশ্বাস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প্রতিনিধি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432987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গল্পের কিশোরদের নৈতিক অবস্থান কেমন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5908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কোন চড়ের কাপালীরা বন্যার কারণে নিরাশ্রয় হয়ে গেল?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733800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“তেঁতুলগাছে ভূত আছে সবাই জানে।”- ‘পড়ে পাওয়া’ গল্পের এ উক্তির মধ্য দিয়ে প্রকাশ পেয়েছে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1981284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ভগ্নপ্রায়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নড়বড়ে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আলুথালু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সুদৃঢ়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19022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মেহেরপুর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অম্বরপুর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বিষুবপুর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আজিবপুর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5638800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চাঁপাতলীর আম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বিধুদের মিটিং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ঝড়-জলের প্রকোপ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পড়ে পাওয়া বাক্সের সন্ধান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4613565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ভীতি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জড়তা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লজ্জা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অজ্ঞতা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51054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বাড়ুয্যেদের মাঠের বাগানে ভিড় জমার কারণ-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" y="88139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01000" y="2014294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71800" y="322323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0591" y="462742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7680" y="5658653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149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বিধুর বাবার মুখ দিয়ে একটি কথাও বেরুল না কেন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848380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বিধুর বুদ্ধিমত্তা দেখে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ছেলেদের চঞ্চলতা দেখে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লোকটির কান্না দেখে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গ্রামের মানুষের কর্মতৎপরতা দেখে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6865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‘যাবার সময় সে শাসিয়ে গেল’- কে শাসিয়ে গেল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667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‘পড়ে পাওয়া’ গল্পে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‘ইদির ভীষণ’ বলতে কাকে বোঝানো হয়েছে?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810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‘পড়ে পাওয়া’ গল্পে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টিনের ক্যাশ বাক্স হাতে দুজনে কোথায় বসেছিল?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21437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প্রথম লোকটি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দ্বিতীয় লোকটি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কাপালি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নরহরি বোস্টম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19022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সিধু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বাদল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নিধু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5638800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বাক্স হারানো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বন্যায় আশ্রয়হীনতা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ডাল ভাতের আমন্ত্রণ পাওয়া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বাক্স ফেরত পাওয়া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43434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আমতলায়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তেঁতুলতলায়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চন্ডীমন্ডপে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খড়ের চালাঘরে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4876800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‘চোখ দিয়ে জল পড়তে লাগল’- ‘পড়ে পাওয়া’ গল্পে কাপালিকের উক্ত অনুভূতির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কারণ কী?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1496" y="868233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217679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24200" y="3244434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67000" y="4381205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6094142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2387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৩৬।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চাঁপাতলীর আমের ক্ষেত্রে এত আগ্রহের কারণ-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1" y="16971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1" y="227582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‘পড়ে পাওয়া’ গল্পের মূল প্রতিপাদ্য বিষয় হলো-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1" y="4348701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৩৮।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বক্সের জন্য আসা প্রথম ব্যক্তিকে বাক্সটি দেওয়া হয়নি। কারণ-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1" y="67562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নির্বিঘ্নে কুড়ানো 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প্রচুর পাওয়া 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খেতে অত্যন্ত সুস্বাদু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4940" y="1198840"/>
            <a:ext cx="50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1" y="3804338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1" y="279904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কিশোরদের সততা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বিচক্ষণতা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বয়োজ্যোষ্ঠদের প্রতি ভালোবাসা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6841" y="3281118"/>
            <a:ext cx="50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1" y="6096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" y="4814876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 বিকৃত উচ্চারণে লেখকের নাম বলেছে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সে প্রলোভনে এসেছিল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তার বর্ণনা ও পাওয়া বাক্সটির সাথে মিলেনি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4460" y="5648980"/>
            <a:ext cx="50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63090" y="1738745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3860" y="3837348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15200" y="61290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" y="391180"/>
            <a:ext cx="921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নিচের উদ্দীপকটি পড় এবং ৩৯, ৪০ ও ৪১ নং প্রশ্নের উত্তর দাওঃ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8161" y="462290"/>
            <a:ext cx="335280" cy="3810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79" y="1103293"/>
            <a:ext cx="921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জেভিন পড়ালেখায় যেমন, বিতর্কেও তেমন। বিতর্ক প্রতিযোগিতায় ওর যুক্তি উপস্থাপন আর বলার কৌশল দেখে সবাই মুগ্ধ।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944" y="29819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বাদল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লেখক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বিধু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কাপালি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90" y="22961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উদ্দীপকের জেভিন ‘পড়ে পাওয়া’ গল্পের কোন চরিত্রের প্রতিরুপ?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" y="5742709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943" y="4404119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নেতৃত্ব গুণ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বিচক্ষণতা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দায়িত্বশীলতা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9218" y="5105400"/>
            <a:ext cx="50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308" y="3681429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উল্লিখিত চরিত্রে মেলে-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0" y="2971800"/>
            <a:ext cx="50292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6160" y="5808729"/>
            <a:ext cx="50292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/>
      <p:bldP spid="11" grpId="0"/>
      <p:bldP spid="13" grpId="0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4495800"/>
            <a:ext cx="58674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00584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473" y="3471149"/>
              <a:ext cx="2216782" cy="55751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291309" y="4448330"/>
            <a:ext cx="419100" cy="1536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860" y="1447800"/>
            <a:ext cx="50291" cy="30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0" y="1395385"/>
            <a:ext cx="1131570" cy="570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5235" r="16835" b="11730"/>
          <a:stretch/>
        </p:blipFill>
        <p:spPr>
          <a:xfrm>
            <a:off x="0" y="-1"/>
            <a:ext cx="5039361" cy="6858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5235" r="16835" b="11730"/>
          <a:stretch/>
        </p:blipFill>
        <p:spPr>
          <a:xfrm flipH="1">
            <a:off x="5029199" y="-9527"/>
            <a:ext cx="5029201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9661" y="1482777"/>
            <a:ext cx="7879079" cy="24742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"/>
              <a:lightRig rig="glow" dir="tl">
                <a:rot lat="0" lon="0" rev="5400000"/>
              </a:lightRig>
            </a:scene3d>
            <a:sp3d extrusionH="387350" contourW="12700">
              <a:bevelT w="25400" h="25400"/>
              <a:extrusionClr>
                <a:srgbClr val="00CCFF"/>
              </a:extrusionClr>
              <a:contourClr>
                <a:srgbClr val="0070C0"/>
              </a:contourClr>
            </a:sp3d>
          </a:bodyPr>
          <a:lstStyle/>
          <a:p>
            <a:r>
              <a:rPr lang="bn-IN" sz="7200" b="1" dirty="0" smtClean="0">
                <a:ln w="11430"/>
                <a:pattFill prst="lgCheck">
                  <a:fgClr>
                    <a:srgbClr val="00B0F0"/>
                  </a:fgClr>
                  <a:bgClr>
                    <a:schemeClr val="bg1"/>
                  </a:bgClr>
                </a:patt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ln w="11430"/>
              <a:pattFill prst="lgCheck">
                <a:fgClr>
                  <a:srgbClr val="00B0F0"/>
                </a:fgClr>
                <a:bgClr>
                  <a:schemeClr val="bg1"/>
                </a:bgClr>
              </a:patt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-0.00208 0.343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70625" y="571500"/>
            <a:ext cx="3855722" cy="3733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 smtClean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 smtClean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1025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5313" y="628649"/>
            <a:ext cx="3596640" cy="3352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" y="3519056"/>
            <a:ext cx="5029200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মোঃ রেজাউল ফারুক </a:t>
            </a: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মানিকদিপা দারুস সুন্নাহ্‌ দাখিল মাদ্রাসা 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শাজাহানপুর, বগুড়া। </a:t>
            </a:r>
          </a:p>
          <a:p>
            <a:pPr algn="ctr"/>
            <a:r>
              <a:rPr lang="bn-IN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০১৭৫০-৭৮২৭৭০ 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rezaulnogor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15940" y="3505201"/>
            <a:ext cx="3939540" cy="25545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প্রথম পত্র </a:t>
            </a:r>
          </a:p>
          <a:p>
            <a:pPr algn="ctr"/>
            <a:r>
              <a:rPr lang="bn-IN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(গদ্য)</a:t>
            </a:r>
            <a:r>
              <a:rPr lang="bn-BD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 শ্রেণি </a:t>
            </a:r>
          </a:p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5০ মিনিট </a:t>
            </a:r>
          </a:p>
          <a:p>
            <a:pPr algn="ctr"/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তারিখঃ০৩/০৩/২০2০ইং  </a:t>
            </a:r>
            <a:endParaRPr lang="en-US" sz="3200" dirty="0">
              <a:solidFill>
                <a:srgbClr val="F018D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1" y="3405951"/>
            <a:ext cx="1377636" cy="2198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1" y="1641145"/>
            <a:ext cx="1508891" cy="173751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17" y="1668441"/>
            <a:ext cx="1453432" cy="1737511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21" y="100237"/>
            <a:ext cx="2010647" cy="30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3518" y="3120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9" y="1108364"/>
            <a:ext cx="5080000" cy="38446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52655" y="1108364"/>
            <a:ext cx="3909974" cy="3844636"/>
            <a:chOff x="5638800" y="990600"/>
            <a:chExt cx="3657600" cy="34913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09"/>
            <a:stretch/>
          </p:blipFill>
          <p:spPr>
            <a:xfrm>
              <a:off x="5638800" y="990600"/>
              <a:ext cx="3657600" cy="34913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0" b="99400" l="2532" r="964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974" y="3581400"/>
              <a:ext cx="433426" cy="4572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00" b="99400" l="2532" r="96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1929">
            <a:off x="4000386" y="4409378"/>
            <a:ext cx="433426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689" y="5139898"/>
            <a:ext cx="905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অজানায় কোন কিছু পড়ে গেলে তাকে কী বলে?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48" y="5139898"/>
            <a:ext cx="905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হারিয়ে যাওয়া।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873" y="5139898"/>
            <a:ext cx="905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কোনকিছু খুঁজে পেলে তাকে কী বলে?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026" y="5139897"/>
            <a:ext cx="905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পড়ে পাওয়া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700" y="372070"/>
            <a:ext cx="46101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8801100" cy="2255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330200" contourW="12700">
              <a:extrusionClr>
                <a:schemeClr val="accent5">
                  <a:lumMod val="40000"/>
                  <a:lumOff val="60000"/>
                </a:schemeClr>
              </a:extrusionClr>
            </a:sp3d>
          </a:bodyPr>
          <a:lstStyle/>
          <a:p>
            <a:pPr algn="ctr"/>
            <a:r>
              <a:rPr lang="bn-IN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 পাওয়া  </a:t>
            </a:r>
            <a:r>
              <a:rPr lang="bn-BD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800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114800"/>
            <a:ext cx="7086600" cy="13403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flat" dir="tl">
                <a:rot lat="0" lon="0" rev="6600000"/>
              </a:lightRig>
            </a:scene3d>
            <a:sp3d extrusionH="203200" contourW="8890">
              <a:bevelT w="38100" h="31750"/>
              <a:extrusionClr>
                <a:srgbClr val="FF9966"/>
              </a:extrusionClr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বিভূতিভূষণ বন্দ্যোপাধ্যায়  </a:t>
            </a:r>
            <a:endParaRPr lang="en-US" sz="5400" b="1" dirty="0">
              <a:ln w="11430">
                <a:noFill/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149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‘পড়ে পাওয়া’ গল্পের শুরু কোন মাসে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8483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আষাঢ় মাসে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বৈশাখ মাসে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শ্রাবণ মাসে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ভাদ্র মাসে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432987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‘পড়ে পাওয়া’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কিশোরদের সর্দার 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667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চন্ডীমন্ডপে একটা লোক এলো কখন?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810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‘না, ও উকিলই হবে’- কার সম্পর্কে একথা বলা হয়েছে?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1981284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সিধু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নিধু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তিনু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বিধু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19022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সকালে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সন্ধ্যায়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দুপুরে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বিকেলে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58674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সিধু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বিধু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তিনু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বাদল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4534692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তিনুর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নিধুর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সিধুর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526701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নিধুকে কে ধমক দিয়েছিল?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49880" y="838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29600" y="2031907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70948" y="325624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59580" y="4600712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78480" y="59004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518" y="3120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839282" cy="286469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85" y="1447799"/>
            <a:ext cx="5092791" cy="286469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4419600"/>
            <a:ext cx="9020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কিসের?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26803"/>
            <a:ext cx="388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বেল গাছ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42680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মন্দির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25141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কার হাতের লেখা ভালো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869143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বিধুর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তিনুর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সিধুর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বাদলের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432987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ঘুড়ির মাপে কাটা কাগজগুলো কিসের আঠা দিয়ে লাগানো হয়েছিল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5247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বালকদলের গুপ্ত মিটিং কোথায় বসেছিল?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9725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সব বন্ধুর মনের শংকা দূর করল কে?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1981284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আমের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কাঁঠালের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বাবলার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বেলের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008293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চন্ডীমন্ডপে   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নাটমন্দিরের কোণে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পাশের জামতলায়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বিচুলি গাদার পাশে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5638800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নীলগঞ্জের ফালমন সাহেব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পথের পাঁচালীর বন্ধু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ইস্টি কুটুমের কীট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ধনীর দেউলের বাসিন্দা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4534692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নিধু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বাদল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তিনু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51054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‘পড়ে পাওয়া’ গল্পটি কোন গ্রন্থ থেকে সংকলিত?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48600" y="930801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62888" y="1996078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38888" y="3028146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8725" y="4561778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725" y="5658653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149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ভাঙ্গা মন্দিরটি কাদের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8483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বাদলদের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লেখকদের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বিধুদের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তিনুদের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432987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বিধু কিসের শব্দ শুনবার জন্য কান খাড়া করেছিল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667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নদীর চরে ছোট ছোট বাড়িঘর কাদের?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8100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‘পত্রপাঠ বিদায়’ কথাটির দ্বারা কী বোঝায়?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1981284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আম পড়ার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মেঘের আওয়াজের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ঝড়ো বাতাসের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মানুষের পায়ের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319022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শুদ্রদের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কুমারদের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কাপালিদের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বৈষ্ণবদের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5562600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ঘুড়ি বানানো 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বিজ্ঞপ্তি লেখা 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বন্ধুদের নাম লেখা 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ছবি আঁকা হবে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434340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ফাঁকি দেওয়া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তৎক্ষণাৎ বিদায়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বিসর্জন দেওয়া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মারা যাওয়া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4963180"/>
            <a:ext cx="913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‘ঘুড়ির মাপে কাগজ কেটে নিয়ে আয় দিকি’- কী কারণে?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2793" y="88139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62200" y="2014294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49182" y="322323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52712" y="4343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0" y="5562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r="9182"/>
          <a:stretch/>
        </p:blipFill>
        <p:spPr>
          <a:xfrm>
            <a:off x="5439266" y="1387474"/>
            <a:ext cx="4128598" cy="341312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87475"/>
            <a:ext cx="4724400" cy="341312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23518" y="3120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93266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বাবলা গাছ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165" y="491606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কম্পাস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318" y="4932667"/>
            <a:ext cx="803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কিসের?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19911239">
            <a:off x="5798236" y="1600200"/>
            <a:ext cx="1516964" cy="914400"/>
          </a:xfrm>
          <a:prstGeom prst="wedgeEllipseCallout">
            <a:avLst>
              <a:gd name="adj1" fmla="val -30473"/>
              <a:gd name="adj2" fmla="val 12812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1025F0"/>
                </a:solidFill>
                <a:latin typeface="NikoshBAN" pitchFamily="2" charset="0"/>
                <a:cs typeface="NikoshBAN" pitchFamily="2" charset="0"/>
              </a:rPr>
              <a:t>পশ্চিম দিক </a:t>
            </a:r>
            <a:endParaRPr lang="en-US" sz="2400" b="1" dirty="0">
              <a:solidFill>
                <a:srgbClr val="1025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1406</Words>
  <Application>Microsoft Office PowerPoint</Application>
  <PresentationFormat>Custom</PresentationFormat>
  <Paragraphs>134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Rezaul</cp:lastModifiedBy>
  <cp:revision>192</cp:revision>
  <dcterms:created xsi:type="dcterms:W3CDTF">2006-08-16T00:00:00Z</dcterms:created>
  <dcterms:modified xsi:type="dcterms:W3CDTF">2020-03-03T00:35:28Z</dcterms:modified>
</cp:coreProperties>
</file>