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8" r:id="rId3"/>
    <p:sldId id="256" r:id="rId4"/>
    <p:sldId id="271" r:id="rId5"/>
    <p:sldId id="272" r:id="rId6"/>
    <p:sldId id="273" r:id="rId7"/>
    <p:sldId id="276" r:id="rId8"/>
    <p:sldId id="257" r:id="rId9"/>
    <p:sldId id="258" r:id="rId10"/>
    <p:sldId id="259" r:id="rId11"/>
    <p:sldId id="260" r:id="rId12"/>
    <p:sldId id="274" r:id="rId13"/>
    <p:sldId id="261" r:id="rId14"/>
    <p:sldId id="262" r:id="rId15"/>
    <p:sldId id="275" r:id="rId16"/>
    <p:sldId id="263" r:id="rId17"/>
    <p:sldId id="264" r:id="rId18"/>
    <p:sldId id="265" r:id="rId19"/>
    <p:sldId id="266" r:id="rId20"/>
    <p:sldId id="267" r:id="rId21"/>
    <p:sldId id="268" r:id="rId22"/>
    <p:sldId id="269" r:id="rId23"/>
    <p:sldId id="270"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43000" y="2286000"/>
            <a:ext cx="6934200" cy="2362200"/>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noAutofit/>
          </a:bodyPr>
          <a:lstStyle/>
          <a:p>
            <a:pPr algn="ctr">
              <a:buFontTx/>
              <a:buNone/>
            </a:pPr>
            <a:r>
              <a:rPr lang="bn-BD" sz="19900" b="1" spc="-15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স্বাগতম</a:t>
            </a:r>
            <a:r>
              <a:rPr lang="bn-BD" sz="8000" spc="-15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endParaRPr lang="en-US" sz="7200" b="1" dirty="0">
              <a:solidFill>
                <a:srgbClr val="800080"/>
              </a:solidFill>
              <a:latin typeface="NikoshBAN" pitchFamily="2" charset="0"/>
              <a:cs typeface="NikoshBAN" pitchFamily="2" charset="0"/>
            </a:endParaRPr>
          </a:p>
        </p:txBody>
      </p:sp>
      <p:sp>
        <p:nvSpPr>
          <p:cNvPr id="8" name="Rounded Rectangle 7"/>
          <p:cNvSpPr/>
          <p:nvPr/>
        </p:nvSpPr>
        <p:spPr>
          <a:xfrm>
            <a:off x="1066800" y="990600"/>
            <a:ext cx="6934200" cy="914400"/>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noAutofit/>
          </a:bodyPr>
          <a:lstStyle/>
          <a:p>
            <a:pPr algn="ctr">
              <a:buFontTx/>
              <a:buNone/>
            </a:pPr>
            <a:r>
              <a:rPr lang="bn-IN" sz="7100" b="1" spc="-15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আজকের ক্লাসে সবাইকে- </a:t>
            </a:r>
            <a:endParaRPr lang="en-US" sz="7100" b="1" dirty="0">
              <a:solidFill>
                <a:srgbClr val="800080"/>
              </a:solidFill>
              <a:latin typeface="NikoshBAN" pitchFamily="2" charset="0"/>
              <a:cs typeface="NikoshBAN" pitchFamily="2" charset="0"/>
            </a:endParaRPr>
          </a:p>
        </p:txBody>
      </p:sp>
      <p:pic>
        <p:nvPicPr>
          <p:cNvPr id="15" name="Picture 14" descr="Animalibrí.gif"/>
          <p:cNvPicPr>
            <a:picLocks noChangeAspect="1"/>
          </p:cNvPicPr>
          <p:nvPr/>
        </p:nvPicPr>
        <p:blipFill>
          <a:blip r:embed="rId2"/>
          <a:stretch>
            <a:fillRect/>
          </a:stretch>
        </p:blipFill>
        <p:spPr>
          <a:xfrm>
            <a:off x="3352800" y="3657600"/>
            <a:ext cx="2667000" cy="2560320"/>
          </a:xfrm>
          <a:prstGeom prst="rect">
            <a:avLst/>
          </a:prstGeom>
        </p:spPr>
      </p:pic>
      <p:pic>
        <p:nvPicPr>
          <p:cNvPr id="18" name="Picture 17"/>
          <p:cNvPicPr>
            <a:picLocks noChangeAspect="1"/>
          </p:cNvPicPr>
          <p:nvPr/>
        </p:nvPicPr>
        <p:blipFill rotWithShape="1">
          <a:blip r:embed="rId3" cstate="print">
            <a:extLst>
              <a:ext uri="{28A0092B-C50C-407E-A947-70E740481C1C}">
                <a14:useLocalDpi xmlns:a14="http://schemas.microsoft.com/office/drawing/2010/main" xmlns="" val="0"/>
              </a:ext>
            </a:extLst>
          </a:blip>
          <a:srcRect l="48467" t="-348" r="261" b="3235"/>
          <a:stretch/>
        </p:blipFill>
        <p:spPr>
          <a:xfrm flipH="1">
            <a:off x="-2209800" y="0"/>
            <a:ext cx="6900814" cy="7663466"/>
          </a:xfrm>
          <a:prstGeom prst="rect">
            <a:avLst/>
          </a:prstGeom>
          <a:noFill/>
          <a:ln>
            <a:noFill/>
          </a:ln>
        </p:spPr>
      </p:pic>
      <p:pic>
        <p:nvPicPr>
          <p:cNvPr id="19" name="Picture 18"/>
          <p:cNvPicPr>
            <a:picLocks noChangeAspect="1"/>
          </p:cNvPicPr>
          <p:nvPr/>
        </p:nvPicPr>
        <p:blipFill rotWithShape="1">
          <a:blip r:embed="rId3">
            <a:extLst>
              <a:ext uri="{28A0092B-C50C-407E-A947-70E740481C1C}">
                <a14:useLocalDpi xmlns:a14="http://schemas.microsoft.com/office/drawing/2010/main" xmlns="" val="0"/>
              </a:ext>
            </a:extLst>
          </a:blip>
          <a:srcRect l="48467" t="-348" r="261" b="3235"/>
          <a:stretch/>
        </p:blipFill>
        <p:spPr>
          <a:xfrm>
            <a:off x="4457247" y="0"/>
            <a:ext cx="6983178" cy="7653116"/>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2" fill="hold" nodeType="withEffect">
                                  <p:stCondLst>
                                    <p:cond delay="0"/>
                                  </p:stCondLst>
                                  <p:childTnLst>
                                    <p:anim calcmode="lin" valueType="num">
                                      <p:cBhvr additive="base">
                                        <p:cTn id="6" dur="5000"/>
                                        <p:tgtEl>
                                          <p:spTgt spid="19"/>
                                        </p:tgtEl>
                                        <p:attrNameLst>
                                          <p:attrName>ppt_x</p:attrName>
                                        </p:attrNameLst>
                                      </p:cBhvr>
                                      <p:tavLst>
                                        <p:tav tm="0">
                                          <p:val>
                                            <p:strVal val="ppt_x"/>
                                          </p:val>
                                        </p:tav>
                                        <p:tav tm="100000">
                                          <p:val>
                                            <p:strVal val="1+ppt_w/2"/>
                                          </p:val>
                                        </p:tav>
                                      </p:tavLst>
                                    </p:anim>
                                    <p:anim calcmode="lin" valueType="num">
                                      <p:cBhvr additive="base">
                                        <p:cTn id="7" dur="5000"/>
                                        <p:tgtEl>
                                          <p:spTgt spid="19"/>
                                        </p:tgtEl>
                                        <p:attrNameLst>
                                          <p:attrName>ppt_y</p:attrName>
                                        </p:attrNameLst>
                                      </p:cBhvr>
                                      <p:tavLst>
                                        <p:tav tm="0">
                                          <p:val>
                                            <p:strVal val="ppt_y"/>
                                          </p:val>
                                        </p:tav>
                                        <p:tav tm="100000">
                                          <p:val>
                                            <p:strVal val="ppt_y"/>
                                          </p:val>
                                        </p:tav>
                                      </p:tavLst>
                                    </p:anim>
                                    <p:set>
                                      <p:cBhvr>
                                        <p:cTn id="8" dur="1" fill="hold">
                                          <p:stCondLst>
                                            <p:cond delay="4999"/>
                                          </p:stCondLst>
                                        </p:cTn>
                                        <p:tgtEl>
                                          <p:spTgt spid="19"/>
                                        </p:tgtEl>
                                        <p:attrNameLst>
                                          <p:attrName>style.visibility</p:attrName>
                                        </p:attrNameLst>
                                      </p:cBhvr>
                                      <p:to>
                                        <p:strVal val="hidden"/>
                                      </p:to>
                                    </p:set>
                                  </p:childTnLst>
                                </p:cTn>
                              </p:par>
                              <p:par>
                                <p:cTn id="9" presetID="2" presetClass="exit" presetSubtype="8" fill="hold" nodeType="withEffect">
                                  <p:stCondLst>
                                    <p:cond delay="0"/>
                                  </p:stCondLst>
                                  <p:childTnLst>
                                    <p:anim calcmode="lin" valueType="num">
                                      <p:cBhvr additive="base">
                                        <p:cTn id="10" dur="5000"/>
                                        <p:tgtEl>
                                          <p:spTgt spid="18"/>
                                        </p:tgtEl>
                                        <p:attrNameLst>
                                          <p:attrName>ppt_x</p:attrName>
                                        </p:attrNameLst>
                                      </p:cBhvr>
                                      <p:tavLst>
                                        <p:tav tm="0">
                                          <p:val>
                                            <p:strVal val="ppt_x"/>
                                          </p:val>
                                        </p:tav>
                                        <p:tav tm="100000">
                                          <p:val>
                                            <p:strVal val="0-ppt_w/2"/>
                                          </p:val>
                                        </p:tav>
                                      </p:tavLst>
                                    </p:anim>
                                    <p:anim calcmode="lin" valueType="num">
                                      <p:cBhvr additive="base">
                                        <p:cTn id="11" dur="5000"/>
                                        <p:tgtEl>
                                          <p:spTgt spid="18"/>
                                        </p:tgtEl>
                                        <p:attrNameLst>
                                          <p:attrName>ppt_y</p:attrName>
                                        </p:attrNameLst>
                                      </p:cBhvr>
                                      <p:tavLst>
                                        <p:tav tm="0">
                                          <p:val>
                                            <p:strVal val="ppt_y"/>
                                          </p:val>
                                        </p:tav>
                                        <p:tav tm="100000">
                                          <p:val>
                                            <p:strVal val="ppt_y"/>
                                          </p:val>
                                        </p:tav>
                                      </p:tavLst>
                                    </p:anim>
                                    <p:set>
                                      <p:cBhvr>
                                        <p:cTn id="12" dur="1" fill="hold">
                                          <p:stCondLst>
                                            <p:cond delay="4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2"/>
          <p:cNvSpPr txBox="1">
            <a:spLocks/>
          </p:cNvSpPr>
          <p:nvPr/>
        </p:nvSpPr>
        <p:spPr>
          <a:xfrm>
            <a:off x="457200" y="76200"/>
            <a:ext cx="8229600" cy="1143000"/>
          </a:xfrm>
          <a:prstGeom prst="rect">
            <a:avLst/>
          </a:prstGeom>
        </p:spPr>
        <p:style>
          <a:lnRef idx="1">
            <a:schemeClr val="accent6"/>
          </a:lnRef>
          <a:fillRef idx="3">
            <a:schemeClr val="accent6"/>
          </a:fillRef>
          <a:effectRef idx="2">
            <a:schemeClr val="accent6"/>
          </a:effectRef>
          <a:fontRef idx="minor">
            <a:schemeClr val="lt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5400" b="1" i="0" u="none" strike="noStrike" kern="1200" cap="none" spc="0" normalizeH="0" baseline="0" noProof="0" smtClean="0">
                <a:ln>
                  <a:noFill/>
                </a:ln>
                <a:solidFill>
                  <a:schemeClr val="lt1"/>
                </a:solidFill>
                <a:effectLst/>
                <a:uLnTx/>
                <a:uFillTx/>
                <a:latin typeface="+mn-lt"/>
                <a:ea typeface="+mn-ea"/>
                <a:cs typeface="+mn-cs"/>
              </a:rPr>
              <a:t>আমাদের আজকের পাঠ- </a:t>
            </a:r>
            <a:endParaRPr kumimoji="0" lang="en-US" sz="5400" b="1" i="0" u="none" strike="noStrike" kern="1200" cap="none" spc="0" normalizeH="0" baseline="0" noProof="0" dirty="0">
              <a:ln>
                <a:noFill/>
              </a:ln>
              <a:solidFill>
                <a:schemeClr val="lt1"/>
              </a:solidFill>
              <a:effectLst/>
              <a:uLnTx/>
              <a:uFillTx/>
              <a:latin typeface="+mn-lt"/>
              <a:ea typeface="+mn-ea"/>
              <a:cs typeface="+mn-cs"/>
            </a:endParaRPr>
          </a:p>
        </p:txBody>
      </p:sp>
      <p:sp>
        <p:nvSpPr>
          <p:cNvPr id="5" name="Rectangle 4"/>
          <p:cNvSpPr/>
          <p:nvPr/>
        </p:nvSpPr>
        <p:spPr>
          <a:xfrm>
            <a:off x="1981200" y="1371600"/>
            <a:ext cx="4800600" cy="5257800"/>
          </a:xfrm>
          <a:prstGeom prst="rect">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4)">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Rectangle 1"/>
          <p:cNvSpPr/>
          <p:nvPr/>
        </p:nvSpPr>
        <p:spPr>
          <a:xfrm>
            <a:off x="457200" y="5486400"/>
            <a:ext cx="8153400" cy="1066800"/>
          </a:xfrm>
          <a:prstGeom prst="rec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bn-IN" sz="3600" b="1" dirty="0" smtClean="0">
                <a:latin typeface="NikoshBAN" pitchFamily="2" charset="0"/>
                <a:cs typeface="NikoshBAN" pitchFamily="2" charset="0"/>
              </a:rPr>
              <a:t>হাজী শরীয়তুল্লাহ্ (১৭৮১-১৮৪০) ও ফারায়েজী আন্দোলন </a:t>
            </a:r>
            <a:endParaRPr lang="en-US" sz="3600" b="1" dirty="0">
              <a:latin typeface="NikoshBAN" pitchFamily="2" charset="0"/>
              <a:cs typeface="NikoshBAN" pitchFamily="2" charset="0"/>
            </a:endParaRPr>
          </a:p>
        </p:txBody>
      </p:sp>
      <p:sp>
        <p:nvSpPr>
          <p:cNvPr id="3" name="Rounded Rectangle 2"/>
          <p:cNvSpPr/>
          <p:nvPr/>
        </p:nvSpPr>
        <p:spPr>
          <a:xfrm>
            <a:off x="1600200" y="685800"/>
            <a:ext cx="6019800" cy="4724400"/>
          </a:xfrm>
          <a:prstGeom prst="roundRect">
            <a:avLst/>
          </a:prstGeom>
          <a:blipFill>
            <a:blip r:embed="rId3"/>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3200400" y="152400"/>
            <a:ext cx="2743200" cy="1066800"/>
          </a:xfrm>
          <a:prstGeom prst="roundRect">
            <a:avLst/>
          </a:prstGeom>
          <a:blipFill>
            <a:blip r:embed="rId3"/>
            <a:tile tx="0" ty="0" sx="100000" sy="100000" flip="none" algn="tl"/>
          </a:blipFill>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bn-IN" sz="6600" dirty="0" smtClean="0">
                <a:latin typeface="NikoshBAN" pitchFamily="2" charset="0"/>
                <a:cs typeface="NikoshBAN" pitchFamily="2" charset="0"/>
              </a:rPr>
              <a:t>জীবনী</a:t>
            </a:r>
            <a:endParaRPr lang="en-US" sz="6600" dirty="0">
              <a:latin typeface="NikoshBAN" pitchFamily="2" charset="0"/>
              <a:cs typeface="NikoshBAN" pitchFamily="2" charset="0"/>
            </a:endParaRPr>
          </a:p>
        </p:txBody>
      </p:sp>
      <p:sp>
        <p:nvSpPr>
          <p:cNvPr id="3" name="Rounded Rectangle 2"/>
          <p:cNvSpPr/>
          <p:nvPr/>
        </p:nvSpPr>
        <p:spPr>
          <a:xfrm>
            <a:off x="685800" y="1524000"/>
            <a:ext cx="7924800" cy="5029200"/>
          </a:xfrm>
          <a:prstGeom prst="roundRect">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just"/>
            <a:r>
              <a:rPr lang="bn-IN" sz="3600" dirty="0" smtClean="0">
                <a:latin typeface="NikoshBAN" pitchFamily="2" charset="0"/>
                <a:cs typeface="NikoshBAN" pitchFamily="2" charset="0"/>
              </a:rPr>
              <a:t>হাজী শরীয়তুল্লাহ্ ১৭৮১ সালে ফরিদপুর জেলার বাহাদুরপুর গ্রামে জন্মগ্রহণ করেন। বাল্যকাল থেকে তিনি চিন্তাশীল, মনোযোগী ও অনুসন্ধিৎসু ছিলেন। মাত্র ১৮ বছর বয়সে তিনি মক্কা শরীফে যান এবং দীর্ঘ কুড়ি বছরের মতো সময় সেখানে অবস্থান করে ইসলামী শিক্ষা আয়ত্ব করেন। মক্কা শরীফে অবস্থানকালে তিনি ওয়াহাবি আন্দোলনের সাথে পরিচিত হন এবং এ আন্দোলনের দ্বারা গভীরভাবে উদ্ধুদ্ধ হন। </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ounded Rectangle 2"/>
          <p:cNvSpPr/>
          <p:nvPr/>
        </p:nvSpPr>
        <p:spPr>
          <a:xfrm>
            <a:off x="5257800" y="3048000"/>
            <a:ext cx="2514600" cy="3810000"/>
          </a:xfrm>
          <a:prstGeom prst="round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219200" y="3048000"/>
            <a:ext cx="2667000" cy="3810000"/>
          </a:xfrm>
          <a:prstGeom prst="roundRect">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28600" y="304800"/>
            <a:ext cx="8686800" cy="2590800"/>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just"/>
            <a:r>
              <a:rPr lang="bn-IN" sz="3300" dirty="0" smtClean="0">
                <a:latin typeface="NikoshBAN" pitchFamily="2" charset="0"/>
                <a:cs typeface="NikoshBAN" pitchFamily="2" charset="0"/>
              </a:rPr>
              <a:t>১৮১৮ সালে দেশে ফিরে এসে তিনি বিখ্যাত ভারতীয় চিন্তাবিদ শাহ্‌ ওয়ালীউল্ল্যা ও বিপ্লবী সৈয়দ আহমদ ব্রেলভীর আদর্শে অনুপ্রাণিত হন এবং সমাজ ও ধর্মীয় সংস্কারের কাজে নিজেকে গভীরভাবে নিয়োজিত করেন। ১৮৪০ সালে এ মহৎপ্রাণ ও ধার্মিক নেতা মৃত্যুবরণ করেণ। </a:t>
            </a:r>
            <a:endParaRPr lang="en-US" sz="33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752600" y="152400"/>
            <a:ext cx="5791200" cy="762000"/>
          </a:xfrm>
          <a:prstGeom prst="roundRect">
            <a:avLst/>
          </a:prstGeom>
          <a:blipFill>
            <a:blip r:embed="rId3"/>
            <a:tile tx="0" ty="0" sx="100000" sy="100000" flip="none" algn="tl"/>
          </a:blipFill>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bn-IN" sz="6000" dirty="0" smtClean="0">
                <a:latin typeface="NikoshBAN" pitchFamily="2" charset="0"/>
                <a:cs typeface="NikoshBAN" pitchFamily="2" charset="0"/>
              </a:rPr>
              <a:t>ফারায়েজী আন্দোলন</a:t>
            </a:r>
            <a:endParaRPr lang="en-US" sz="6000" dirty="0">
              <a:latin typeface="NikoshBAN" pitchFamily="2" charset="0"/>
              <a:cs typeface="NikoshBAN" pitchFamily="2" charset="0"/>
            </a:endParaRPr>
          </a:p>
        </p:txBody>
      </p:sp>
      <p:sp>
        <p:nvSpPr>
          <p:cNvPr id="3" name="Rectangle 2"/>
          <p:cNvSpPr/>
          <p:nvPr/>
        </p:nvSpPr>
        <p:spPr>
          <a:xfrm>
            <a:off x="381000" y="1143000"/>
            <a:ext cx="8305800" cy="5562600"/>
          </a:xfrm>
          <a:prstGeom prst="rect">
            <a:avLst/>
          </a:prstGeom>
          <a:ln w="57150"/>
        </p:spPr>
        <p:style>
          <a:lnRef idx="1">
            <a:schemeClr val="dk1"/>
          </a:lnRef>
          <a:fillRef idx="2">
            <a:schemeClr val="dk1"/>
          </a:fillRef>
          <a:effectRef idx="1">
            <a:schemeClr val="dk1"/>
          </a:effectRef>
          <a:fontRef idx="minor">
            <a:schemeClr val="dk1"/>
          </a:fontRef>
        </p:style>
        <p:txBody>
          <a:bodyPr rtlCol="0" anchor="ctr"/>
          <a:lstStyle/>
          <a:p>
            <a:pPr algn="just"/>
            <a:r>
              <a:rPr lang="bn-IN" sz="3200" b="1" dirty="0" smtClean="0">
                <a:latin typeface="NikoshBAN" pitchFamily="2" charset="0"/>
                <a:cs typeface="NikoshBAN" pitchFamily="2" charset="0"/>
              </a:rPr>
              <a:t>ফা</a:t>
            </a:r>
            <a:r>
              <a:rPr lang="as-IN" sz="3200" b="1" dirty="0" smtClean="0">
                <a:latin typeface="NikoshBAN" pitchFamily="2" charset="0"/>
                <a:cs typeface="NikoshBAN" pitchFamily="2" charset="0"/>
              </a:rPr>
              <a:t>রা</a:t>
            </a:r>
            <a:r>
              <a:rPr lang="bn-IN" sz="3200" b="1" dirty="0" smtClean="0">
                <a:latin typeface="NikoshBAN" pitchFamily="2" charset="0"/>
                <a:cs typeface="NikoshBAN" pitchFamily="2" charset="0"/>
              </a:rPr>
              <a:t>য়ে</a:t>
            </a:r>
            <a:r>
              <a:rPr lang="as-IN" sz="3200" b="1" dirty="0" smtClean="0">
                <a:latin typeface="NikoshBAN" pitchFamily="2" charset="0"/>
                <a:cs typeface="NikoshBAN" pitchFamily="2" charset="0"/>
              </a:rPr>
              <a:t>জী আন্দোলন</a:t>
            </a:r>
            <a:r>
              <a:rPr lang="as-IN" sz="3200" dirty="0" smtClean="0">
                <a:latin typeface="NikoshBAN" pitchFamily="2" charset="0"/>
                <a:cs typeface="NikoshBAN" pitchFamily="2" charset="0"/>
              </a:rPr>
              <a:t>  ঊনিশ শতকে বাংলা</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 গ</a:t>
            </a:r>
            <a:r>
              <a:rPr lang="bn-IN" sz="3200" dirty="0" smtClean="0">
                <a:latin typeface="NikoshBAN" pitchFamily="2" charset="0"/>
                <a:cs typeface="NikoshBAN" pitchFamily="2" charset="0"/>
              </a:rPr>
              <a:t>ড়ে </a:t>
            </a:r>
            <a:r>
              <a:rPr lang="as-IN" sz="3200" dirty="0" smtClean="0">
                <a:latin typeface="NikoshBAN" pitchFamily="2" charset="0"/>
                <a:cs typeface="NikoshBAN" pitchFamily="2" charset="0"/>
              </a:rPr>
              <a:t>ওঠা একটি সংস্কার আন্দোলন। প্রাথমিক পর্যা</a:t>
            </a:r>
            <a:r>
              <a:rPr lang="bn-IN" sz="3200" dirty="0" smtClean="0">
                <a:latin typeface="NikoshBAN" pitchFamily="2" charset="0"/>
                <a:cs typeface="NikoshBAN" pitchFamily="2" charset="0"/>
              </a:rPr>
              <a:t>য়ে </a:t>
            </a:r>
            <a:r>
              <a:rPr lang="as-IN" sz="3200" dirty="0" smtClean="0">
                <a:latin typeface="NikoshBAN" pitchFamily="2" charset="0"/>
                <a:cs typeface="NikoshBAN" pitchFamily="2" charset="0"/>
              </a:rPr>
              <a:t>এ আন্দোলনের লক্ষ্য ছিল ধর্ম সংস্কার। কিন্তু পরবর্তী সম</a:t>
            </a:r>
            <a:r>
              <a:rPr lang="bn-IN" sz="3200" dirty="0" smtClean="0">
                <a:latin typeface="NikoshBAN" pitchFamily="2" charset="0"/>
                <a:cs typeface="NikoshBAN" pitchFamily="2" charset="0"/>
              </a:rPr>
              <a:t>য়ে </a:t>
            </a:r>
            <a:r>
              <a:rPr lang="as-IN" sz="3200" dirty="0" smtClean="0">
                <a:latin typeface="NikoshBAN" pitchFamily="2" charset="0"/>
                <a:cs typeface="NikoshBAN" pitchFamily="2" charset="0"/>
              </a:rPr>
              <a:t>এই আন্দোলনে আর্থ-সামাজিক সংস্কারের প্রবণতা লক্ষ্য করা যা</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 </a:t>
            </a:r>
            <a:r>
              <a:rPr lang="bn-IN" sz="3200" dirty="0" smtClean="0">
                <a:latin typeface="NikoshBAN" pitchFamily="2" charset="0"/>
                <a:cs typeface="NikoshBAN" pitchFamily="2" charset="0"/>
              </a:rPr>
              <a:t>ফা</a:t>
            </a:r>
            <a:r>
              <a:rPr lang="as-IN" sz="3200" dirty="0" smtClean="0">
                <a:latin typeface="NikoshBAN" pitchFamily="2" charset="0"/>
                <a:cs typeface="NikoshBAN" pitchFamily="2" charset="0"/>
              </a:rPr>
              <a:t>রা</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জী শব্দটি ‘ফরজ’ থেকে উদ্ভূত। এর অর্থ হচ্ছে আল্লাহ কর্তৃক নির্দেশিত অবশ্য পালনী</a:t>
            </a:r>
            <a:r>
              <a:rPr lang="bn-IN" sz="3200" dirty="0" smtClean="0">
                <a:latin typeface="NikoshBAN" pitchFamily="2" charset="0"/>
                <a:cs typeface="NikoshBAN" pitchFamily="2" charset="0"/>
              </a:rPr>
              <a:t>য় </a:t>
            </a:r>
            <a:r>
              <a:rPr lang="as-IN" sz="3200" dirty="0" smtClean="0">
                <a:latin typeface="NikoshBAN" pitchFamily="2" charset="0"/>
                <a:cs typeface="NikoshBAN" pitchFamily="2" charset="0"/>
              </a:rPr>
              <a:t>কর্তব্য। কাজেই</a:t>
            </a:r>
            <a:r>
              <a:rPr lang="bn-IN" sz="3200" dirty="0" smtClean="0">
                <a:latin typeface="NikoshBAN" pitchFamily="2" charset="0"/>
                <a:cs typeface="NikoshBAN" pitchFamily="2" charset="0"/>
              </a:rPr>
              <a:t> ফা</a:t>
            </a:r>
            <a:r>
              <a:rPr lang="as-IN" sz="3200" dirty="0" smtClean="0">
                <a:latin typeface="NikoshBAN" pitchFamily="2" charset="0"/>
                <a:cs typeface="NikoshBAN" pitchFamily="2" charset="0"/>
              </a:rPr>
              <a:t>রা</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জী বলতে তাদেরকেই বোঝা</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 যাদের লক্ষ্য হচ্ছে অবশ্য পালনী</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 ধর্মী</a:t>
            </a:r>
            <a:r>
              <a:rPr lang="bn-IN" sz="3200" dirty="0" smtClean="0">
                <a:latin typeface="NikoshBAN" pitchFamily="2" charset="0"/>
                <a:cs typeface="NikoshBAN" pitchFamily="2" charset="0"/>
              </a:rPr>
              <a:t>য় </a:t>
            </a:r>
            <a:r>
              <a:rPr lang="as-IN" sz="3200" dirty="0" smtClean="0">
                <a:latin typeface="NikoshBAN" pitchFamily="2" charset="0"/>
                <a:cs typeface="NikoshBAN" pitchFamily="2" charset="0"/>
              </a:rPr>
              <a:t>কর্তব্যসমূহ কার্যকর করা। এ আন্দোলনের প্রবক্তা হাজী </a:t>
            </a:r>
            <a:r>
              <a:rPr lang="as-IN" sz="3200" cap="small" dirty="0" smtClean="0">
                <a:latin typeface="NikoshBAN" pitchFamily="2" charset="0"/>
                <a:cs typeface="NikoshBAN" pitchFamily="2" charset="0"/>
              </a:rPr>
              <a:t>শরী</a:t>
            </a:r>
            <a:r>
              <a:rPr lang="bn-IN" sz="3200" cap="small" dirty="0" smtClean="0">
                <a:latin typeface="NikoshBAN" pitchFamily="2" charset="0"/>
                <a:cs typeface="NikoshBAN" pitchFamily="2" charset="0"/>
              </a:rPr>
              <a:t>য়তু</a:t>
            </a:r>
            <a:r>
              <a:rPr lang="as-IN" sz="3200" cap="small" dirty="0" smtClean="0">
                <a:latin typeface="NikoshBAN" pitchFamily="2" charset="0"/>
                <a:cs typeface="NikoshBAN" pitchFamily="2" charset="0"/>
              </a:rPr>
              <a:t>ল্লাহ</a:t>
            </a:r>
            <a:r>
              <a:rPr lang="bn-IN" sz="3200" cap="small" dirty="0" smtClean="0">
                <a:latin typeface="NikoshBAN" pitchFamily="2" charset="0"/>
                <a:cs typeface="NikoshBAN" pitchFamily="2" charset="0"/>
              </a:rPr>
              <a:t>্</a:t>
            </a:r>
            <a:r>
              <a:rPr lang="as-IN" sz="3200" dirty="0" smtClean="0">
                <a:latin typeface="NikoshBAN" pitchFamily="2" charset="0"/>
                <a:cs typeface="NikoshBAN" pitchFamily="2" charset="0"/>
              </a:rPr>
              <a:t>। তিনি অবশ্য শব্দটিকে ব্যাপক অর্থে ব্যাখ্যা করেন। তাঁর মতে, অবশ্য পালনী</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ই হোক বা ঐচ্ছিকই হোক, </a:t>
            </a:r>
            <a:r>
              <a:rPr lang="as-IN" sz="3200" cap="small" dirty="0" smtClean="0">
                <a:latin typeface="NikoshBAN" pitchFamily="2" charset="0"/>
                <a:cs typeface="NikoshBAN" pitchFamily="2" charset="0"/>
              </a:rPr>
              <a:t>কুরআন</a:t>
            </a:r>
            <a:r>
              <a:rPr lang="as-IN" sz="3200" dirty="0" smtClean="0">
                <a:latin typeface="NikoshBAN" pitchFamily="2" charset="0"/>
                <a:cs typeface="NikoshBAN" pitchFamily="2" charset="0"/>
              </a:rPr>
              <a:t> ও </a:t>
            </a:r>
            <a:r>
              <a:rPr lang="as-IN" sz="3200" cap="small" dirty="0" smtClean="0">
                <a:latin typeface="NikoshBAN" pitchFamily="2" charset="0"/>
                <a:cs typeface="NikoshBAN" pitchFamily="2" charset="0"/>
              </a:rPr>
              <a:t>সুন্নাহ</a:t>
            </a:r>
            <a:r>
              <a:rPr lang="as-IN" sz="3200" dirty="0" smtClean="0">
                <a:latin typeface="NikoshBAN" pitchFamily="2" charset="0"/>
                <a:cs typeface="NikoshBAN" pitchFamily="2" charset="0"/>
              </a:rPr>
              <a:t> নির্দেশিত সকল ধর্মী</a:t>
            </a:r>
            <a:r>
              <a:rPr lang="bn-IN" sz="3200" dirty="0" smtClean="0">
                <a:latin typeface="NikoshBAN" pitchFamily="2" charset="0"/>
                <a:cs typeface="NikoshBAN" pitchFamily="2" charset="0"/>
              </a:rPr>
              <a:t>য়</a:t>
            </a:r>
            <a:r>
              <a:rPr lang="as-IN" sz="3200" dirty="0" smtClean="0">
                <a:latin typeface="NikoshBAN" pitchFamily="2" charset="0"/>
                <a:cs typeface="NikoshBAN" pitchFamily="2" charset="0"/>
              </a:rPr>
              <a:t> কর্তব্যই এর অন্তর্ভুক্ত।</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5105400" y="457200"/>
            <a:ext cx="3733800" cy="5943600"/>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latin typeface="NikoshBAN" pitchFamily="2" charset="0"/>
                <a:cs typeface="NikoshBAN" pitchFamily="2" charset="0"/>
              </a:rPr>
              <a:t>তাঁর আন্দোলনের মধ্যে ‘ফরজ’ বিষয়কে বেশি গুরুত্ব দেওয়ায় এই আন্দোলনের নাম ফারায়েজী আন্দোলন।  </a:t>
            </a:r>
            <a:endParaRPr lang="en-US" sz="4000" dirty="0">
              <a:latin typeface="NikoshBAN" pitchFamily="2" charset="0"/>
              <a:cs typeface="NikoshBAN" pitchFamily="2" charset="0"/>
            </a:endParaRPr>
          </a:p>
        </p:txBody>
      </p:sp>
      <p:sp>
        <p:nvSpPr>
          <p:cNvPr id="3" name="Rounded Rectangle 2"/>
          <p:cNvSpPr/>
          <p:nvPr/>
        </p:nvSpPr>
        <p:spPr>
          <a:xfrm>
            <a:off x="304800" y="533400"/>
            <a:ext cx="3886200" cy="5867400"/>
          </a:xfrm>
          <a:prstGeom prst="roundRect">
            <a:avLst/>
          </a:prstGeom>
          <a:blipFill>
            <a:blip r:embed="rId3"/>
            <a:stretch>
              <a:fillRect/>
            </a:stretch>
          </a:blip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amond(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153400" cy="914400"/>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bn-IN" sz="3600" b="1" dirty="0" smtClean="0">
                <a:latin typeface="NikoshBAN" pitchFamily="2" charset="0"/>
                <a:cs typeface="NikoshBAN" pitchFamily="2" charset="0"/>
              </a:rPr>
              <a:t>হাজী শরীয়তুল্লাহ্ (১৭৮১-১৮৪০) ও ফারায়েজী আন্দোলন </a:t>
            </a:r>
            <a:endParaRPr lang="en-US" sz="3600" b="1" dirty="0">
              <a:latin typeface="NikoshBAN" pitchFamily="2" charset="0"/>
              <a:cs typeface="NikoshBAN" pitchFamily="2" charset="0"/>
            </a:endParaRPr>
          </a:p>
        </p:txBody>
      </p:sp>
      <p:sp>
        <p:nvSpPr>
          <p:cNvPr id="6" name="Rectangle 5"/>
          <p:cNvSpPr/>
          <p:nvPr/>
        </p:nvSpPr>
        <p:spPr>
          <a:xfrm>
            <a:off x="533400" y="1524000"/>
            <a:ext cx="8153400" cy="49530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r>
              <a:rPr lang="bn-IN" sz="3600" dirty="0" smtClean="0">
                <a:latin typeface="NikoshBAN" pitchFamily="2" charset="0"/>
                <a:cs typeface="NikoshBAN" pitchFamily="2" charset="0"/>
              </a:rPr>
              <a:t>হাজী শরীয়তুল্লাহ্ জন্মগ্রহণ করেন – </a:t>
            </a:r>
            <a:r>
              <a:rPr lang="bn-IN" sz="3600" dirty="0" smtClean="0">
                <a:latin typeface="NikoshBAN" pitchFamily="2" charset="0"/>
                <a:cs typeface="NikoshBAN" pitchFamily="2" charset="0"/>
              </a:rPr>
              <a:t>ফরিদপুর </a:t>
            </a:r>
            <a:r>
              <a:rPr lang="bn-IN" sz="3600" dirty="0" smtClean="0">
                <a:latin typeface="NikoshBAN" pitchFamily="2" charset="0"/>
                <a:cs typeface="NikoshBAN" pitchFamily="2" charset="0"/>
              </a:rPr>
              <a:t>জেলায়।</a:t>
            </a:r>
          </a:p>
          <a:p>
            <a:pPr>
              <a:buFont typeface="Wingdings" pitchFamily="2" charset="2"/>
              <a:buChar char="Ø"/>
            </a:pPr>
            <a:r>
              <a:rPr lang="bn-IN" sz="3600" dirty="0" smtClean="0">
                <a:latin typeface="NikoshBAN" pitchFamily="2" charset="0"/>
                <a:cs typeface="NikoshBAN" pitchFamily="2" charset="0"/>
              </a:rPr>
              <a:t>ধর্মীয় সংস্কারমূলক আন্দোলের পাশাপাশি কৃষক </a:t>
            </a:r>
            <a:br>
              <a:rPr lang="bn-IN" sz="3600" dirty="0" smtClean="0">
                <a:latin typeface="NikoshBAN" pitchFamily="2" charset="0"/>
                <a:cs typeface="NikoshBAN" pitchFamily="2" charset="0"/>
              </a:rPr>
            </a:br>
            <a:r>
              <a:rPr lang="bn-IN" sz="3600" dirty="0" smtClean="0">
                <a:latin typeface="NikoshBAN" pitchFamily="2" charset="0"/>
                <a:cs typeface="NikoshBAN" pitchFamily="2" charset="0"/>
              </a:rPr>
              <a:t>    আন্দোলন হিসেবেও পরিচিত – ফারায়েজী আন্দোলন।  </a:t>
            </a:r>
          </a:p>
          <a:p>
            <a:pPr>
              <a:buFont typeface="Wingdings" pitchFamily="2" charset="2"/>
              <a:buChar char="Ø"/>
            </a:pPr>
            <a:r>
              <a:rPr lang="bn-IN" sz="3600" dirty="0" smtClean="0">
                <a:latin typeface="NikoshBAN" pitchFamily="2" charset="0"/>
                <a:cs typeface="NikoshBAN" pitchFamily="2" charset="0"/>
              </a:rPr>
              <a:t>হাজী শরীয়তুল্লাহ্ জন্মগ্রহণ করেন – ১</a:t>
            </a:r>
            <a:r>
              <a:rPr lang="en-SG" sz="3600" dirty="0" smtClean="0">
                <a:latin typeface="NikoshBAN" pitchFamily="2" charset="0"/>
                <a:cs typeface="NikoshBAN" pitchFamily="2" charset="0"/>
              </a:rPr>
              <a:t>7</a:t>
            </a:r>
            <a:r>
              <a:rPr lang="bn-IN" sz="3600" dirty="0" smtClean="0">
                <a:latin typeface="NikoshBAN" pitchFamily="2" charset="0"/>
                <a:cs typeface="NikoshBAN" pitchFamily="2" charset="0"/>
              </a:rPr>
              <a:t>৮১ সালে। </a:t>
            </a:r>
          </a:p>
          <a:p>
            <a:pPr>
              <a:buFont typeface="Wingdings" pitchFamily="2" charset="2"/>
              <a:buChar char="Ø"/>
            </a:pPr>
            <a:r>
              <a:rPr lang="bn-IN" sz="3600" dirty="0" smtClean="0">
                <a:latin typeface="NikoshBAN" pitchFamily="2" charset="0"/>
                <a:cs typeface="NikoshBAN" pitchFamily="2" charset="0"/>
              </a:rPr>
              <a:t>ফারায়েজী আন্দোলনের প্রবর্তক - হাজী শরীয়তুল্লাহ্। </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04800" y="381000"/>
            <a:ext cx="8534400" cy="6172200"/>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buFont typeface="Wingdings" pitchFamily="2" charset="2"/>
              <a:buChar char="Ø"/>
            </a:pPr>
            <a:r>
              <a:rPr lang="bn-IN" sz="3200" dirty="0" smtClean="0">
                <a:latin typeface="NikoshBAN" pitchFamily="2" charset="0"/>
                <a:cs typeface="NikoshBAN" pitchFamily="2" charset="0"/>
              </a:rPr>
              <a:t>হাজী শরীয়তুল্লাহ্ ফারায়েজী আন্দোলনের অনুপ্রেরণা </a:t>
            </a:r>
            <a:br>
              <a:rPr lang="bn-IN" sz="3200" dirty="0" smtClean="0">
                <a:latin typeface="NikoshBAN" pitchFamily="2" charset="0"/>
                <a:cs typeface="NikoshBAN" pitchFamily="2" charset="0"/>
              </a:rPr>
            </a:br>
            <a:r>
              <a:rPr lang="bn-IN" sz="3200" dirty="0" smtClean="0">
                <a:latin typeface="NikoshBAN" pitchFamily="2" charset="0"/>
                <a:cs typeface="NikoshBAN" pitchFamily="2" charset="0"/>
              </a:rPr>
              <a:t>    পান - ওয়াহাবী আন্দোলন থেকে।</a:t>
            </a:r>
          </a:p>
          <a:p>
            <a:pPr>
              <a:buFont typeface="Wingdings" pitchFamily="2" charset="2"/>
              <a:buChar char="Ø"/>
            </a:pPr>
            <a:r>
              <a:rPr lang="bn-IN" sz="2800" dirty="0" smtClean="0">
                <a:latin typeface="NikoshBAN" pitchFamily="2" charset="0"/>
                <a:cs typeface="NikoshBAN" pitchFamily="2" charset="0"/>
              </a:rPr>
              <a:t>‘ফারায়েজী শব্দটির অর্থ হলো - ফরজ পালনে উৎসাহিত করার প্রচেষ্টা। </a:t>
            </a:r>
          </a:p>
          <a:p>
            <a:pPr>
              <a:buFont typeface="Wingdings" pitchFamily="2" charset="2"/>
              <a:buChar char="Ø"/>
            </a:pPr>
            <a:r>
              <a:rPr lang="bn-IN" sz="3200" dirty="0" smtClean="0">
                <a:latin typeface="NikoshBAN" pitchFamily="2" charset="0"/>
                <a:cs typeface="NikoshBAN" pitchFamily="2" charset="0"/>
              </a:rPr>
              <a:t>ফারায়েজী আন্দোলনের কেন্দ্র ছিল - ফরিদপুরে। </a:t>
            </a:r>
          </a:p>
          <a:p>
            <a:pPr>
              <a:buFont typeface="Wingdings" pitchFamily="2" charset="2"/>
              <a:buChar char="Ø"/>
            </a:pPr>
            <a:r>
              <a:rPr lang="bn-IN" sz="3200" dirty="0" smtClean="0">
                <a:latin typeface="NikoshBAN" pitchFamily="2" charset="0"/>
                <a:cs typeface="NikoshBAN" pitchFamily="2" charset="0"/>
              </a:rPr>
              <a:t>১৮৩৭ সালে এ আন্দোলনের সদস্য ছিল - প্রায় ১২ হাজার। </a:t>
            </a:r>
          </a:p>
          <a:p>
            <a:pPr>
              <a:buFont typeface="Wingdings" pitchFamily="2" charset="2"/>
              <a:buChar char="Ø"/>
            </a:pPr>
            <a:r>
              <a:rPr lang="bn-IN" sz="3200" dirty="0" smtClean="0">
                <a:latin typeface="NikoshBAN" pitchFamily="2" charset="0"/>
                <a:cs typeface="NikoshBAN" pitchFamily="2" charset="0"/>
              </a:rPr>
              <a:t>ফারায়েজী আন্দোলন ছিল - সকল সাম্প্রদায়িকতার ঊর্ধ্বে। </a:t>
            </a:r>
          </a:p>
          <a:p>
            <a:pPr>
              <a:buFont typeface="Wingdings" pitchFamily="2" charset="2"/>
              <a:buChar char="Ø"/>
            </a:pPr>
            <a:r>
              <a:rPr lang="bn-IN" sz="3200" dirty="0" smtClean="0">
                <a:latin typeface="NikoshBAN" pitchFamily="2" charset="0"/>
                <a:cs typeface="NikoshBAN" pitchFamily="2" charset="0"/>
              </a:rPr>
              <a:t>ফারায়েজী আন্দোলন এক ধরনের - সংস্কার আন্দোলন।</a:t>
            </a:r>
          </a:p>
          <a:p>
            <a:pPr>
              <a:buFont typeface="Wingdings" pitchFamily="2" charset="2"/>
              <a:buChar char="Ø"/>
            </a:pPr>
            <a:r>
              <a:rPr lang="bn-IN" sz="3200" dirty="0" smtClean="0">
                <a:latin typeface="NikoshBAN" pitchFamily="2" charset="0"/>
                <a:cs typeface="NikoshBAN" pitchFamily="2" charset="0"/>
              </a:rPr>
              <a:t>ভারত বর্ষকে দারুল হারব হিসেবে ঘোষনা করেন -</a:t>
            </a:r>
            <a:r>
              <a:rPr lang="bn-IN" sz="2800" dirty="0" smtClean="0">
                <a:latin typeface="NikoshBAN" pitchFamily="2" charset="0"/>
                <a:cs typeface="NikoshBAN" pitchFamily="2" charset="0"/>
              </a:rPr>
              <a:t>হাজী শরীয়তুল্লাহ্ </a:t>
            </a:r>
            <a:endParaRPr lang="bn-IN" sz="3200" dirty="0" smtClean="0">
              <a:latin typeface="NikoshBAN" pitchFamily="2" charset="0"/>
              <a:cs typeface="NikoshBAN" pitchFamily="2" charset="0"/>
            </a:endParaRPr>
          </a:p>
          <a:p>
            <a:pPr>
              <a:buFont typeface="Wingdings" pitchFamily="2" charset="2"/>
              <a:buChar char="Ø"/>
            </a:pPr>
            <a:r>
              <a:rPr lang="bn-IN" sz="3200" dirty="0" smtClean="0">
                <a:latin typeface="NikoshBAN" pitchFamily="2" charset="0"/>
                <a:cs typeface="NikoshBAN" pitchFamily="2" charset="0"/>
              </a:rPr>
              <a:t>হাজী শরীয়তুল্লাহ্ এর মৃত্যুর পর ফারায়েজী আন্দোলনের নেতৃত্ব</a:t>
            </a:r>
            <a:br>
              <a:rPr lang="bn-IN" sz="3200" dirty="0" smtClean="0">
                <a:latin typeface="NikoshBAN" pitchFamily="2" charset="0"/>
                <a:cs typeface="NikoshBAN" pitchFamily="2" charset="0"/>
              </a:rPr>
            </a:br>
            <a:r>
              <a:rPr lang="bn-IN" sz="3200" dirty="0" smtClean="0">
                <a:latin typeface="NikoshBAN" pitchFamily="2" charset="0"/>
                <a:cs typeface="NikoshBAN" pitchFamily="2" charset="0"/>
              </a:rPr>
              <a:t>   দেন - দুদু মিয়া।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457200" y="304800"/>
            <a:ext cx="82296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4400" dirty="0" smtClean="0">
                <a:latin typeface="NikoshBAN" pitchFamily="2" charset="0"/>
                <a:cs typeface="NikoshBAN" pitchFamily="2" charset="0"/>
              </a:rPr>
              <a:t>ফারায়েজী আন্দোলনের প্রতিক্রিয়া ও প্রভাব </a:t>
            </a:r>
            <a:endParaRPr lang="en-US" sz="4400" dirty="0">
              <a:latin typeface="NikoshBAN" pitchFamily="2" charset="0"/>
              <a:cs typeface="NikoshBAN" pitchFamily="2" charset="0"/>
            </a:endParaRPr>
          </a:p>
        </p:txBody>
      </p:sp>
      <p:sp>
        <p:nvSpPr>
          <p:cNvPr id="3" name="Rectangle 2"/>
          <p:cNvSpPr/>
          <p:nvPr/>
        </p:nvSpPr>
        <p:spPr>
          <a:xfrm>
            <a:off x="533400" y="1905000"/>
            <a:ext cx="8153400" cy="2895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bn-IN" sz="4000" dirty="0" smtClean="0">
                <a:latin typeface="NikoshBAN" pitchFamily="2" charset="0"/>
                <a:cs typeface="NikoshBAN" pitchFamily="2" charset="0"/>
              </a:rPr>
              <a:t>ফারায়েজী আন্দোলনের প্রতিক্রিয়া ও প্রভাব ছিল সুদূরপ্রসারী। এ আন্দোলন তৎকালিন অখণ্ড বাংলার কুসংস্কারাচ্ছন্ন মুসল্মান সমাজে ব্যাপক ইতিবাচক প্রভাব বিস্তার করতে সমর্থ হয়। ফারায়েজী আন্দোলনের প্রভাব ছিল নিম্নরুপঃ   </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09600" y="914400"/>
            <a:ext cx="7848600" cy="548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742950" indent="-742950" algn="just">
              <a:buFont typeface="+mj-lt"/>
              <a:buAutoNum type="arabicPeriod"/>
            </a:pPr>
            <a:r>
              <a:rPr lang="bn-IN" sz="4000" dirty="0" smtClean="0">
                <a:latin typeface="NikoshBAN" pitchFamily="2" charset="0"/>
                <a:cs typeface="NikoshBAN" pitchFamily="2" charset="0"/>
              </a:rPr>
              <a:t>সচেতনতা বৃদ্ধি </a:t>
            </a:r>
          </a:p>
          <a:p>
            <a:pPr marL="742950" indent="-742950" algn="just">
              <a:buFont typeface="+mj-lt"/>
              <a:buAutoNum type="arabicPeriod"/>
            </a:pPr>
            <a:r>
              <a:rPr lang="bn-IN" sz="4000" dirty="0" smtClean="0">
                <a:latin typeface="NikoshBAN" pitchFamily="2" charset="0"/>
                <a:cs typeface="NikoshBAN" pitchFamily="2" charset="0"/>
              </a:rPr>
              <a:t>আত্মপ্রত্যয় ও আত্মশুদ্ধির প্রেরণা</a:t>
            </a:r>
          </a:p>
          <a:p>
            <a:pPr marL="742950" indent="-742950" algn="just">
              <a:buFont typeface="+mj-lt"/>
              <a:buAutoNum type="arabicPeriod"/>
            </a:pPr>
            <a:r>
              <a:rPr lang="bn-IN" sz="4000" dirty="0" smtClean="0">
                <a:latin typeface="NikoshBAN" pitchFamily="2" charset="0"/>
                <a:cs typeface="NikoshBAN" pitchFamily="2" charset="0"/>
              </a:rPr>
              <a:t>অধিকার সচেতনতা বৃদ্ধি </a:t>
            </a:r>
          </a:p>
          <a:p>
            <a:pPr marL="742950" indent="-742950" algn="just">
              <a:buFont typeface="+mj-lt"/>
              <a:buAutoNum type="arabicPeriod"/>
            </a:pPr>
            <a:r>
              <a:rPr lang="bn-IN" sz="4000" dirty="0" smtClean="0">
                <a:latin typeface="NikoshBAN" pitchFamily="2" charset="0"/>
                <a:cs typeface="NikoshBAN" pitchFamily="2" charset="0"/>
              </a:rPr>
              <a:t>জমিদারদের বিরুদ্ধে সংগঠিত ও সোচ্ছার হবার প্রেরণা </a:t>
            </a:r>
          </a:p>
          <a:p>
            <a:pPr marL="742950" indent="-742950" algn="just">
              <a:buFont typeface="+mj-lt"/>
              <a:buAutoNum type="arabicPeriod"/>
            </a:pPr>
            <a:r>
              <a:rPr lang="bn-IN" sz="4000" dirty="0" smtClean="0">
                <a:latin typeface="NikoshBAN" pitchFamily="2" charset="0"/>
                <a:cs typeface="NikoshBAN" pitchFamily="2" charset="0"/>
              </a:rPr>
              <a:t>যুক্তিবাদী ও প্রতিবাদী হতে প্রেরণা</a:t>
            </a:r>
          </a:p>
          <a:p>
            <a:pPr marL="742950" indent="-742950" algn="just">
              <a:buFont typeface="+mj-lt"/>
              <a:buAutoNum type="arabicPeriod"/>
            </a:pPr>
            <a:r>
              <a:rPr lang="bn-IN" sz="4000" dirty="0" smtClean="0">
                <a:latin typeface="NikoshBAN" pitchFamily="2" charset="0"/>
                <a:cs typeface="NikoshBAN" pitchFamily="2" charset="0"/>
              </a:rPr>
              <a:t>রাজনৈতিক আন্দোলনের সূচনা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8004" y="14068"/>
            <a:ext cx="7848600" cy="1052732"/>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7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NikoshBAN" pitchFamily="2" charset="0"/>
                <a:ea typeface="+mn-ea"/>
                <a:cs typeface="NikoshBAN" pitchFamily="2" charset="0"/>
              </a:rPr>
              <a:t>পরিচিতি</a:t>
            </a:r>
            <a:endParaRPr kumimoji="0" lang="en-US" sz="6600" b="0" i="0" u="none" strike="noStrike" kern="1200" cap="none" spc="0" normalizeH="0" baseline="0" noProof="0" dirty="0">
              <a:ln>
                <a:noFill/>
              </a:ln>
              <a:solidFill>
                <a:schemeClr val="lt1"/>
              </a:solidFill>
              <a:effectLst/>
              <a:uLnTx/>
              <a:uFillTx/>
              <a:latin typeface="NikoshBAN" pitchFamily="2" charset="0"/>
              <a:ea typeface="+mn-ea"/>
              <a:cs typeface="NikoshBAN" pitchFamily="2" charset="0"/>
            </a:endParaRPr>
          </a:p>
        </p:txBody>
      </p:sp>
      <p:sp>
        <p:nvSpPr>
          <p:cNvPr id="3" name="TextBox 3"/>
          <p:cNvSpPr txBox="1">
            <a:spLocks noChangeArrowheads="1"/>
          </p:cNvSpPr>
          <p:nvPr/>
        </p:nvSpPr>
        <p:spPr bwMode="auto">
          <a:xfrm>
            <a:off x="685800" y="1255544"/>
            <a:ext cx="3429000" cy="830997"/>
          </a:xfrm>
          <a:prstGeom prst="rect">
            <a:avLst/>
          </a:prstGeom>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4800" b="1" spc="150" dirty="0" err="1"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শিক্ষক</a:t>
            </a:r>
            <a:r>
              <a:rPr lang="en-US" sz="4800" b="1" spc="150" dirty="0"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 </a:t>
            </a:r>
            <a:r>
              <a:rPr lang="en-US" sz="4800" b="1" spc="150" dirty="0" err="1"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পরিচিতি</a:t>
            </a:r>
            <a:endParaRPr lang="en-US" sz="4000" b="1" dirty="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BAN" pitchFamily="2" charset="0"/>
              <a:cs typeface="NikoshBAN" pitchFamily="2" charset="0"/>
              <a:sym typeface="Wingdings"/>
            </a:endParaRPr>
          </a:p>
        </p:txBody>
      </p:sp>
      <p:sp>
        <p:nvSpPr>
          <p:cNvPr id="4" name="TextBox 3"/>
          <p:cNvSpPr txBox="1">
            <a:spLocks noChangeArrowheads="1"/>
          </p:cNvSpPr>
          <p:nvPr/>
        </p:nvSpPr>
        <p:spPr bwMode="auto">
          <a:xfrm>
            <a:off x="4495800" y="1227408"/>
            <a:ext cx="4114800" cy="830997"/>
          </a:xfrm>
          <a:prstGeom prst="rect">
            <a:avLst/>
          </a:prstGeom>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tyle>
          <a:lnRef idx="2">
            <a:schemeClr val="accent5"/>
          </a:lnRef>
          <a:fillRef idx="1">
            <a:schemeClr val="lt1"/>
          </a:fillRef>
          <a:effectRef idx="0">
            <a:schemeClr val="accent5"/>
          </a:effectRef>
          <a:fontRef idx="minor">
            <a:schemeClr val="dk1"/>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4800" b="1" spc="150" dirty="0" err="1"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পাঠ</a:t>
            </a:r>
            <a:r>
              <a:rPr lang="en-US" sz="4800" b="1" spc="150" dirty="0"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 </a:t>
            </a:r>
            <a:r>
              <a:rPr lang="en-US" sz="4800" b="1" spc="150" dirty="0" err="1"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পরিচিতি</a:t>
            </a:r>
            <a:r>
              <a:rPr lang="en-US" sz="4800" b="1" spc="150" dirty="0" smtClean="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LightBAN" panose="02000000000000000000" pitchFamily="2" charset="0"/>
                <a:cs typeface="NikoshBAN" pitchFamily="2" charset="0"/>
                <a:sym typeface="Wingdings"/>
              </a:rPr>
              <a:t> </a:t>
            </a:r>
            <a:endParaRPr lang="en-US" sz="4800" b="1" dirty="0">
              <a:ln w="11430">
                <a:solidFill>
                  <a:sysClr val="windowText" lastClr="000000"/>
                </a:solidFill>
              </a:ln>
              <a:solidFill>
                <a:sysClr val="windowText" lastClr="000000"/>
              </a:solidFill>
              <a:effectLst>
                <a:glow rad="101600">
                  <a:schemeClr val="accent6">
                    <a:satMod val="175000"/>
                    <a:alpha val="40000"/>
                  </a:schemeClr>
                </a:glow>
                <a:outerShdw blurRad="25400" algn="tl" rotWithShape="0">
                  <a:srgbClr val="000000">
                    <a:alpha val="43000"/>
                  </a:srgbClr>
                </a:outerShdw>
              </a:effectLst>
              <a:latin typeface="NikoshBAN" pitchFamily="2" charset="0"/>
              <a:cs typeface="NikoshBAN" pitchFamily="2" charset="0"/>
              <a:sym typeface="Wingdings"/>
            </a:endParaRPr>
          </a:p>
        </p:txBody>
      </p:sp>
      <p:sp>
        <p:nvSpPr>
          <p:cNvPr id="5" name="TextBox 4"/>
          <p:cNvSpPr txBox="1"/>
          <p:nvPr/>
        </p:nvSpPr>
        <p:spPr>
          <a:xfrm>
            <a:off x="76200" y="4419600"/>
            <a:ext cx="4038600" cy="220983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bn-IN" sz="3200" dirty="0" smtClean="0">
                <a:effectLst>
                  <a:outerShdw blurRad="38100" dist="38100" dir="2700000" algn="tl">
                    <a:srgbClr val="000000">
                      <a:alpha val="43137"/>
                    </a:srgbClr>
                  </a:outerShdw>
                </a:effectLst>
                <a:latin typeface="NikoshBAN" pitchFamily="2" charset="0"/>
                <a:cs typeface="NikoshBAN" pitchFamily="2" charset="0"/>
              </a:rPr>
              <a:t>মোঃ হাবিবুর রহমান</a:t>
            </a:r>
            <a:r>
              <a:rPr lang="as-IN" sz="1400" dirty="0" smtClean="0"/>
              <a:t> </a:t>
            </a:r>
            <a:endParaRPr lang="en-US" sz="1400" dirty="0" smtClean="0"/>
          </a:p>
          <a:p>
            <a:pPr algn="ctr"/>
            <a:r>
              <a:rPr lang="bn-IN" sz="2400" dirty="0" smtClean="0">
                <a:latin typeface="NikoshBAN" pitchFamily="2" charset="0"/>
                <a:cs typeface="NikoshBAN" pitchFamily="2" charset="0"/>
              </a:rPr>
              <a:t>প্রভাষক</a:t>
            </a:r>
            <a:r>
              <a:rPr lang="bn-BD" sz="2400" dirty="0" smtClean="0">
                <a:latin typeface="NikoshBAN" pitchFamily="2" charset="0"/>
                <a:cs typeface="NikoshBAN" pitchFamily="2" charset="0"/>
              </a:rPr>
              <a:t>,</a:t>
            </a:r>
            <a:r>
              <a:rPr lang="bn-IN" sz="2400" dirty="0" smtClean="0">
                <a:latin typeface="NikoshBAN" pitchFamily="2" charset="0"/>
                <a:cs typeface="NikoshBAN" pitchFamily="2" charset="0"/>
              </a:rPr>
              <a:t> রাষ্ট্র বিজ্ঞান বিভাগ</a:t>
            </a:r>
            <a:endParaRPr lang="as-IN" sz="2400" dirty="0" smtClean="0">
              <a:latin typeface="NikoshBAN" pitchFamily="2" charset="0"/>
              <a:cs typeface="NikoshBAN" pitchFamily="2" charset="0"/>
            </a:endParaRPr>
          </a:p>
          <a:p>
            <a:pPr lvl="0" algn="ctr">
              <a:spcBef>
                <a:spcPct val="20000"/>
              </a:spcBef>
              <a:buClr>
                <a:prstClr val="white">
                  <a:shade val="95000"/>
                </a:prstClr>
              </a:buClr>
              <a:buSzPct val="65000"/>
            </a:pPr>
            <a:r>
              <a:rPr lang="bn-IN" sz="2400" dirty="0" smtClean="0">
                <a:latin typeface="NikoshBAN" pitchFamily="2" charset="0"/>
                <a:cs typeface="NikoshBAN" pitchFamily="2" charset="0"/>
              </a:rPr>
              <a:t>কুশিয়ারা ডিগ্রি কলেজ</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গোলাপগঞ্জ, সিলেট।</a:t>
            </a:r>
          </a:p>
          <a:p>
            <a:pPr lvl="0" algn="ctr">
              <a:spcBef>
                <a:spcPct val="20000"/>
              </a:spcBef>
              <a:buClr>
                <a:prstClr val="white">
                  <a:shade val="95000"/>
                </a:prstClr>
              </a:buClr>
              <a:buSzPct val="65000"/>
            </a:pPr>
            <a:r>
              <a:rPr lang="bn-IN" sz="2400" dirty="0" smtClean="0">
                <a:latin typeface="NikoshBAN" pitchFamily="2" charset="0"/>
                <a:cs typeface="NikoshBAN" pitchFamily="2" charset="0"/>
              </a:rPr>
              <a:t>০১৫৫৮৮৩১৭২৩ </a:t>
            </a:r>
            <a:endParaRPr lang="en-US" sz="1600" dirty="0"/>
          </a:p>
        </p:txBody>
      </p:sp>
      <p:sp>
        <p:nvSpPr>
          <p:cNvPr id="6" name="TextBox 5"/>
          <p:cNvSpPr txBox="1"/>
          <p:nvPr/>
        </p:nvSpPr>
        <p:spPr>
          <a:xfrm>
            <a:off x="4267200" y="4267200"/>
            <a:ext cx="4724400"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শ্রেণি</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 </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দ্বা</a:t>
            </a:r>
            <a:r>
              <a:rPr lang="bn-BD"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দশ</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r>
            <a:b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br>
            <a:r>
              <a:rPr lang="en-US" sz="32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বিষয়</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 </a:t>
            </a:r>
            <a:r>
              <a:rPr lang="bn-BD" sz="2800" b="1" dirty="0" smtClean="0">
                <a:solidFill>
                  <a:schemeClr val="accent3">
                    <a:lumMod val="50000"/>
                  </a:schemeClr>
                </a:solidFill>
                <a:latin typeface="NikoshBAN" pitchFamily="2" charset="0"/>
                <a:cs typeface="NikoshBAN" pitchFamily="2" charset="0"/>
              </a:rPr>
              <a:t>পৌরনীতি ও </a:t>
            </a:r>
            <a:r>
              <a:rPr lang="bn-IN" sz="2800" b="1" dirty="0" smtClean="0">
                <a:solidFill>
                  <a:schemeClr val="accent3">
                    <a:lumMod val="50000"/>
                  </a:schemeClr>
                </a:solidFill>
                <a:latin typeface="NikoshBAN" pitchFamily="2" charset="0"/>
                <a:cs typeface="NikoshBAN" pitchFamily="2" charset="0"/>
              </a:rPr>
              <a:t>সুশাসন ২য় পত্র </a:t>
            </a:r>
            <a:r>
              <a:rPr lang="en-US" sz="3200" b="1" dirty="0" smtClean="0">
                <a:solidFill>
                  <a:schemeClr val="accent3">
                    <a:lumMod val="50000"/>
                  </a:schemeClr>
                </a:solidFill>
                <a:latin typeface="NikoshBAN" pitchFamily="2" charset="0"/>
                <a:cs typeface="NikoshBAN" pitchFamily="2" charset="0"/>
              </a:rPr>
              <a:t/>
            </a:r>
            <a:br>
              <a:rPr lang="en-US" sz="3200" b="1" dirty="0" smtClean="0">
                <a:solidFill>
                  <a:schemeClr val="accent3">
                    <a:lumMod val="50000"/>
                  </a:schemeClr>
                </a:solidFill>
                <a:latin typeface="NikoshBAN" pitchFamily="2" charset="0"/>
                <a:cs typeface="NikoshBAN" pitchFamily="2" charset="0"/>
              </a:rPr>
            </a:br>
            <a:r>
              <a:rPr lang="en-US" sz="32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অধ্যায়</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 </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৩য় </a:t>
            </a:r>
            <a:r>
              <a:rPr lang="bn-BD"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r>
            <a:b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br>
            <a:r>
              <a:rPr lang="en-US" sz="32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সময়</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 </a:t>
            </a:r>
            <a:r>
              <a:rPr lang="bn-BD"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৬০</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মিনিট</a:t>
            </a:r>
            <a:endPar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a:p>
            <a:r>
              <a:rPr lang="en-US" sz="32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তারিখ</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  </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০১</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০৩</a:t>
            </a:r>
            <a:r>
              <a:rPr lang="en-US"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/২০</a:t>
            </a:r>
            <a:r>
              <a:rPr lang="bn-IN" sz="3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২০ইং </a:t>
            </a:r>
            <a:endParaRPr lang="en-US" sz="3600" dirty="0"/>
          </a:p>
        </p:txBody>
      </p:sp>
      <p:pic>
        <p:nvPicPr>
          <p:cNvPr id="7" name="Picture 2" descr="E:\Job Application\Application Picture\Habib new.jpg"/>
          <p:cNvPicPr>
            <a:picLocks noChangeAspect="1" noChangeArrowheads="1"/>
          </p:cNvPicPr>
          <p:nvPr/>
        </p:nvPicPr>
        <p:blipFill>
          <a:blip r:embed="rId2"/>
          <a:srcRect/>
          <a:stretch>
            <a:fillRect/>
          </a:stretch>
        </p:blipFill>
        <p:spPr bwMode="auto">
          <a:xfrm>
            <a:off x="1524000" y="2189872"/>
            <a:ext cx="19050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20181029_201333-1.jpg"/>
          <p:cNvPicPr>
            <a:picLocks noChangeAspect="1"/>
          </p:cNvPicPr>
          <p:nvPr/>
        </p:nvPicPr>
        <p:blipFill>
          <a:blip r:embed="rId3" cstate="print"/>
          <a:stretch>
            <a:fillRect/>
          </a:stretch>
        </p:blipFill>
        <p:spPr>
          <a:xfrm>
            <a:off x="5674539" y="2133600"/>
            <a:ext cx="1564461"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par>
                                <p:cTn id="23" presetID="8" presetClass="entr" presetSubtype="16"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amond(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diamond(in)">
                                      <p:cBhvr>
                                        <p:cTn id="3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685800" y="457200"/>
            <a:ext cx="7696200" cy="990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8800" dirty="0" smtClean="0">
                <a:latin typeface="NikoshBAN" pitchFamily="2" charset="0"/>
                <a:cs typeface="NikoshBAN" pitchFamily="2" charset="0"/>
              </a:rPr>
              <a:t>একক কাজ</a:t>
            </a:r>
            <a:r>
              <a:rPr lang="bn-BD" sz="66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3" name="Rounded Rectangle 2"/>
          <p:cNvSpPr/>
          <p:nvPr/>
        </p:nvSpPr>
        <p:spPr>
          <a:xfrm>
            <a:off x="609600" y="2362200"/>
            <a:ext cx="7848600" cy="3733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742950" indent="-742950">
              <a:buFont typeface="+mj-lt"/>
              <a:buAutoNum type="arabicParenR"/>
            </a:pPr>
            <a:r>
              <a:rPr lang="bn-IN" sz="4000" dirty="0" smtClean="0">
                <a:latin typeface="NikoshBAN" pitchFamily="2" charset="0"/>
                <a:cs typeface="NikoshBAN" pitchFamily="2" charset="0"/>
              </a:rPr>
              <a:t>দুদু মিয়ার পিতার নাম কী</a:t>
            </a:r>
            <a:r>
              <a:rPr lang="bn-BD" sz="4000" dirty="0" smtClean="0">
                <a:latin typeface="NikoshBAN" pitchFamily="2" charset="0"/>
                <a:cs typeface="NikoshBAN" pitchFamily="2" charset="0"/>
              </a:rPr>
              <a:t>?</a:t>
            </a:r>
          </a:p>
          <a:p>
            <a:pPr marL="742950" indent="-742950">
              <a:buFont typeface="+mj-lt"/>
              <a:buAutoNum type="arabicParenR"/>
            </a:pPr>
            <a:r>
              <a:rPr lang="bn-IN" sz="4000" dirty="0" smtClean="0">
                <a:latin typeface="NikoshBAN" pitchFamily="2" charset="0"/>
                <a:cs typeface="NikoshBAN" pitchFamily="2" charset="0"/>
              </a:rPr>
              <a:t>ধর্মীয় সংস্কারের ক্ষেত্রে হাজী শরীয়তুল্লাহ্ কোন ভাবধারায় উদ্বুদ্ধ হয়েছিলেন </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jpg"/>
          <p:cNvPicPr>
            <a:picLocks noChangeAspect="1"/>
          </p:cNvPicPr>
          <p:nvPr/>
        </p:nvPicPr>
        <p:blipFill>
          <a:blip r:embed="rId2"/>
          <a:stretch>
            <a:fillRect/>
          </a:stretch>
        </p:blipFill>
        <p:spPr>
          <a:xfrm>
            <a:off x="4566672" y="2362200"/>
            <a:ext cx="3558153" cy="2209800"/>
          </a:xfrm>
          <a:prstGeom prst="rect">
            <a:avLst/>
          </a:prstGeom>
        </p:spPr>
      </p:pic>
      <p:pic>
        <p:nvPicPr>
          <p:cNvPr id="3" name="Picture 2" descr="g1.jpg"/>
          <p:cNvPicPr>
            <a:picLocks noChangeAspect="1"/>
          </p:cNvPicPr>
          <p:nvPr/>
        </p:nvPicPr>
        <p:blipFill>
          <a:blip r:embed="rId3"/>
          <a:stretch>
            <a:fillRect/>
          </a:stretch>
        </p:blipFill>
        <p:spPr>
          <a:xfrm>
            <a:off x="914400" y="2438400"/>
            <a:ext cx="3381375" cy="2250151"/>
          </a:xfrm>
          <a:prstGeom prst="rect">
            <a:avLst/>
          </a:prstGeom>
        </p:spPr>
      </p:pic>
      <p:sp>
        <p:nvSpPr>
          <p:cNvPr id="4" name="Rounded Rectangle 3"/>
          <p:cNvSpPr/>
          <p:nvPr/>
        </p:nvSpPr>
        <p:spPr>
          <a:xfrm>
            <a:off x="1600200" y="457200"/>
            <a:ext cx="6553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latin typeface="NikoshBAN" pitchFamily="2" charset="0"/>
                <a:cs typeface="NikoshBAN" pitchFamily="2" charset="0"/>
              </a:rPr>
              <a:t>দলীয় কাজ </a:t>
            </a:r>
            <a:endParaRPr lang="en-US" sz="2400" dirty="0">
              <a:latin typeface="NikoshBAN" pitchFamily="2" charset="0"/>
              <a:cs typeface="NikoshBAN" pitchFamily="2" charset="0"/>
            </a:endParaRPr>
          </a:p>
        </p:txBody>
      </p:sp>
      <p:sp>
        <p:nvSpPr>
          <p:cNvPr id="5" name="Rounded Rectangle 4"/>
          <p:cNvSpPr/>
          <p:nvPr/>
        </p:nvSpPr>
        <p:spPr>
          <a:xfrm>
            <a:off x="762000" y="4953000"/>
            <a:ext cx="7924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itchFamily="2" charset="0"/>
                <a:cs typeface="NikoshBAN" pitchFamily="2" charset="0"/>
              </a:rPr>
              <a:t>তৎকালীন সমাজে ফারায়েজী আন্দোলনের প্রাভাব বিশ্লেষণ কর। </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par>
                                <p:cTn id="13" presetID="8"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amond(in)">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09600" y="1600200"/>
            <a:ext cx="8153400" cy="44627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IN" sz="3600" b="1" dirty="0" smtClean="0">
                <a:solidFill>
                  <a:srgbClr val="00B0F0"/>
                </a:solidFill>
                <a:latin typeface="NikoshBAN" pitchFamily="2" charset="0"/>
                <a:cs typeface="NikoshBAN" pitchFamily="2" charset="0"/>
              </a:rPr>
              <a:t>১। </a:t>
            </a:r>
            <a:r>
              <a:rPr lang="bn-IN" sz="3200" b="1" dirty="0" smtClean="0">
                <a:solidFill>
                  <a:srgbClr val="00B0F0"/>
                </a:solidFill>
                <a:latin typeface="NikoshBAN" pitchFamily="2" charset="0"/>
                <a:cs typeface="NikoshBAN" pitchFamily="2" charset="0"/>
              </a:rPr>
              <a:t>ফারায়েজী আন্দোলন বলতে কী বোঝায়</a:t>
            </a:r>
            <a:endParaRPr lang="bn-IN" sz="3600" b="1" dirty="0" smtClean="0">
              <a:solidFill>
                <a:srgbClr val="00B050"/>
              </a:solidFill>
              <a:latin typeface="NikoshBAN" pitchFamily="2" charset="0"/>
              <a:cs typeface="NikoshBAN" pitchFamily="2" charset="0"/>
            </a:endParaRPr>
          </a:p>
          <a:p>
            <a:r>
              <a:rPr lang="bn-IN" sz="3600" b="1" dirty="0" smtClean="0">
                <a:solidFill>
                  <a:schemeClr val="tx1"/>
                </a:solidFill>
                <a:latin typeface="NikoshBAN" pitchFamily="2" charset="0"/>
                <a:cs typeface="NikoshBAN" pitchFamily="2" charset="0"/>
              </a:rPr>
              <a:t>উত্তরঃ </a:t>
            </a:r>
            <a:r>
              <a:rPr lang="bn-IN" sz="3600" dirty="0" smtClean="0">
                <a:solidFill>
                  <a:schemeClr val="tx1"/>
                </a:solidFill>
                <a:latin typeface="NikoshBAN" pitchFamily="2" charset="0"/>
                <a:cs typeface="NikoshBAN" pitchFamily="2" charset="0"/>
              </a:rPr>
              <a:t>হাজী </a:t>
            </a:r>
            <a:r>
              <a:rPr lang="bn-IN" sz="3600" dirty="0" smtClean="0">
                <a:latin typeface="NikoshBAN" pitchFamily="2" charset="0"/>
                <a:cs typeface="NikoshBAN" pitchFamily="2" charset="0"/>
              </a:rPr>
              <a:t>শরীয়তুল্লাহ্ </a:t>
            </a:r>
            <a:r>
              <a:rPr lang="bn-IN" sz="3600" dirty="0" smtClean="0">
                <a:solidFill>
                  <a:schemeClr val="tx1"/>
                </a:solidFill>
                <a:latin typeface="NikoshBAN" pitchFamily="2" charset="0"/>
                <a:cs typeface="NikoshBAN" pitchFamily="2" charset="0"/>
              </a:rPr>
              <a:t>ধর্মীয় অনাচার ও কুসংস্কারগুলো দূর করে মুসলমানদের ধর্মের জ্ঞানে উৎসাহী করার জন্য যে আন্দোলন গড়ে তুলেন তাকে ফারায়েজী আন্দোলন বলে।</a:t>
            </a:r>
          </a:p>
          <a:p>
            <a:r>
              <a:rPr lang="bn-IN" sz="3600" b="1" dirty="0" smtClean="0">
                <a:solidFill>
                  <a:srgbClr val="00B050"/>
                </a:solidFill>
                <a:latin typeface="NikoshBAN" pitchFamily="2" charset="0"/>
                <a:cs typeface="NikoshBAN" pitchFamily="2" charset="0"/>
              </a:rPr>
              <a:t>২।</a:t>
            </a:r>
            <a:r>
              <a:rPr lang="bn-IN" sz="3600" b="1" dirty="0" smtClean="0">
                <a:solidFill>
                  <a:srgbClr val="00B0F0"/>
                </a:solidFill>
                <a:latin typeface="NikoshBAN" pitchFamily="2" charset="0"/>
                <a:cs typeface="NikoshBAN" pitchFamily="2" charset="0"/>
              </a:rPr>
              <a:t> </a:t>
            </a:r>
            <a:r>
              <a:rPr lang="bn-IN" sz="3600" dirty="0" smtClean="0">
                <a:solidFill>
                  <a:srgbClr val="00B050"/>
                </a:solidFill>
                <a:latin typeface="NikoshBAN" pitchFamily="2" charset="0"/>
                <a:cs typeface="NikoshBAN" pitchFamily="2" charset="0"/>
              </a:rPr>
              <a:t>ফারায়েজী আন্দোলনের নেতা কে ছিলেন </a:t>
            </a:r>
            <a:r>
              <a:rPr lang="bn-IN" sz="3600" dirty="0" smtClean="0">
                <a:solidFill>
                  <a:srgbClr val="00B0F0"/>
                </a:solidFill>
                <a:latin typeface="NikoshBAN" pitchFamily="2" charset="0"/>
                <a:cs typeface="NikoshBAN" pitchFamily="2" charset="0"/>
              </a:rPr>
              <a:t>? </a:t>
            </a:r>
          </a:p>
          <a:p>
            <a:r>
              <a:rPr lang="bn-IN" sz="3200" b="1" dirty="0" smtClean="0">
                <a:latin typeface="NikoshBAN" pitchFamily="2" charset="0"/>
                <a:cs typeface="NikoshBAN" pitchFamily="2" charset="0"/>
              </a:rPr>
              <a:t>উত্তরঃ</a:t>
            </a:r>
            <a:r>
              <a:rPr lang="bn-IN" sz="3200" dirty="0" smtClean="0">
                <a:latin typeface="NikoshBAN" pitchFamily="2" charset="0"/>
                <a:cs typeface="NikoshBAN" pitchFamily="2" charset="0"/>
              </a:rPr>
              <a:t> </a:t>
            </a:r>
            <a:r>
              <a:rPr lang="bn-IN" sz="3200" b="1" dirty="0" smtClean="0">
                <a:solidFill>
                  <a:schemeClr val="tx1"/>
                </a:solidFill>
                <a:latin typeface="NikoshBAN" pitchFamily="2" charset="0"/>
                <a:cs typeface="NikoshBAN" pitchFamily="2" charset="0"/>
              </a:rPr>
              <a:t>হাজী </a:t>
            </a:r>
            <a:r>
              <a:rPr lang="bn-IN" sz="3200" dirty="0" smtClean="0">
                <a:latin typeface="NikoshBAN" pitchFamily="2" charset="0"/>
                <a:cs typeface="NikoshBAN" pitchFamily="2" charset="0"/>
              </a:rPr>
              <a:t>শরীয়তুল্লাহ্ ।  </a:t>
            </a:r>
          </a:p>
          <a:p>
            <a:r>
              <a:rPr lang="bn-IN" sz="3600" b="1" dirty="0" smtClean="0">
                <a:solidFill>
                  <a:srgbClr val="0070C0"/>
                </a:solidFill>
                <a:latin typeface="NikoshBAN" pitchFamily="2" charset="0"/>
                <a:cs typeface="NikoshBAN" pitchFamily="2" charset="0"/>
              </a:rPr>
              <a:t>৩। </a:t>
            </a:r>
            <a:r>
              <a:rPr lang="bn-IN" sz="3200" dirty="0" smtClean="0">
                <a:solidFill>
                  <a:srgbClr val="00B0F0"/>
                </a:solidFill>
                <a:latin typeface="NikoshBAN" pitchFamily="2" charset="0"/>
                <a:cs typeface="NikoshBAN" pitchFamily="2" charset="0"/>
              </a:rPr>
              <a:t>হাজী শরীয়তুল্লাহ্ কত বছর বয়সে মক্কা গমন করেন</a:t>
            </a:r>
            <a:r>
              <a:rPr lang="bn-BD" sz="3200" dirty="0" smtClean="0">
                <a:solidFill>
                  <a:srgbClr val="0070C0"/>
                </a:solidFill>
                <a:latin typeface="NikoshBAN" pitchFamily="2" charset="0"/>
                <a:cs typeface="NikoshBAN" pitchFamily="2" charset="0"/>
              </a:rPr>
              <a:t>?</a:t>
            </a:r>
            <a:endParaRPr lang="bn-IN" sz="3600" dirty="0" smtClean="0">
              <a:solidFill>
                <a:srgbClr val="0070C0"/>
              </a:solidFill>
              <a:latin typeface="NikoshBAN" pitchFamily="2" charset="0"/>
              <a:cs typeface="NikoshBAN" pitchFamily="2" charset="0"/>
            </a:endParaRPr>
          </a:p>
          <a:p>
            <a:r>
              <a:rPr lang="bn-IN" sz="3600" b="1" dirty="0" smtClean="0">
                <a:latin typeface="NikoshBAN" pitchFamily="2" charset="0"/>
                <a:cs typeface="NikoshBAN" pitchFamily="2" charset="0"/>
              </a:rPr>
              <a:t>উত্তরঃ</a:t>
            </a:r>
            <a:r>
              <a:rPr lang="bn-IN" sz="3600" dirty="0" smtClean="0">
                <a:latin typeface="NikoshBAN" pitchFamily="2" charset="0"/>
                <a:cs typeface="NikoshBAN" pitchFamily="2" charset="0"/>
              </a:rPr>
              <a:t> </a:t>
            </a:r>
            <a:r>
              <a:rPr lang="bn-IN" sz="3200" dirty="0" smtClean="0">
                <a:latin typeface="NikoshBAN" pitchFamily="2" charset="0"/>
                <a:cs typeface="NikoshBAN" pitchFamily="2" charset="0"/>
              </a:rPr>
              <a:t>১৮ বছর। </a:t>
            </a:r>
            <a:endParaRPr lang="en-US" sz="3600" dirty="0">
              <a:latin typeface="NikoshBAN" pitchFamily="2" charset="0"/>
              <a:cs typeface="NikoshBAN" pitchFamily="2" charset="0"/>
            </a:endParaRPr>
          </a:p>
        </p:txBody>
      </p:sp>
      <p:sp>
        <p:nvSpPr>
          <p:cNvPr id="3" name="Flowchart: Punched Tape 2"/>
          <p:cNvSpPr/>
          <p:nvPr/>
        </p:nvSpPr>
        <p:spPr>
          <a:xfrm>
            <a:off x="2057400" y="0"/>
            <a:ext cx="4648200" cy="1524000"/>
          </a:xfrm>
          <a:prstGeom prst="flowChartPunchedTap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bn-IN" sz="6000" dirty="0" smtClean="0">
                <a:latin typeface="NikoshBAN" pitchFamily="2" charset="0"/>
                <a:cs typeface="NikoshBAN" pitchFamily="2" charset="0"/>
              </a:rPr>
              <a:t>মূল্যায়ন</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0" y="1457980"/>
            <a:ext cx="86868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IN" sz="3600" b="1" dirty="0" smtClean="0">
                <a:latin typeface="NikoshBAN" pitchFamily="2" charset="0"/>
                <a:cs typeface="NikoshBAN" pitchFamily="2" charset="0"/>
              </a:rPr>
              <a:t>ফারায়েজী আন্দোলনের সাথে সাদৃশ্যপূর্ণ ব্যক্তি ছিলেন বাংলার নির্যাতিত কৃষককূলের মুক্তিদাতা </a:t>
            </a:r>
            <a:r>
              <a:rPr lang="bn-BD" sz="3600" b="1" dirty="0" smtClean="0">
                <a:latin typeface="NikoshBAN" pitchFamily="2" charset="0"/>
                <a:cs typeface="NikoshBAN" pitchFamily="2" charset="0"/>
              </a:rPr>
              <a:t>- বিশ্লেষণ  কর।</a:t>
            </a:r>
            <a:r>
              <a:rPr lang="bn-BD" sz="3200" b="1" dirty="0" smtClean="0">
                <a:latin typeface="NikoshBAN" pitchFamily="2" charset="0"/>
                <a:cs typeface="NikoshBAN" pitchFamily="2" charset="0"/>
              </a:rPr>
              <a:t> </a:t>
            </a:r>
            <a:r>
              <a:rPr lang="bn-IN"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pic>
        <p:nvPicPr>
          <p:cNvPr id="3" name="Picture 2" descr="hhhh.jpg"/>
          <p:cNvPicPr>
            <a:picLocks noChangeAspect="1"/>
          </p:cNvPicPr>
          <p:nvPr/>
        </p:nvPicPr>
        <p:blipFill>
          <a:blip r:embed="rId3"/>
          <a:stretch>
            <a:fillRect/>
          </a:stretch>
        </p:blipFill>
        <p:spPr>
          <a:xfrm>
            <a:off x="1143000" y="2842846"/>
            <a:ext cx="7010400" cy="3938954"/>
          </a:xfrm>
          <a:prstGeom prst="rect">
            <a:avLst/>
          </a:prstGeom>
        </p:spPr>
      </p:pic>
      <p:sp>
        <p:nvSpPr>
          <p:cNvPr id="4" name="Horizontal Scroll 3"/>
          <p:cNvSpPr/>
          <p:nvPr/>
        </p:nvSpPr>
        <p:spPr>
          <a:xfrm>
            <a:off x="1981200" y="152400"/>
            <a:ext cx="4648200" cy="1219200"/>
          </a:xfrm>
          <a:prstGeom prst="horizontalScroll">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bn-IN" sz="5400" b="1" dirty="0" smtClean="0">
                <a:solidFill>
                  <a:srgbClr val="0070C0"/>
                </a:solidFill>
                <a:latin typeface="NikoshBAN" pitchFamily="2" charset="0"/>
                <a:cs typeface="NikoshBAN" pitchFamily="2" charset="0"/>
              </a:rPr>
              <a:t>বাড়ির কাজ</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strVal val="#ppt_w*0.70"/>
                                          </p:val>
                                        </p:tav>
                                        <p:tav tm="100000">
                                          <p:val>
                                            <p:strVal val="#ppt_w"/>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animEffect transition="in" filter="fade">
                                      <p:cBhvr>
                                        <p:cTn id="1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09600" y="381000"/>
            <a:ext cx="7924800" cy="2209800"/>
          </a:xfrm>
          <a:prstGeom prst="rect">
            <a:avLst/>
          </a:prstGeom>
          <a:ln w="57150"/>
        </p:spPr>
        <p:style>
          <a:lnRef idx="2">
            <a:schemeClr val="accent1"/>
          </a:lnRef>
          <a:fillRef idx="1003">
            <a:schemeClr val="lt2"/>
          </a:fillRef>
          <a:effectRef idx="0">
            <a:schemeClr val="accent1"/>
          </a:effectRef>
          <a:fontRef idx="minor">
            <a:schemeClr val="dk1"/>
          </a:fontRef>
        </p:style>
        <p:txBody>
          <a:bodyPr rtlCol="0" anchor="ctr"/>
          <a:lstStyle/>
          <a:p>
            <a:pPr algn="ctr"/>
            <a:r>
              <a:rPr lang="bn-BD" sz="19900" dirty="0">
                <a:solidFill>
                  <a:srgbClr val="FF0000"/>
                </a:solidFill>
                <a:latin typeface="NikoshBAN" pitchFamily="2" charset="0"/>
                <a:cs typeface="NikoshBAN" pitchFamily="2" charset="0"/>
              </a:rPr>
              <a:t>ধন্যবাদ</a:t>
            </a:r>
            <a:endParaRPr lang="en-US" sz="19900" dirty="0">
              <a:solidFill>
                <a:srgbClr val="FF0000"/>
              </a:solidFill>
              <a:latin typeface="NikoshBAN" pitchFamily="2" charset="0"/>
              <a:cs typeface="NikoshBAN" pitchFamily="2" charset="0"/>
            </a:endParaRPr>
          </a:p>
        </p:txBody>
      </p:sp>
      <p:pic>
        <p:nvPicPr>
          <p:cNvPr id="3" name="Picture 2" descr="download (1).jpg"/>
          <p:cNvPicPr>
            <a:picLocks noChangeAspect="1"/>
          </p:cNvPicPr>
          <p:nvPr/>
        </p:nvPicPr>
        <p:blipFill>
          <a:blip r:embed="rId3"/>
          <a:stretch>
            <a:fillRect/>
          </a:stretch>
        </p:blipFill>
        <p:spPr>
          <a:xfrm>
            <a:off x="2819400" y="2819400"/>
            <a:ext cx="3352800"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pic>
        <p:nvPicPr>
          <p:cNvPr id="2" name="Picture 1" descr="DESHBANDHU-CHITTARANJAN.jpg"/>
          <p:cNvPicPr>
            <a:picLocks noChangeAspect="1"/>
          </p:cNvPicPr>
          <p:nvPr/>
        </p:nvPicPr>
        <p:blipFill>
          <a:blip r:embed="rId3"/>
          <a:stretch>
            <a:fillRect/>
          </a:stretch>
        </p:blipFill>
        <p:spPr>
          <a:xfrm>
            <a:off x="2285999" y="274320"/>
            <a:ext cx="4549913" cy="62788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2" name="Picture 1" descr="mHNesQUC3CPPbXqs_sher-e-bangla_ak_fazlul_huq_1.jpg"/>
          <p:cNvPicPr>
            <a:picLocks noChangeAspect="1"/>
          </p:cNvPicPr>
          <p:nvPr/>
        </p:nvPicPr>
        <p:blipFill>
          <a:blip r:embed="rId3"/>
          <a:stretch>
            <a:fillRect/>
          </a:stretch>
        </p:blipFill>
        <p:spPr>
          <a:xfrm>
            <a:off x="1066800" y="914400"/>
            <a:ext cx="7086600" cy="487679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2" name="Picture 1" descr="download (8).jpg"/>
          <p:cNvPicPr>
            <a:picLocks noChangeAspect="1"/>
          </p:cNvPicPr>
          <p:nvPr/>
        </p:nvPicPr>
        <p:blipFill>
          <a:blip r:embed="rId3"/>
          <a:stretch>
            <a:fillRect/>
          </a:stretch>
        </p:blipFill>
        <p:spPr>
          <a:xfrm>
            <a:off x="2438401" y="1043797"/>
            <a:ext cx="4451108" cy="497600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descr="download (9).jpg"/>
          <p:cNvPicPr>
            <a:picLocks noChangeAspect="1"/>
          </p:cNvPicPr>
          <p:nvPr/>
        </p:nvPicPr>
        <p:blipFill>
          <a:blip r:embed="rId3"/>
          <a:stretch>
            <a:fillRect/>
          </a:stretch>
        </p:blipFill>
        <p:spPr>
          <a:xfrm>
            <a:off x="897775" y="1219200"/>
            <a:ext cx="7348450" cy="4724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2" name="Picture 1" descr="download (10).jpg"/>
          <p:cNvPicPr>
            <a:picLocks noChangeAspect="1"/>
          </p:cNvPicPr>
          <p:nvPr/>
        </p:nvPicPr>
        <p:blipFill>
          <a:blip r:embed="rId3"/>
          <a:stretch>
            <a:fillRect/>
          </a:stretch>
        </p:blipFill>
        <p:spPr>
          <a:xfrm>
            <a:off x="1092200" y="1219200"/>
            <a:ext cx="6985000" cy="4648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457200"/>
            <a:ext cx="8153400" cy="5715000"/>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just"/>
            <a:r>
              <a:rPr lang="bn-IN" sz="3600" dirty="0" smtClean="0">
                <a:latin typeface="NikoshBAN" pitchFamily="2" charset="0"/>
                <a:cs typeface="NikoshBAN" pitchFamily="2" charset="0"/>
              </a:rPr>
              <a:t>ব্রিটিশ ভারতে উনবিংশ শতকে বাংলার মুসলমান সমাজে কয়েকজন ধর্মীয় সংস্কারকের আবির্ভাব ঘটে। তাঁরা ধর্মীয় সংস্কারের পাশাপাশি স্থানীয় অত্যাচারী জমিদার, নীলকর এবং ইংরেজ শাসকদের বিরুদ্ধে জনগণকে ঐক্যবদ্ধ করার প্রচেষ্টা চালান। </a:t>
            </a:r>
            <a:endParaRPr lang="en-US" sz="3600" dirty="0" smtClean="0">
              <a:latin typeface="NikoshBAN" pitchFamily="2" charset="0"/>
              <a:cs typeface="NikoshBAN" pitchFamily="2" charset="0"/>
            </a:endParaRPr>
          </a:p>
          <a:p>
            <a:pPr algn="just"/>
            <a:r>
              <a:rPr lang="bn-IN" sz="3600" dirty="0" smtClean="0">
                <a:latin typeface="NikoshBAN" pitchFamily="2" charset="0"/>
                <a:cs typeface="NikoshBAN" pitchFamily="2" charset="0"/>
              </a:rPr>
              <a:t>বাঙালি রাজনীতিবিদগণ প্রথমে ব্রিটিশ ঔপনিবেশিক শাসক ও পরবর্তীতে পাকিস্তানি শাসকগোষ্ঠীর অত্যাচার ও শাসন-শোষণের বিরুদ্ধে জগণকে ঐক্যবদ্ধ করে তুলতে সচেষ্ট হন।</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457200" y="457200"/>
            <a:ext cx="8077200" cy="5943600"/>
          </a:xfrm>
          <a:prstGeom prst="roundRect">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just"/>
            <a:r>
              <a:rPr lang="bn-IN" sz="4400" dirty="0" smtClean="0">
                <a:latin typeface="NikoshBAN" pitchFamily="2" charset="0"/>
                <a:cs typeface="NikoshBAN" pitchFamily="2" charset="0"/>
              </a:rPr>
              <a:t>তাঁরা হলেন দেশবন্ধু চিত্তরঞ্জন দাস, শেরে বাংলা এ</a:t>
            </a:r>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কে</a:t>
            </a:r>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ফজলুল হক, হোসেন শহীদ সোহরাওয়ার্দী , মাওলানা আব্দুল হামিদ খান ভাসানী প্রমুখ। সবশেষে বঙ্গবন্ধু শেখ মুজিবুর রহমানের নেতৃত্বে বাঙালি জনগণ মুক্তিযুদ্ধের মাধ্যমে সার্বভৌম বাংলাদেশ প্রতিষ্ঠা করে।</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438</Words>
  <Application>Microsoft Office PowerPoint</Application>
  <PresentationFormat>On-screen Show (4:3)</PresentationFormat>
  <Paragraphs>58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cp:revision>
  <dcterms:created xsi:type="dcterms:W3CDTF">2006-08-16T00:00:00Z</dcterms:created>
  <dcterms:modified xsi:type="dcterms:W3CDTF">2020-03-30T16:34:50Z</dcterms:modified>
</cp:coreProperties>
</file>