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2" r:id="rId7"/>
    <p:sldId id="267" r:id="rId8"/>
    <p:sldId id="268" r:id="rId9"/>
    <p:sldId id="277" r:id="rId10"/>
    <p:sldId id="285" r:id="rId11"/>
    <p:sldId id="283" r:id="rId12"/>
    <p:sldId id="269" r:id="rId13"/>
    <p:sldId id="266" r:id="rId14"/>
    <p:sldId id="270" r:id="rId15"/>
    <p:sldId id="265" r:id="rId16"/>
    <p:sldId id="272" r:id="rId17"/>
    <p:sldId id="274" r:id="rId18"/>
    <p:sldId id="271" r:id="rId19"/>
    <p:sldId id="276" r:id="rId20"/>
    <p:sldId id="275" r:id="rId21"/>
    <p:sldId id="278" r:id="rId22"/>
    <p:sldId id="279" r:id="rId23"/>
    <p:sldId id="284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67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9B2F9-2CD2-41EE-BAB5-36C698609B11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85AF0-2BEB-40B7-B794-7AA01C2D4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6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85AF0-2BEB-40B7-B794-7AA01C2D4B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12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2BDA-DA7E-48D5-949B-63E6226AA023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E1EB-E040-4F4F-94A9-244BED61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96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2BDA-DA7E-48D5-949B-63E6226AA023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E1EB-E040-4F4F-94A9-244BED61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9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2BDA-DA7E-48D5-949B-63E6226AA023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E1EB-E040-4F4F-94A9-244BED61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4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2BDA-DA7E-48D5-949B-63E6226AA023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E1EB-E040-4F4F-94A9-244BED61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1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2BDA-DA7E-48D5-949B-63E6226AA023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E1EB-E040-4F4F-94A9-244BED61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2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2BDA-DA7E-48D5-949B-63E6226AA023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E1EB-E040-4F4F-94A9-244BED61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2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2BDA-DA7E-48D5-949B-63E6226AA023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E1EB-E040-4F4F-94A9-244BED61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8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2BDA-DA7E-48D5-949B-63E6226AA023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E1EB-E040-4F4F-94A9-244BED61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1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2BDA-DA7E-48D5-949B-63E6226AA023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E1EB-E040-4F4F-94A9-244BED61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5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2BDA-DA7E-48D5-949B-63E6226AA023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E1EB-E040-4F4F-94A9-244BED61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29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2BDA-DA7E-48D5-949B-63E6226AA023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9E1EB-E040-4F4F-94A9-244BED61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0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52BDA-DA7E-48D5-949B-63E6226AA023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9E1EB-E040-4F4F-94A9-244BED61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55988" y="5388975"/>
            <a:ext cx="6523629" cy="1255594"/>
          </a:xfrm>
          <a:prstGeom prst="roundRect">
            <a:avLst/>
          </a:prstGeom>
          <a:solidFill>
            <a:srgbClr val="0070C0"/>
          </a:solidFill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r>
              <a:rPr lang="en-US" sz="7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7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85" y="398834"/>
            <a:ext cx="6245157" cy="46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14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3714" y="1479807"/>
            <a:ext cx="8389907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u="sng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কোণের</a:t>
            </a:r>
            <a:r>
              <a:rPr lang="en-US" sz="4800" b="1" u="sng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u="sng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সংঙ্গাঃ</a:t>
            </a:r>
            <a:endParaRPr lang="bn-BD" sz="4800" b="1" u="sng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দুইটি সরল রেখা পরস্পর একই বিন্দুতে মিলিত হয়ে যে আকৃতি তৈরি হয় তাকে কোণ বলে। 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3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9022" y="1018464"/>
            <a:ext cx="7471013" cy="542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0434" y="4257471"/>
            <a:ext cx="1702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চেয়ার </a:t>
            </a:r>
            <a:endParaRPr lang="en-US" sz="4000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4000" y="4324369"/>
            <a:ext cx="163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টেবিল </a:t>
            </a:r>
            <a:endParaRPr lang="en-US" sz="4000" b="1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4074" y="4361767"/>
            <a:ext cx="129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ঘড়ি </a:t>
            </a:r>
            <a:endParaRPr lang="en-US" sz="32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438662" y="352123"/>
            <a:ext cx="3503129" cy="3360068"/>
            <a:chOff x="8438662" y="352123"/>
            <a:chExt cx="3503129" cy="33600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6"/>
            <a:stretch/>
          </p:blipFill>
          <p:spPr>
            <a:xfrm>
              <a:off x="8438662" y="352123"/>
              <a:ext cx="3503129" cy="3360068"/>
            </a:xfrm>
            <a:prstGeom prst="rect">
              <a:avLst/>
            </a:prstGeom>
          </p:spPr>
        </p:pic>
        <p:cxnSp>
          <p:nvCxnSpPr>
            <p:cNvPr id="42" name="Straight Connector 41"/>
            <p:cNvCxnSpPr/>
            <p:nvPr/>
          </p:nvCxnSpPr>
          <p:spPr>
            <a:xfrm>
              <a:off x="10151675" y="1468056"/>
              <a:ext cx="534523" cy="34709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1150434" y="5596118"/>
            <a:ext cx="1012716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লাল</a:t>
            </a:r>
            <a:r>
              <a:rPr lang="bn-BD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দাগ দেওয়া জায়গায় যে আকৃতি তৈরি হয়েছে তার নাম কি? 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02903" y="675633"/>
            <a:ext cx="3179927" cy="3308034"/>
            <a:chOff x="4858350" y="424147"/>
            <a:chExt cx="3179927" cy="33080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350" y="424147"/>
              <a:ext cx="3179927" cy="3308034"/>
            </a:xfrm>
            <a:prstGeom prst="rect">
              <a:avLst/>
            </a:prstGeom>
            <a:ln w="38100">
              <a:noFill/>
            </a:ln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7001301" y="1249689"/>
              <a:ext cx="614150" cy="5927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96778" y="446300"/>
            <a:ext cx="3334650" cy="3265891"/>
            <a:chOff x="690351" y="353322"/>
            <a:chExt cx="3334650" cy="3265891"/>
          </a:xfrm>
        </p:grpSpPr>
        <p:grpSp>
          <p:nvGrpSpPr>
            <p:cNvPr id="14" name="Group 13"/>
            <p:cNvGrpSpPr/>
            <p:nvPr/>
          </p:nvGrpSpPr>
          <p:grpSpPr>
            <a:xfrm>
              <a:off x="690351" y="353322"/>
              <a:ext cx="3334650" cy="3265891"/>
              <a:chOff x="671340" y="352123"/>
              <a:chExt cx="3334650" cy="326589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340" y="352123"/>
                <a:ext cx="3334650" cy="3265891"/>
              </a:xfrm>
              <a:prstGeom prst="rect">
                <a:avLst/>
              </a:prstGeom>
              <a:ln w="57150">
                <a:noFill/>
              </a:ln>
            </p:spPr>
          </p:pic>
          <p:cxnSp>
            <p:nvCxnSpPr>
              <p:cNvPr id="16" name="Straight Connector 15"/>
              <p:cNvCxnSpPr/>
              <p:nvPr/>
            </p:nvCxnSpPr>
            <p:spPr>
              <a:xfrm>
                <a:off x="2759447" y="2325410"/>
                <a:ext cx="464024" cy="436415"/>
              </a:xfrm>
              <a:prstGeom prst="line">
                <a:avLst/>
              </a:prstGeom>
              <a:ln w="571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/>
            <p:cNvCxnSpPr/>
            <p:nvPr/>
          </p:nvCxnSpPr>
          <p:spPr>
            <a:xfrm>
              <a:off x="2689605" y="2322502"/>
              <a:ext cx="502047" cy="42567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61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14650" y="805226"/>
            <a:ext cx="4353636" cy="9552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214650" y="2169994"/>
            <a:ext cx="4353636" cy="4094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214650" y="3480180"/>
            <a:ext cx="4353636" cy="0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96082" y="591997"/>
            <a:ext cx="2497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bn-BD" sz="5400" b="1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রেখা</a:t>
            </a:r>
            <a:endParaRPr lang="en-US" sz="5400" b="1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3504" y="2047167"/>
            <a:ext cx="3057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bn-BD" sz="48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রেখাংশ </a:t>
            </a:r>
            <a:endParaRPr lang="en-US" sz="48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75862" y="3018515"/>
            <a:ext cx="193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bn-BD" sz="5400" dirty="0" smtClean="0">
                <a:solidFill>
                  <a:srgbClr val="FFC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রশ্মি</a:t>
            </a:r>
            <a:endParaRPr lang="en-US" sz="5400" dirty="0">
              <a:solidFill>
                <a:srgbClr val="FFC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1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0186" y="206788"/>
            <a:ext cx="7970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 ধরনের কোণ </a:t>
            </a:r>
            <a:endParaRPr lang="en-US" sz="6000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060844" y="2121132"/>
            <a:ext cx="3643454" cy="2724697"/>
            <a:chOff x="2060844" y="2121132"/>
            <a:chExt cx="3643454" cy="272469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04513" y="3070746"/>
              <a:ext cx="6823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 rot="441141" flipV="1">
              <a:off x="2144282" y="2314170"/>
              <a:ext cx="3179552" cy="2531659"/>
              <a:chOff x="4067409" y="2640841"/>
              <a:chExt cx="3179552" cy="2463422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4490113" y="3070746"/>
                <a:ext cx="2756848" cy="286603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4531057" y="3070746"/>
                <a:ext cx="1119116" cy="2033517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/>
              <p:cNvSpPr/>
              <p:nvPr/>
            </p:nvSpPr>
            <p:spPr>
              <a:xfrm rot="4601002">
                <a:off x="4173179" y="2535071"/>
                <a:ext cx="1433015" cy="1644556"/>
              </a:xfrm>
              <a:prstGeom prst="arc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889093" y="2121132"/>
              <a:ext cx="450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ক</a:t>
              </a:r>
              <a:endParaRPr lang="en-US" sz="20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60844" y="4098405"/>
              <a:ext cx="5763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000" b="1" dirty="0" smtClean="0"/>
                <a:t>খ </a:t>
              </a:r>
              <a:endParaRPr lang="en-US" sz="20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53921" y="4196289"/>
              <a:ext cx="450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000" b="1" dirty="0" smtClean="0"/>
                <a:t>গ</a:t>
              </a:r>
              <a:endParaRPr lang="en-US" sz="20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218297" y="2146322"/>
            <a:ext cx="4124361" cy="2284166"/>
            <a:chOff x="6954000" y="1065929"/>
            <a:chExt cx="4124361" cy="2284166"/>
          </a:xfrm>
        </p:grpSpPr>
        <p:sp>
          <p:nvSpPr>
            <p:cNvPr id="16" name="Arc 15"/>
            <p:cNvSpPr/>
            <p:nvPr/>
          </p:nvSpPr>
          <p:spPr>
            <a:xfrm rot="2779677">
              <a:off x="7027065" y="1795838"/>
              <a:ext cx="1735492" cy="1373022"/>
            </a:xfrm>
            <a:prstGeom prst="arc">
              <a:avLst>
                <a:gd name="adj1" fmla="val 16200000"/>
                <a:gd name="adj2" fmla="val 20689870"/>
              </a:avLst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406913" y="1466039"/>
              <a:ext cx="2235520" cy="1515815"/>
              <a:chOff x="7406913" y="1466039"/>
              <a:chExt cx="2235520" cy="1515815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7406913" y="1466039"/>
                <a:ext cx="1775117" cy="1310185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7410734" y="2770496"/>
                <a:ext cx="2231699" cy="211358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9052297" y="1065929"/>
              <a:ext cx="7092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000" b="1" dirty="0" smtClean="0"/>
                <a:t>চ</a:t>
              </a:r>
              <a:endParaRPr lang="en-US" sz="2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54000" y="2579972"/>
              <a:ext cx="993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000" b="1" dirty="0"/>
                <a:t>ছ</a:t>
              </a:r>
              <a:endParaRPr lang="en-US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642433" y="2856058"/>
              <a:ext cx="1435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000" b="1" dirty="0" smtClean="0"/>
                <a:t>জ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20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8230" y="1716151"/>
            <a:ext cx="10029372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bn-BD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কোণের আকৃতি পরিমাপের একক হ’ল ‘’ডিগ্রি’’ এটাকে(০) (ডিগ্রি) দ্বারা প্রকাশ করা হয়।</a:t>
            </a:r>
            <a:endParaRPr lang="en-US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5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0371" y="118881"/>
            <a:ext cx="584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i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 ধরনের কোণ </a:t>
            </a:r>
            <a:endParaRPr lang="en-US" sz="4000" i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93205" y="774511"/>
            <a:ext cx="2191720" cy="2711242"/>
            <a:chOff x="518616" y="2137124"/>
            <a:chExt cx="2191720" cy="2711242"/>
          </a:xfrm>
        </p:grpSpPr>
        <p:grpSp>
          <p:nvGrpSpPr>
            <p:cNvPr id="26" name="Group 25"/>
            <p:cNvGrpSpPr/>
            <p:nvPr/>
          </p:nvGrpSpPr>
          <p:grpSpPr>
            <a:xfrm>
              <a:off x="1090010" y="2137124"/>
              <a:ext cx="1620326" cy="1892378"/>
              <a:chOff x="1199192" y="2178068"/>
              <a:chExt cx="1620326" cy="1892378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199192" y="2178068"/>
                <a:ext cx="43104" cy="1892378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flipV="1">
                <a:off x="1222730" y="4025175"/>
                <a:ext cx="1596788" cy="45271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Arc 6"/>
            <p:cNvSpPr/>
            <p:nvPr/>
          </p:nvSpPr>
          <p:spPr>
            <a:xfrm>
              <a:off x="518616" y="3237930"/>
              <a:ext cx="1624084" cy="1610436"/>
            </a:xfrm>
            <a:prstGeom prst="arc">
              <a:avLst>
                <a:gd name="adj1" fmla="val 15344999"/>
                <a:gd name="adj2" fmla="val 0"/>
              </a:avLst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82513" y="3159456"/>
            <a:ext cx="2544142" cy="2457846"/>
            <a:chOff x="3482513" y="3159456"/>
            <a:chExt cx="2544142" cy="2457846"/>
          </a:xfrm>
        </p:grpSpPr>
        <p:sp>
          <p:nvSpPr>
            <p:cNvPr id="8" name="Arc 7"/>
            <p:cNvSpPr/>
            <p:nvPr/>
          </p:nvSpPr>
          <p:spPr>
            <a:xfrm>
              <a:off x="3482513" y="4006866"/>
              <a:ext cx="1624084" cy="1610436"/>
            </a:xfrm>
            <a:prstGeom prst="arc">
              <a:avLst>
                <a:gd name="adj1" fmla="val 17214699"/>
                <a:gd name="adj2" fmla="val 20706856"/>
              </a:avLst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184208" y="3159456"/>
              <a:ext cx="1842447" cy="1767385"/>
              <a:chOff x="4293390" y="3200400"/>
              <a:chExt cx="1842447" cy="1767385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H="1">
                <a:off x="4293390" y="3200400"/>
                <a:ext cx="602832" cy="1767385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4295721" y="4217158"/>
                <a:ext cx="1840116" cy="750627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/>
          <p:cNvGrpSpPr/>
          <p:nvPr/>
        </p:nvGrpSpPr>
        <p:grpSpPr>
          <a:xfrm>
            <a:off x="5848069" y="1542999"/>
            <a:ext cx="4920013" cy="529270"/>
            <a:chOff x="5779831" y="1220700"/>
            <a:chExt cx="4920013" cy="529270"/>
          </a:xfrm>
        </p:grpSpPr>
        <p:sp>
          <p:nvSpPr>
            <p:cNvPr id="23" name="TextBox 22"/>
            <p:cNvSpPr txBox="1"/>
            <p:nvPr/>
          </p:nvSpPr>
          <p:spPr>
            <a:xfrm>
              <a:off x="5779831" y="1220700"/>
              <a:ext cx="30775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/>
              <a:r>
                <a:rPr lang="bn-BD" sz="28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৯০ এর সমান</a:t>
              </a:r>
              <a:endParaRPr lang="en-US" sz="28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8393375" y="1321562"/>
              <a:ext cx="641444" cy="3214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212238" y="1288305"/>
              <a:ext cx="14876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4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সমকোণ </a:t>
              </a:r>
              <a:endParaRPr lang="en-US" sz="24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7038836" y="1247362"/>
              <a:ext cx="95535" cy="10738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13395" y="3581483"/>
            <a:ext cx="4537879" cy="461665"/>
            <a:chOff x="6513395" y="3254920"/>
            <a:chExt cx="4537879" cy="461665"/>
          </a:xfrm>
        </p:grpSpPr>
        <p:grpSp>
          <p:nvGrpSpPr>
            <p:cNvPr id="9" name="Group 8"/>
            <p:cNvGrpSpPr/>
            <p:nvPr/>
          </p:nvGrpSpPr>
          <p:grpSpPr>
            <a:xfrm>
              <a:off x="6513395" y="3254920"/>
              <a:ext cx="4537879" cy="461665"/>
              <a:chOff x="6530457" y="2689808"/>
              <a:chExt cx="4537879" cy="46166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6530457" y="2689808"/>
                <a:ext cx="20198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4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৯০ এর ছোট </a:t>
                </a:r>
                <a:endParaRPr lang="en-US" sz="2400" b="1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8717512" y="2727728"/>
                <a:ext cx="709683" cy="33267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730856" y="2720586"/>
                <a:ext cx="13374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0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সুক্ষকোণ </a:t>
                </a:r>
                <a:endParaRPr lang="en-US" sz="2000" b="1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7008129" y="3285698"/>
              <a:ext cx="95535" cy="10738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956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149" y="395785"/>
            <a:ext cx="11082116" cy="5907319"/>
            <a:chOff x="735301" y="0"/>
            <a:chExt cx="11097442" cy="6030149"/>
          </a:xfrm>
        </p:grpSpPr>
        <p:grpSp>
          <p:nvGrpSpPr>
            <p:cNvPr id="25" name="Group 24"/>
            <p:cNvGrpSpPr/>
            <p:nvPr/>
          </p:nvGrpSpPr>
          <p:grpSpPr>
            <a:xfrm>
              <a:off x="735301" y="0"/>
              <a:ext cx="11097442" cy="6030149"/>
              <a:chOff x="912722" y="114356"/>
              <a:chExt cx="11097442" cy="6030149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02006" y="1174271"/>
                <a:ext cx="2947918" cy="2647268"/>
                <a:chOff x="627796" y="1132762"/>
                <a:chExt cx="2947918" cy="2647268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682388" y="1132762"/>
                  <a:ext cx="2893326" cy="1160060"/>
                  <a:chOff x="1009934" y="887103"/>
                  <a:chExt cx="2893326" cy="1160060"/>
                </a:xfrm>
              </p:grpSpPr>
              <p:cxnSp>
                <p:nvCxnSpPr>
                  <p:cNvPr id="3" name="Straight Connector 2"/>
                  <p:cNvCxnSpPr/>
                  <p:nvPr/>
                </p:nvCxnSpPr>
                <p:spPr>
                  <a:xfrm>
                    <a:off x="1009934" y="887103"/>
                    <a:ext cx="1050878" cy="1160060"/>
                  </a:xfrm>
                  <a:prstGeom prst="line">
                    <a:avLst/>
                  </a:prstGeom>
                  <a:ln w="571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/>
                  <p:nvPr/>
                </p:nvCxnSpPr>
                <p:spPr>
                  <a:xfrm flipV="1">
                    <a:off x="2060812" y="1965277"/>
                    <a:ext cx="1842448" cy="81886"/>
                  </a:xfrm>
                  <a:prstGeom prst="line">
                    <a:avLst/>
                  </a:prstGeom>
                  <a:ln w="571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" name="Arc 7"/>
                <p:cNvSpPr/>
                <p:nvPr/>
              </p:nvSpPr>
              <p:spPr>
                <a:xfrm rot="19129798">
                  <a:off x="627796" y="1487206"/>
                  <a:ext cx="1937982" cy="2292824"/>
                </a:xfrm>
                <a:prstGeom prst="arc">
                  <a:avLst>
                    <a:gd name="adj1" fmla="val 17102709"/>
                    <a:gd name="adj2" fmla="val 1215113"/>
                  </a:avLst>
                </a:prstGeom>
                <a:ln w="571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NikoshBAN" panose="02000000000000000000" pitchFamily="2" charset="0"/>
                    <a:cs typeface="NikoshBAN" panose="02000000000000000000" pitchFamily="2" charset="0"/>
                  </a:endParaRPr>
                </a:p>
              </p:txBody>
            </p:sp>
          </p:grpSp>
          <p:cxnSp>
            <p:nvCxnSpPr>
              <p:cNvPr id="6" name="Straight Connector 5"/>
              <p:cNvCxnSpPr/>
              <p:nvPr/>
            </p:nvCxnSpPr>
            <p:spPr>
              <a:xfrm flipV="1">
                <a:off x="912722" y="4406815"/>
                <a:ext cx="4462818" cy="138025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Arc 6"/>
              <p:cNvSpPr/>
              <p:nvPr/>
            </p:nvSpPr>
            <p:spPr>
              <a:xfrm rot="18492306">
                <a:off x="1827089" y="3799312"/>
                <a:ext cx="2351304" cy="2339081"/>
              </a:xfrm>
              <a:prstGeom prst="arc">
                <a:avLst>
                  <a:gd name="adj1" fmla="val 15168229"/>
                  <a:gd name="adj2" fmla="val 1576343"/>
                </a:avLst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087036" y="1749556"/>
                <a:ext cx="40533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32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৯০ এর বড়  </a:t>
                </a:r>
                <a:endParaRPr lang="en-US" sz="3200" b="1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8086062" y="1870680"/>
                <a:ext cx="846161" cy="4096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483190" y="1818639"/>
                <a:ext cx="16240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400" b="1" dirty="0" smtClean="0"/>
                  <a:t>স্থুল কোণ </a:t>
                </a:r>
                <a:endParaRPr lang="en-US" sz="24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852683" y="114356"/>
                <a:ext cx="4544704" cy="659770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bn-BD" sz="36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বিভিন্ন ধরনের কোণ</a:t>
                </a:r>
                <a:endParaRPr lang="en-US" sz="3600" b="1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18" name="Right Arrow 17"/>
              <p:cNvSpPr/>
              <p:nvPr/>
            </p:nvSpPr>
            <p:spPr>
              <a:xfrm>
                <a:off x="4940491" y="1870680"/>
                <a:ext cx="870098" cy="46365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5819416" y="4175983"/>
                <a:ext cx="831004" cy="42331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788406" y="4156806"/>
                <a:ext cx="3657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400" b="1" dirty="0" smtClean="0"/>
                  <a:t>১৮০ এর সমান</a:t>
                </a:r>
                <a:endParaRPr lang="en-US" sz="2400" b="1" dirty="0"/>
              </a:p>
            </p:txBody>
          </p:sp>
          <p:sp>
            <p:nvSpPr>
              <p:cNvPr id="22" name="Right Arrow 21"/>
              <p:cNvSpPr/>
              <p:nvPr/>
            </p:nvSpPr>
            <p:spPr>
              <a:xfrm>
                <a:off x="9073757" y="4175983"/>
                <a:ext cx="818866" cy="47642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140421" y="4156806"/>
                <a:ext cx="18697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400" b="1" dirty="0" smtClean="0"/>
                  <a:t>সরল কোণ</a:t>
                </a:r>
                <a:endParaRPr lang="en-US" sz="2400" b="1" dirty="0"/>
              </a:p>
            </p:txBody>
          </p:sp>
        </p:grpSp>
        <p:sp>
          <p:nvSpPr>
            <p:cNvPr id="9" name="Oval 8"/>
            <p:cNvSpPr/>
            <p:nvPr/>
          </p:nvSpPr>
          <p:spPr>
            <a:xfrm flipH="1">
              <a:off x="6323735" y="1704283"/>
              <a:ext cx="45719" cy="844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241815" y="4071037"/>
              <a:ext cx="90363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6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248"/>
          <a:stretch/>
        </p:blipFill>
        <p:spPr>
          <a:xfrm>
            <a:off x="732713" y="498435"/>
            <a:ext cx="5135824" cy="6079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018" y="498435"/>
            <a:ext cx="4717191" cy="609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1564" y="436729"/>
            <a:ext cx="3794078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5729" y="2397023"/>
            <a:ext cx="9517471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 পর্যায়ে চকবোর্ড –চাঁদা ব্যবহার করে বিভিন্ন ধরণের কোণ এঁকে ও পরিমাপ করে দেখাবে।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কয়েকজন শিক্ষার্থীকে বোর্ড-এ ডেকে এনে আঁকতে বলবো।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0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84393" y="394079"/>
            <a:ext cx="5349921" cy="133748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</a:t>
            </a:r>
            <a:r>
              <a:rPr lang="en-US" sz="6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</a:t>
            </a:r>
            <a:r>
              <a:rPr lang="bn-BD" sz="6600" b="1" smtClean="0">
                <a:latin typeface="NikoshBAN" panose="02000000000000000000" pitchFamily="2" charset="0"/>
                <a:cs typeface="NikoshBAN" panose="02000000000000000000" pitchFamily="2" charset="0"/>
              </a:rPr>
              <a:t>তি</a:t>
            </a:r>
            <a:r>
              <a:rPr lang="en-US" sz="6600" b="1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5513693" y="1827093"/>
            <a:ext cx="600502" cy="900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13627" y="2823381"/>
            <a:ext cx="7034838" cy="20621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বিপ্লব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কুমার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দাস</a:t>
            </a:r>
            <a:endParaRPr lang="bn-BD" sz="3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সহকারি শিক্ষক</a:t>
            </a:r>
          </a:p>
          <a:p>
            <a:pPr algn="ctr"/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৬৪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নং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লুটিয়া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সরকারি প্রাথমিক বিদ্যালয়।</a:t>
            </a:r>
          </a:p>
          <a:p>
            <a:pPr algn="ctr"/>
            <a:r>
              <a:rPr lang="en-US" sz="3200" b="1" smtClean="0">
                <a:latin typeface="NikoshBAN" panose="02000000000000000000" pitchFamily="2" charset="0"/>
                <a:cs typeface="NikoshBAN" panose="02000000000000000000" pitchFamily="2" charset="0"/>
              </a:rPr>
              <a:t>লোহাগড়া</a:t>
            </a:r>
            <a:r>
              <a:rPr lang="en-US" sz="3200" b="1" smtClean="0">
                <a:latin typeface="NikoshBAN" panose="02000000000000000000" pitchFamily="2" charset="0"/>
                <a:cs typeface="NikoshBAN" panose="02000000000000000000" pitchFamily="2" charset="0"/>
              </a:rPr>
              <a:t>,নড়াইল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</p:txBody>
      </p:sp>
    </p:spTree>
    <p:extLst>
      <p:ext uri="{BB962C8B-B14F-4D97-AF65-F5344CB8AC3E}">
        <p14:creationId xmlns:p14="http://schemas.microsoft.com/office/powerpoint/2010/main" val="16167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5711" y="257792"/>
            <a:ext cx="4067033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দলীয় কাজ</a:t>
            </a:r>
            <a:endParaRPr lang="en-US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409502"/>
              </p:ext>
            </p:extLst>
          </p:nvPr>
        </p:nvGraphicFramePr>
        <p:xfrm>
          <a:off x="2050666" y="1615441"/>
          <a:ext cx="7066037" cy="4566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577"/>
                <a:gridCol w="5124460"/>
              </a:tblGrid>
              <a:tr h="611330">
                <a:tc>
                  <a:txBody>
                    <a:bodyPr/>
                    <a:lstStyle/>
                    <a:p>
                      <a:r>
                        <a:rPr lang="bn-BD" sz="2400" b="1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দলের নাম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800" b="1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কাজ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114778">
                <a:tc>
                  <a:txBody>
                    <a:bodyPr/>
                    <a:lstStyle/>
                    <a:p>
                      <a:r>
                        <a:rPr lang="bn-BD" sz="2400" b="1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 দল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BD" sz="2800" b="1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চাঁদা ব্যবহার</a:t>
                      </a:r>
                      <a:r>
                        <a:rPr lang="bn-BD" sz="2800" b="1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করে একটি স্থুলকোণ এঁকে তার আকৃতি পরিমাপ কর।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114778">
                <a:tc>
                  <a:txBody>
                    <a:bodyPr/>
                    <a:lstStyle/>
                    <a:p>
                      <a:r>
                        <a:rPr lang="bn-BD" sz="2800" b="1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খ</a:t>
                      </a:r>
                      <a:r>
                        <a:rPr lang="bn-BD" sz="2800" b="1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দল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BD" sz="2800" b="1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চাঁদা ব্যবহার</a:t>
                      </a:r>
                      <a:r>
                        <a:rPr lang="bn-BD" sz="2800" b="1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করে একটি সমকোণ একেঁ তার আকৃতি পরিমাপ কর।  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114778">
                <a:tc>
                  <a:txBody>
                    <a:bodyPr/>
                    <a:lstStyle/>
                    <a:p>
                      <a:r>
                        <a:rPr lang="bn-BD" sz="2800" b="1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গ</a:t>
                      </a:r>
                      <a:r>
                        <a:rPr lang="bn-BD" sz="2800" b="1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দল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BD" sz="2800" b="1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চাঁদা</a:t>
                      </a:r>
                      <a:r>
                        <a:rPr lang="bn-BD" sz="2800" b="1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ব্যবহার করে একটি সুক্ষকোণ একেঁ তার আকৃতি পরিমাপ কর।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1133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0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333959" y="545911"/>
            <a:ext cx="9652489" cy="5372552"/>
            <a:chOff x="1252072" y="764275"/>
            <a:chExt cx="9652489" cy="5372552"/>
          </a:xfrm>
        </p:grpSpPr>
        <p:sp>
          <p:nvSpPr>
            <p:cNvPr id="2" name="TextBox 1"/>
            <p:cNvSpPr txBox="1"/>
            <p:nvPr/>
          </p:nvSpPr>
          <p:spPr>
            <a:xfrm>
              <a:off x="3821373" y="764275"/>
              <a:ext cx="3343702" cy="110799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6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মূল্যায়ন </a:t>
              </a:r>
              <a:endParaRPr lang="en-US" sz="6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57852" y="2906973"/>
              <a:ext cx="4244452" cy="64633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bn-BD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নিচের কোনটি সুক্ষ্মকোণ ?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1252072" y="3731030"/>
              <a:ext cx="573206" cy="106452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1795954" y="4190840"/>
              <a:ext cx="967584" cy="61255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973385" y="4926842"/>
              <a:ext cx="1562670" cy="13648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39237" y="3957851"/>
              <a:ext cx="552733" cy="968991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182436" y="4967785"/>
              <a:ext cx="2019868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9280478" y="5145206"/>
              <a:ext cx="1624083" cy="13648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9280479" y="4410248"/>
              <a:ext cx="1193018" cy="74860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/>
            <p:cNvSpPr/>
            <p:nvPr/>
          </p:nvSpPr>
          <p:spPr>
            <a:xfrm>
              <a:off x="8849415" y="4621926"/>
              <a:ext cx="1170298" cy="1514901"/>
            </a:xfrm>
            <a:prstGeom prst="arc">
              <a:avLst>
                <a:gd name="adj1" fmla="val 18179863"/>
                <a:gd name="adj2" fmla="val 20320936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17435459">
              <a:off x="6554918" y="4549935"/>
              <a:ext cx="1300700" cy="1447205"/>
            </a:xfrm>
            <a:prstGeom prst="arc">
              <a:avLst>
                <a:gd name="adj1" fmla="val 16500544"/>
                <a:gd name="adj2" fmla="val 2593398"/>
              </a:avLst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21015777">
              <a:off x="3020755" y="4290547"/>
              <a:ext cx="1426868" cy="1540847"/>
            </a:xfrm>
            <a:prstGeom prst="arc">
              <a:avLst>
                <a:gd name="adj1" fmla="val 16200000"/>
                <a:gd name="adj2" fmla="val 105673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18419829">
              <a:off x="1478490" y="4210335"/>
              <a:ext cx="1125412" cy="1514901"/>
            </a:xfrm>
            <a:prstGeom prst="arc">
              <a:avLst>
                <a:gd name="adj1" fmla="val 17137982"/>
                <a:gd name="adj2" fmla="val 20977339"/>
              </a:avLst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084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193576" y="1150792"/>
            <a:ext cx="5935258" cy="2805546"/>
            <a:chOff x="3193576" y="1150792"/>
            <a:chExt cx="5935258" cy="2805546"/>
          </a:xfrm>
        </p:grpSpPr>
        <p:grpSp>
          <p:nvGrpSpPr>
            <p:cNvPr id="5" name="Group 4"/>
            <p:cNvGrpSpPr/>
            <p:nvPr/>
          </p:nvGrpSpPr>
          <p:grpSpPr>
            <a:xfrm>
              <a:off x="3193576" y="1150792"/>
              <a:ext cx="5935258" cy="2805546"/>
              <a:chOff x="3084395" y="1255594"/>
              <a:chExt cx="5935255" cy="248217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084395" y="2374710"/>
                <a:ext cx="777922" cy="584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bn-BD" sz="3200" b="1" dirty="0" smtClean="0"/>
                  <a:t>১</a:t>
                </a:r>
                <a:endParaRPr lang="en-US" sz="3200" b="1" dirty="0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4039737" y="1255594"/>
                <a:ext cx="3575714" cy="57183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bn-BD" sz="3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সুক্ষ্মকোণের  পরিমাপ- </a:t>
                </a:r>
                <a:endPara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338468" y="2349028"/>
                <a:ext cx="4681182" cy="1388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4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ক) ৯০ এর বড়</a:t>
                </a:r>
              </a:p>
              <a:p>
                <a:r>
                  <a:rPr lang="bn-BD" sz="24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খ)১৮০ এর সমান</a:t>
                </a:r>
              </a:p>
              <a:p>
                <a:r>
                  <a:rPr lang="bn-BD" sz="24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গ)৯০ এর ছোট </a:t>
                </a:r>
              </a:p>
              <a:p>
                <a:r>
                  <a:rPr lang="bn-BD" sz="24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ঘ)৯০ এর সমান </a:t>
                </a:r>
                <a:endParaRPr lang="en-US" sz="24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5029200" y="2415706"/>
              <a:ext cx="136478" cy="8188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65678" y="2777064"/>
              <a:ext cx="95535" cy="9553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88257" y="3152069"/>
              <a:ext cx="109182" cy="1091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008729" y="3568325"/>
              <a:ext cx="109182" cy="9553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413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3194" y="759654"/>
            <a:ext cx="3334042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en-US" sz="48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48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9691" y="3010486"/>
            <a:ext cx="7285279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 ধরনের কোণ একেঁ তাদের ডিগ্রি পরিমাপ করে নিয়ে আসবে।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895557" y="1800664"/>
            <a:ext cx="576774" cy="64711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1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1313" y="368490"/>
            <a:ext cx="6318913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5400" b="1" i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r>
              <a:rPr lang="bn-BD" sz="5400" b="1" i="1" dirty="0" smtClean="0"/>
              <a:t> </a:t>
            </a:r>
            <a:r>
              <a:rPr lang="bn-BD" sz="5400" b="1" i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5400" b="1" i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3897"/>
            <a:ext cx="3995224" cy="3333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64" y="2095954"/>
            <a:ext cx="3995224" cy="3333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988" y="1515382"/>
            <a:ext cx="3995224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5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8500" y="350149"/>
            <a:ext cx="6045114" cy="1862048"/>
          </a:xfrm>
          <a:prstGeom prst="rect">
            <a:avLst/>
          </a:prstGeom>
          <a:solidFill>
            <a:srgbClr val="FFC0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11500" b="1" spc="-3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bn-BD" sz="11500" b="1" i="1" spc="-3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11500" b="1" spc="-3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 </a:t>
            </a:r>
            <a:endParaRPr lang="en-US" sz="11500" b="1" spc="-3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3014" y="2483892"/>
            <a:ext cx="9212239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b="1" i="1" dirty="0" smtClean="0"/>
              <a:t>শ্রেণি:চতুর্থ </a:t>
            </a:r>
          </a:p>
          <a:p>
            <a:pPr algn="ctr"/>
            <a:r>
              <a:rPr lang="bn-BD" sz="4000" b="1" i="1" dirty="0" smtClean="0"/>
              <a:t>বিষয়:গণিত</a:t>
            </a:r>
          </a:p>
          <a:p>
            <a:pPr algn="ctr"/>
            <a:r>
              <a:rPr lang="bn-BD" sz="4000" b="1" i="1" dirty="0" smtClean="0"/>
              <a:t>পাঠ শিরোনাম: কোণ</a:t>
            </a:r>
          </a:p>
          <a:p>
            <a:pPr algn="ctr"/>
            <a:r>
              <a:rPr lang="bn-BD" sz="4000" b="1" i="1" dirty="0" smtClean="0"/>
              <a:t>পাঠ্যাংশ:বিভিন্ন ধরনের কোণ 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ওরেখা</a:t>
            </a:r>
            <a:endParaRPr lang="en-US" sz="4000" b="1" i="1" dirty="0" smtClean="0"/>
          </a:p>
          <a:p>
            <a:pPr algn="ctr"/>
            <a:r>
              <a:rPr lang="en-US" sz="4000" b="1" i="1" dirty="0" err="1" smtClean="0"/>
              <a:t>বিশেষ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পাঠ</a:t>
            </a:r>
            <a:r>
              <a:rPr lang="en-US" sz="4000" b="1" i="1" dirty="0" smtClean="0"/>
              <a:t>:</a:t>
            </a:r>
            <a:r>
              <a:rPr lang="bn-BD" sz="4000" b="1" i="1" dirty="0" smtClean="0"/>
              <a:t>কোণ</a:t>
            </a:r>
          </a:p>
          <a:p>
            <a:pPr algn="ctr"/>
            <a:r>
              <a:rPr lang="bn-BD" sz="4000" b="1" i="1" dirty="0" smtClean="0"/>
              <a:t>সময়:৪০মিঃ </a:t>
            </a:r>
            <a:r>
              <a:rPr lang="en-US" sz="4000" b="1" i="1" dirty="0" smtClean="0"/>
              <a:t> 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446552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75810" y="563095"/>
            <a:ext cx="7629099" cy="1631216"/>
            <a:chOff x="1774210" y="708238"/>
            <a:chExt cx="7629099" cy="1631216"/>
          </a:xfrm>
        </p:grpSpPr>
        <p:sp>
          <p:nvSpPr>
            <p:cNvPr id="2" name="TextBox 1"/>
            <p:cNvSpPr txBox="1"/>
            <p:nvPr/>
          </p:nvSpPr>
          <p:spPr>
            <a:xfrm>
              <a:off x="2988860" y="708238"/>
              <a:ext cx="4844956" cy="923330"/>
            </a:xfrm>
            <a:prstGeom prst="rect">
              <a:avLst/>
            </a:prstGeom>
            <a:solidFill>
              <a:srgbClr val="00B0F0"/>
            </a:solidFill>
            <a:ln w="762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54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শিখনফল </a:t>
              </a:r>
              <a:endParaRPr lang="en-US" sz="54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774210" y="1631568"/>
              <a:ext cx="7629099" cy="707886"/>
            </a:xfrm>
            <a:prstGeom prst="rect">
              <a:avLst/>
            </a:prstGeom>
            <a:solidFill>
              <a:srgbClr val="FFC000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3200" b="1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আজকের </a:t>
              </a:r>
              <a:r>
                <a:rPr lang="bn-BD" sz="4000" b="1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পাঠশেষে</a:t>
              </a:r>
              <a:r>
                <a:rPr lang="bn-BD" sz="3200" b="1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শিক্ষার্থীরা- </a:t>
              </a:r>
              <a:endParaRPr lang="en-US" sz="32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67657" y="2848016"/>
            <a:ext cx="10363199" cy="212365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bn-BD" sz="4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২৮.১.১ কোণ কী তা বলতে ও শনাক্ত করতে পারবে।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n-BD" sz="4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২৮.১.২ চাঁদা ব্যবহার করে কোণ আঁকতে পারবে।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n-BD" sz="4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২৮.২.১ কোণ পরিমাপের একক ডিগ্রি বলতে পারবে। </a:t>
            </a:r>
            <a:endParaRPr lang="en-US" sz="4400" b="1" i="1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29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/>
          <p:cNvSpPr/>
          <p:nvPr/>
        </p:nvSpPr>
        <p:spPr>
          <a:xfrm>
            <a:off x="5841240" y="201302"/>
            <a:ext cx="5786651" cy="1160060"/>
          </a:xfrm>
          <a:prstGeom prst="doubleWave">
            <a:avLst/>
          </a:prstGeom>
          <a:solidFill>
            <a:srgbClr val="FFC000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আবেগ সৃষ্টি 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768986" y="1588257"/>
            <a:ext cx="477672" cy="65509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970895" y="2470245"/>
            <a:ext cx="4469644" cy="1473958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 একটি ছবি দেখি </a:t>
            </a:r>
            <a:endParaRPr lang="en-US" sz="48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3" y="143368"/>
            <a:ext cx="4655454" cy="465545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021145" y="2243349"/>
            <a:ext cx="1307093" cy="2572463"/>
            <a:chOff x="2068559" y="3507476"/>
            <a:chExt cx="1179608" cy="2572463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068559" y="3507476"/>
              <a:ext cx="530557" cy="2572463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599116" y="3915985"/>
              <a:ext cx="649051" cy="2150306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53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1797" y="194280"/>
            <a:ext cx="4408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bn-BD" sz="5400" dirty="0" smtClean="0">
                <a:solidFill>
                  <a:srgbClr val="002060"/>
                </a:solidFill>
              </a:rPr>
              <a:t> </a:t>
            </a:r>
            <a:r>
              <a:rPr lang="bn-BD" sz="5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ঘোষণা</a:t>
            </a:r>
            <a:r>
              <a:rPr lang="bn-BD" sz="5400" dirty="0" smtClean="0">
                <a:solidFill>
                  <a:srgbClr val="002060"/>
                </a:solidFill>
              </a:rPr>
              <a:t> 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3468" y="1309980"/>
            <a:ext cx="4525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আমাদের আজকের পাঠ </a:t>
            </a:r>
            <a:endParaRPr lang="en-US" sz="28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306066" y="1890355"/>
            <a:ext cx="1487606" cy="1419368"/>
            <a:chOff x="6987654" y="3466531"/>
            <a:chExt cx="1487606" cy="141936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987654" y="3466531"/>
              <a:ext cx="177421" cy="1392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7165075" y="3971499"/>
              <a:ext cx="1310185" cy="9144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079578" y="4941810"/>
            <a:ext cx="1583140" cy="871097"/>
            <a:chOff x="7383439" y="1337481"/>
            <a:chExt cx="1583140" cy="871097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7383439" y="1337481"/>
              <a:ext cx="300251" cy="859809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683690" y="1362417"/>
              <a:ext cx="1282889" cy="846161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301656" y="3146469"/>
            <a:ext cx="2620370" cy="1433015"/>
            <a:chOff x="436729" y="3562066"/>
            <a:chExt cx="2620370" cy="1433015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436729" y="3562066"/>
              <a:ext cx="777922" cy="1433015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228299" y="3562066"/>
              <a:ext cx="1828800" cy="1310185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6060459" y="2718937"/>
            <a:ext cx="1958454" cy="1321532"/>
            <a:chOff x="4135272" y="3107168"/>
            <a:chExt cx="1958454" cy="132153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135272" y="3107168"/>
              <a:ext cx="1009934" cy="1321531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5145206" y="3107168"/>
              <a:ext cx="948520" cy="1321532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4417610" y="5943684"/>
            <a:ext cx="1952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 smtClean="0">
                <a:solidFill>
                  <a:srgbClr val="C00000"/>
                </a:solidFill>
              </a:rPr>
              <a:t>কোণ </a:t>
            </a:r>
            <a:endParaRPr lang="en-US" sz="4800" b="1" dirty="0">
              <a:solidFill>
                <a:srgbClr val="C00000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9805060" y="3505299"/>
            <a:ext cx="1473959" cy="1419283"/>
            <a:chOff x="9744501" y="2893410"/>
            <a:chExt cx="1473959" cy="1419283"/>
          </a:xfrm>
        </p:grpSpPr>
        <p:cxnSp>
          <p:nvCxnSpPr>
            <p:cNvPr id="44" name="Straight Arrow Connector 43"/>
            <p:cNvCxnSpPr/>
            <p:nvPr/>
          </p:nvCxnSpPr>
          <p:spPr>
            <a:xfrm flipV="1">
              <a:off x="9744501" y="2893410"/>
              <a:ext cx="924634" cy="1419283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9744501" y="3603051"/>
              <a:ext cx="1473959" cy="709642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5076965" y="4267368"/>
            <a:ext cx="3573155" cy="1398755"/>
            <a:chOff x="4833866" y="3309723"/>
            <a:chExt cx="3573155" cy="1398755"/>
          </a:xfrm>
        </p:grpSpPr>
        <p:cxnSp>
          <p:nvCxnSpPr>
            <p:cNvPr id="57" name="Straight Arrow Connector 56"/>
            <p:cNvCxnSpPr/>
            <p:nvPr/>
          </p:nvCxnSpPr>
          <p:spPr>
            <a:xfrm flipH="1" flipV="1">
              <a:off x="4833866" y="3309723"/>
              <a:ext cx="1798946" cy="1398755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6632812" y="3801561"/>
              <a:ext cx="1774209" cy="906917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967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7479" y="2238233"/>
            <a:ext cx="9444251" cy="144655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44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চলো সবাই শ্রেণিকক্ষের কোনায় যেয়ে দেখি সেখানে কোন ধরনের কোণ তৈরি হয়েছে কিনা? </a:t>
            </a:r>
            <a:endParaRPr lang="en-US" sz="44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4519" y="395785"/>
            <a:ext cx="4872251" cy="13234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8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উপস্থাপন</a:t>
            </a:r>
            <a:endParaRPr lang="en-US" sz="8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28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196" y="2453269"/>
            <a:ext cx="3190210" cy="3210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1" y="555340"/>
            <a:ext cx="3188368" cy="3188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793" y="395787"/>
            <a:ext cx="3507474" cy="35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2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" y="54876"/>
            <a:ext cx="4333163" cy="2347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84" y="286603"/>
            <a:ext cx="4245970" cy="2388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70" y="3125337"/>
            <a:ext cx="4135270" cy="2770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83" y="3370997"/>
            <a:ext cx="4103425" cy="25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8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</TotalTime>
  <Words>290</Words>
  <Application>Microsoft Office PowerPoint</Application>
  <PresentationFormat>Custom</PresentationFormat>
  <Paragraphs>76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DPE</dc:creator>
  <cp:lastModifiedBy>Hp</cp:lastModifiedBy>
  <cp:revision>122</cp:revision>
  <dcterms:created xsi:type="dcterms:W3CDTF">2018-04-14T03:25:58Z</dcterms:created>
  <dcterms:modified xsi:type="dcterms:W3CDTF">2020-03-29T15:28:11Z</dcterms:modified>
</cp:coreProperties>
</file>