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66" r:id="rId4"/>
    <p:sldId id="273" r:id="rId5"/>
    <p:sldId id="274" r:id="rId6"/>
    <p:sldId id="267" r:id="rId7"/>
    <p:sldId id="258" r:id="rId8"/>
    <p:sldId id="286" r:id="rId9"/>
    <p:sldId id="268" r:id="rId10"/>
    <p:sldId id="275" r:id="rId11"/>
    <p:sldId id="276" r:id="rId12"/>
    <p:sldId id="277" r:id="rId13"/>
    <p:sldId id="285" r:id="rId14"/>
    <p:sldId id="279" r:id="rId15"/>
    <p:sldId id="280" r:id="rId16"/>
    <p:sldId id="281" r:id="rId17"/>
    <p:sldId id="282" r:id="rId18"/>
    <p:sldId id="283" r:id="rId19"/>
    <p:sldId id="28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735" autoAdjust="0"/>
    <p:restoredTop sz="85010" autoAdjust="0"/>
  </p:normalViewPr>
  <p:slideViewPr>
    <p:cSldViewPr>
      <p:cViewPr>
        <p:scale>
          <a:sx n="74" d="100"/>
          <a:sy n="74" d="100"/>
        </p:scale>
        <p:origin x="-7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mLYLq73RvE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28600" y="152400"/>
            <a:ext cx="8763000" cy="6553199"/>
            <a:chOff x="228600" y="152400"/>
            <a:chExt cx="8763000" cy="6553199"/>
          </a:xfrm>
        </p:grpSpPr>
        <p:sp>
          <p:nvSpPr>
            <p:cNvPr id="3" name="Rounded Rectangle 2"/>
            <p:cNvSpPr/>
            <p:nvPr/>
          </p:nvSpPr>
          <p:spPr>
            <a:xfrm>
              <a:off x="228600" y="152400"/>
              <a:ext cx="8763000" cy="1447800"/>
            </a:xfrm>
            <a:prstGeom prst="roundRect">
              <a:avLst/>
            </a:prstGeom>
            <a:noFill/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5400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আজকের পাঠে সবাইকে </a:t>
              </a:r>
              <a:r>
                <a:rPr lang="bn-IN" sz="5400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স্বাগত</a:t>
              </a:r>
              <a:r>
                <a:rPr lang="bn-BD" sz="5400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জানাচ্ছি</a:t>
              </a:r>
              <a:endParaRPr lang="en-US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4" name="Picture 3" descr="8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95400" y="1762124"/>
              <a:ext cx="6400800" cy="49434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408206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0" y="3886200"/>
            <a:ext cx="7848600" cy="255454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b="1" u="sng" dirty="0" smtClean="0">
                <a:latin typeface="NikoshBAN" pitchFamily="2" charset="0"/>
                <a:cs typeface="NikoshBAN" pitchFamily="2" charset="0"/>
              </a:rPr>
              <a:t>শ্রেণি ব্যাপ্তি নির্ণয়ের নিয়মঃ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১ম শ্রেণির নিম্নসীমা ও সর্বোচ্চ শ্রেণির উচ্চসীমার পার্থক্যকে যতগুলো শ্রেণিতে ভাগ করা হবে, সে সংখ্যা দিয়ে ভাগ করে শ্রেণির ব্যাপ্তি নির্ধারন করা হয়।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24000" y="381000"/>
            <a:ext cx="5638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শ্রেণিব্যাপ্তি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Class Interval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3400" y="1524000"/>
            <a:ext cx="7848600" cy="198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প্রত্যেক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 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 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দুইটি মানের মধ্যে পার্থক্য বা ব্যবধান হলো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 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 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ব্যবধান বা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শ্রেণিব্যাপ্তি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532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2209800" y="304800"/>
            <a:ext cx="4572000" cy="1828800"/>
          </a:xfrm>
          <a:prstGeom prst="downArrow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8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ube 3"/>
          <p:cNvSpPr/>
          <p:nvPr/>
        </p:nvSpPr>
        <p:spPr>
          <a:xfrm>
            <a:off x="76200" y="2133600"/>
            <a:ext cx="8915400" cy="4648200"/>
          </a:xfrm>
          <a:prstGeom prst="cube">
            <a:avLst>
              <a:gd name="adj" fmla="val 1364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3124200"/>
            <a:ext cx="8001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৮ম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শ্রেণির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ছাত্রের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গণিতে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প্রাপ্ত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নম্বর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নিম্নরূপঃ75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৪০, ৩৫, ৬০, ৫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৫৮, ৪৫, ৬০,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৬৫, ৮০,৭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৪৬, ৫০, ৬০, ৬৫, ৭০, ৫৮, ৬০,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৪৮, ৭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উপাত্তগুলোর পরিসর কত? </a:t>
            </a:r>
            <a:endParaRPr lang="en-US" sz="44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endParaRPr lang="bn-BD" sz="44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807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33400" y="457200"/>
            <a:ext cx="82296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শ্রেণিসংখ্যা </a:t>
            </a:r>
            <a:r>
              <a:rPr lang="en-US" sz="3600" dirty="0" smtClean="0"/>
              <a:t>(Number of Classes)</a:t>
            </a:r>
            <a:endParaRPr lang="en-US" sz="3600" dirty="0"/>
          </a:p>
        </p:txBody>
      </p:sp>
      <p:sp>
        <p:nvSpPr>
          <p:cNvPr id="3" name="Rounded Rectangle 2"/>
          <p:cNvSpPr/>
          <p:nvPr/>
        </p:nvSpPr>
        <p:spPr>
          <a:xfrm>
            <a:off x="457200" y="2133600"/>
            <a:ext cx="80772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শ্রেণিসংখ্যা হচ্ছে পরিসরগুলোকে যতগুলো শ্রেণিতে ভাগ করা হয় এর সংখ্যা।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4114800"/>
            <a:ext cx="80772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smtClean="0">
                <a:latin typeface="NikoshBAN" pitchFamily="2" charset="0"/>
                <a:cs typeface="NikoshBAN" pitchFamily="2" charset="0"/>
              </a:rPr>
              <a:t>শ্রেণিসংখ্যা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= পরিসর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÷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শ্রেণিব্যাপ্তি (পুর্ণসংখ্যায় রূপান্তরিত)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752600" y="609600"/>
            <a:ext cx="6096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এসো একটি ভিডিও দেখি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981200" y="2819400"/>
            <a:ext cx="5791200" cy="8382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hlinkClick r:id="rId2"/>
              </a:rPr>
              <a:t>https://www.youtube.com/watch?v=amLYLq73RvE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533400" y="5105400"/>
            <a:ext cx="8153400" cy="16002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উপা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াত্ত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গুলোকে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শ্রেনি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ব্যাবধান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শ্রেনি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নির্ধারণের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বিন্যস্ত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গণসংখা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নিবেশন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219200" y="304800"/>
            <a:ext cx="67818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গণসংখ্যা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 ঘটনসংখ্যা </a:t>
            </a:r>
            <a:r>
              <a:rPr lang="en-US" sz="4000" dirty="0" smtClean="0"/>
              <a:t>(Frequency)</a:t>
            </a:r>
            <a:endParaRPr lang="en-US" sz="4000" dirty="0"/>
          </a:p>
        </p:txBody>
      </p:sp>
      <p:sp>
        <p:nvSpPr>
          <p:cNvPr id="5" name="Snip Single Corner Rectangle 4"/>
          <p:cNvSpPr/>
          <p:nvPr/>
        </p:nvSpPr>
        <p:spPr>
          <a:xfrm>
            <a:off x="533400" y="4038600"/>
            <a:ext cx="8153400" cy="990600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গণসংখ্যা নিবেশন</a:t>
            </a:r>
            <a:r>
              <a:rPr lang="en-US" sz="3600" dirty="0" smtClean="0"/>
              <a:t>(Frequency Distribution)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381000" y="1524000"/>
            <a:ext cx="8382000" cy="2057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শ্রেণিসমূহের মধ্যে সংখ্যাসূচক তথ্যরাশির মানগুলো ট্যালি চিহ্ন দিয়ে প্রকাশ করা হয় এবং কোন শ্রেণির ট্যালি চিহ্নের মোট সংখ্যা হল ঐ শ্রেণির গনসংখ্যা।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2209800" y="304800"/>
            <a:ext cx="4572000" cy="1447800"/>
          </a:xfrm>
          <a:prstGeom prst="down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8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ube 3"/>
          <p:cNvSpPr/>
          <p:nvPr/>
        </p:nvSpPr>
        <p:spPr>
          <a:xfrm>
            <a:off x="76200" y="1828800"/>
            <a:ext cx="8915400" cy="4953000"/>
          </a:xfrm>
          <a:prstGeom prst="cube">
            <a:avLst>
              <a:gd name="adj" fmla="val 15899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2971800"/>
            <a:ext cx="7620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ক্রিকেটারের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৩০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ইনিংসের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রান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হলো</a:t>
            </a:r>
            <a:endParaRPr lang="en-US" sz="3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 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৬৭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৫২, ৬৮, ৪৩, ৫৯, ৫৬, ৪৩, ৪৬, ৫৪, ৫৯, ৭০, ৬৩, ৪৮, ৫৬, ৪৯, ৬৪, ৭১, ৫৭, ৫২, ৭৩, ৪৯, ৫১, ৫২, ৪৮, ৫৩, ৫৮, ৬১, ৬০, ৪২, ৪৫.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 </a:t>
            </a:r>
          </a:p>
          <a:p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ব্যবধান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৫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ধরে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807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irect Access Storage 3"/>
          <p:cNvSpPr/>
          <p:nvPr/>
        </p:nvSpPr>
        <p:spPr>
          <a:xfrm>
            <a:off x="228600" y="4114800"/>
            <a:ext cx="8458200" cy="1219200"/>
          </a:xfrm>
          <a:prstGeom prst="flowChartMagneticDrum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: (গ) 46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Snip Same Side Corner Rectangle 5"/>
          <p:cNvSpPr/>
          <p:nvPr/>
        </p:nvSpPr>
        <p:spPr>
          <a:xfrm>
            <a:off x="2667000" y="152400"/>
            <a:ext cx="4191000" cy="12192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1828800"/>
            <a:ext cx="82296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১। 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75, 65, 35, 60, 77, 80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পরিসর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? 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(ক) 44         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খ) 45        (গ) 46            (ঘ)  47</a:t>
            </a:r>
          </a:p>
        </p:txBody>
      </p:sp>
    </p:spTree>
    <p:extLst>
      <p:ext uri="{BB962C8B-B14F-4D97-AF65-F5344CB8AC3E}">
        <p14:creationId xmlns:p14="http://schemas.microsoft.com/office/powerpoint/2010/main" xmlns="" val="359966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irect Access Storage 3"/>
          <p:cNvSpPr/>
          <p:nvPr/>
        </p:nvSpPr>
        <p:spPr>
          <a:xfrm>
            <a:off x="381000" y="2209800"/>
            <a:ext cx="8458200" cy="762000"/>
          </a:xfrm>
          <a:prstGeom prst="flowChartMagneticDrum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:  (ঘ) 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গণসংখ্যা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" y="152400"/>
            <a:ext cx="82296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২।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উপাত্তসমূহ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সারণিভূক্ত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শ্রেণিতে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যতগুলো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অন্তর্ভুক্ত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নির্দেশক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? 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সীমা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                                 (খ)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মধ্যবিন্দু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শ্রেণিসংখ্যা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                                (ঘ) 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গণসংখ্যা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Direct Access Storage 4"/>
          <p:cNvSpPr/>
          <p:nvPr/>
        </p:nvSpPr>
        <p:spPr>
          <a:xfrm>
            <a:off x="381000" y="6172200"/>
            <a:ext cx="8458200" cy="609600"/>
          </a:xfrm>
          <a:prstGeom prst="flowChartMagneticDrum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: (গ) 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 ও iii 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3124200"/>
            <a:ext cx="8229600" cy="28956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গণসংখ্যার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সারণি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 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পরিসর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নির্ধারণ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হবে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ii.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ক্রমযোজিত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গণসংখ্যা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প্রয়োজন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iii.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শ্রেণিসংখ্যা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নির্ধারণ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হবে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 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(ক) ii ও iii       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খ)  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 ও ii         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(গ) 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 ও iii         (ঘ) 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  ii ও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iii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966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5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095500" y="0"/>
            <a:ext cx="4686300" cy="2895600"/>
            <a:chOff x="2095500" y="0"/>
            <a:chExt cx="4762500" cy="3657600"/>
          </a:xfrm>
        </p:grpSpPr>
        <p:sp>
          <p:nvSpPr>
            <p:cNvPr id="2" name="Flowchart: Magnetic Disk 1"/>
            <p:cNvSpPr/>
            <p:nvPr/>
          </p:nvSpPr>
          <p:spPr>
            <a:xfrm>
              <a:off x="2133600" y="0"/>
              <a:ext cx="4724400" cy="838200"/>
            </a:xfrm>
            <a:prstGeom prst="flowChartMagneticDisk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60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বাড়ির কাজ</a:t>
              </a:r>
              <a:endParaRPr lang="en-US" sz="6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5" name="Picture 4" descr="66.gif"/>
            <p:cNvPicPr>
              <a:picLocks noChangeAspect="1"/>
            </p:cNvPicPr>
            <p:nvPr/>
          </p:nvPicPr>
          <p:blipFill>
            <a:blip r:embed="rId2"/>
            <a:srcRect t="8333" b="12500"/>
            <a:stretch>
              <a:fillRect/>
            </a:stretch>
          </p:blipFill>
          <p:spPr>
            <a:xfrm>
              <a:off x="2095500" y="762000"/>
              <a:ext cx="4762500" cy="2895600"/>
            </a:xfrm>
            <a:prstGeom prst="rect">
              <a:avLst/>
            </a:prstGeom>
          </p:spPr>
        </p:pic>
      </p:grpSp>
      <p:sp>
        <p:nvSpPr>
          <p:cNvPr id="7" name="Rectangle 6"/>
          <p:cNvSpPr/>
          <p:nvPr/>
        </p:nvSpPr>
        <p:spPr>
          <a:xfrm>
            <a:off x="457200" y="2971800"/>
            <a:ext cx="8458200" cy="35814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অষ্টম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৩০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শিক্ষার্থীর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গণিতে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প্রাপ্ত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নম্বর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</a:t>
            </a:r>
            <a:br>
              <a:rPr lang="en-US" sz="3200" dirty="0" smtClean="0">
                <a:latin typeface="NikoshBAN" pitchFamily="2" charset="0"/>
                <a:cs typeface="NikoshBAN" pitchFamily="2" charset="0"/>
              </a:rPr>
            </a:b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৬০, ৬৫, ৭৬, ৭৩, ৯০, ৭৮, ৮১, ৬২, ৯২, ৭৫, ৭৩, ৬৬, ৬৬, ৬৮, ৭১, ৭৪, ৭৭, ৮৩, ৭৮, ৮০, ৮৬, ৬১, ৮৭, ৯২, ৮৭, ৮৬, ৮১, ৭৭, ৭৪,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৮৩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 smtClean="0">
                <a:latin typeface="NikoshBAN" pitchFamily="2" charset="0"/>
                <a:cs typeface="NikoshBAN" pitchFamily="2" charset="0"/>
              </a:rPr>
            </a:b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ক.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গনসংখ্যা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নিবেশন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শ্রেণিব্যাপ্তি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৫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শ্রেণিসংখ্যা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br>
              <a:rPr lang="en-US" sz="3200" dirty="0" smtClean="0">
                <a:latin typeface="NikoshBAN" pitchFamily="2" charset="0"/>
                <a:cs typeface="NikoshBAN" pitchFamily="2" charset="0"/>
              </a:rPr>
            </a:b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গ.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শ্রেণিব্যাপ্তি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৫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গণসংখ্যা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নিবেশন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সারণি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br>
              <a:rPr lang="en-US" sz="3200" dirty="0" smtClean="0">
                <a:latin typeface="NikoshBAN" pitchFamily="2" charset="0"/>
                <a:cs typeface="NikoshBAN" pitchFamily="2" charset="0"/>
              </a:rPr>
            </a:b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953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81000" y="228600"/>
            <a:ext cx="8305800" cy="6477000"/>
            <a:chOff x="381000" y="228600"/>
            <a:chExt cx="8305800" cy="6477000"/>
          </a:xfrm>
        </p:grpSpPr>
        <p:sp>
          <p:nvSpPr>
            <p:cNvPr id="4" name="Rectangle 3"/>
            <p:cNvSpPr/>
            <p:nvPr/>
          </p:nvSpPr>
          <p:spPr>
            <a:xfrm>
              <a:off x="381000" y="228600"/>
              <a:ext cx="8305800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bn-BD" sz="6000" b="1" dirty="0" smtClean="0">
                  <a:solidFill>
                    <a:srgbClr val="006600"/>
                  </a:solidFill>
                  <a:latin typeface="NikoshBAN" pitchFamily="2" charset="0"/>
                  <a:cs typeface="NikoshBAN" pitchFamily="2" charset="0"/>
                </a:rPr>
                <a:t>আজকের পাঠে সক্রিয় অংশগ্রহণের জন্য</a:t>
              </a:r>
              <a:r>
                <a:rPr lang="en-US" sz="6000" b="1" dirty="0" smtClean="0">
                  <a:solidFill>
                    <a:srgbClr val="0066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6000" b="1" dirty="0" smtClean="0">
                  <a:solidFill>
                    <a:srgbClr val="006600"/>
                  </a:solidFill>
                  <a:latin typeface="NikoshBAN" pitchFamily="2" charset="0"/>
                  <a:cs typeface="NikoshBAN" pitchFamily="2" charset="0"/>
                </a:rPr>
                <a:t>সবাইকে </a:t>
              </a:r>
              <a:r>
                <a:rPr lang="bn-BD" sz="6000" b="1" dirty="0" smtClean="0">
                  <a:solidFill>
                    <a:srgbClr val="006600"/>
                  </a:solidFill>
                  <a:latin typeface="NikoshBAN" pitchFamily="2" charset="0"/>
                  <a:cs typeface="NikoshBAN" pitchFamily="2" charset="0"/>
                </a:rPr>
                <a:t>আন্তরিক ধন্যবাদ</a:t>
              </a:r>
              <a:endParaRPr lang="en-US" sz="6000" b="1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1524000" y="5867400"/>
              <a:ext cx="6019800" cy="83820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7200" dirty="0" smtClean="0">
                  <a:latin typeface="NikoshBAN" pitchFamily="2" charset="0"/>
                  <a:cs typeface="NikoshBAN" pitchFamily="2" charset="0"/>
                </a:rPr>
                <a:t>আল্লাহ হাফিজ</a:t>
              </a:r>
              <a:endParaRPr lang="en-US" sz="7200" dirty="0"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6" name="Picture 5" descr="2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00200" y="1981200"/>
              <a:ext cx="6096000" cy="381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9721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05100" y="457200"/>
            <a:ext cx="3733800" cy="1015663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bn-BD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91200" y="3200400"/>
            <a:ext cx="3124200" cy="25545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গণিত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শ্রেণিঃ ৮ম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অধ্যায়ঃ ১১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সময়ঃ ৪০ মিনিট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3200400"/>
            <a:ext cx="4648200" cy="258532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bn-BD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মোহাঃ আজিমুল হক</a:t>
            </a:r>
          </a:p>
          <a:p>
            <a:pPr algn="ctr"/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pPr algn="ctr"/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বগুড়া ক্যান্টনমেন্ট বোর্ড হাইস্কুল</a:t>
            </a:r>
          </a:p>
          <a:p>
            <a:pPr algn="ctr"/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বগুড়া ক্যান্টনমেন্ট, বগুড়া।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57200" y="1981200"/>
            <a:ext cx="4343400" cy="838200"/>
          </a:xfrm>
          <a:prstGeom prst="roundRect">
            <a:avLst/>
          </a:prstGeom>
          <a:noFill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562600" y="1981200"/>
            <a:ext cx="3429000" cy="838200"/>
          </a:xfrm>
          <a:prstGeom prst="roundRect">
            <a:avLst/>
          </a:prstGeom>
          <a:noFill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438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95400"/>
            <a:ext cx="8808345" cy="5181600"/>
          </a:xfrm>
          <a:prstGeom prst="rect">
            <a:avLst/>
          </a:prstGeom>
          <a:ln w="285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sp>
        <p:nvSpPr>
          <p:cNvPr id="6" name="TextBox 5"/>
          <p:cNvSpPr txBox="1"/>
          <p:nvPr/>
        </p:nvSpPr>
        <p:spPr>
          <a:xfrm>
            <a:off x="5943600" y="5772090"/>
            <a:ext cx="2667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609600" y="304800"/>
            <a:ext cx="8077200" cy="6858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</a:t>
            </a:r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bn-IN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লক্ষ্য করি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618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943600" y="5772090"/>
            <a:ext cx="2667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609600" y="304800"/>
            <a:ext cx="8077200" cy="6858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</a:t>
            </a:r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bn-IN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লক্ষ্য করি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1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19200"/>
            <a:ext cx="7620000" cy="411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1618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943600" y="5772090"/>
            <a:ext cx="2667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609600" y="304800"/>
            <a:ext cx="8077200" cy="6858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</a:t>
            </a:r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bn-IN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লক্ষ্য করি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333.png"/>
          <p:cNvPicPr>
            <a:picLocks noChangeAspect="1"/>
          </p:cNvPicPr>
          <p:nvPr/>
        </p:nvPicPr>
        <p:blipFill>
          <a:blip r:embed="rId2"/>
          <a:srcRect t="14653"/>
          <a:stretch>
            <a:fillRect/>
          </a:stretch>
        </p:blipFill>
        <p:spPr>
          <a:xfrm>
            <a:off x="1600200" y="1600200"/>
            <a:ext cx="5486400" cy="44381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1618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09600" y="1981200"/>
            <a:ext cx="8077200" cy="2667000"/>
          </a:xfrm>
          <a:prstGeom prst="roundRect">
            <a:avLst/>
          </a:prstGeom>
          <a:solidFill>
            <a:srgbClr val="0070C0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গণসংখ্যা নিবেশন সারণি</a:t>
            </a:r>
            <a:r>
              <a:rPr lang="bn-BD" sz="8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" name="Flowchart: Alternate Process 3"/>
          <p:cNvSpPr/>
          <p:nvPr/>
        </p:nvSpPr>
        <p:spPr>
          <a:xfrm>
            <a:off x="381000" y="762000"/>
            <a:ext cx="8077200" cy="685800"/>
          </a:xfrm>
          <a:prstGeom prst="flowChartAlternateProcess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আমাদের আজকের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545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1"/>
            <a:ext cx="8382000" cy="6401753"/>
          </a:xfrm>
          <a:prstGeom prst="rect">
            <a:avLst/>
          </a:prstGeom>
          <a:ln w="28575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b="1" u="sng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শিখন ফল</a:t>
            </a:r>
          </a:p>
          <a:p>
            <a:r>
              <a:rPr lang="bn-BD" sz="4000" b="1" u="sng" dirty="0">
                <a:latin typeface="NikoshBAN" pitchFamily="2" charset="0"/>
                <a:cs typeface="NikoshBAN" pitchFamily="2" charset="0"/>
              </a:rPr>
              <a:t>এ </a:t>
            </a:r>
            <a:r>
              <a:rPr lang="bn-BD" sz="4000" b="1" u="sng" dirty="0" smtClean="0">
                <a:latin typeface="NikoshBAN" pitchFamily="2" charset="0"/>
                <a:cs typeface="NikoshBAN" pitchFamily="2" charset="0"/>
              </a:rPr>
              <a:t> পাঠ  শেষে  </a:t>
            </a:r>
            <a:r>
              <a:rPr lang="bn-BD" sz="4000" b="1" u="sng" dirty="0" smtClean="0">
                <a:latin typeface="NikoshBAN" pitchFamily="2" charset="0"/>
                <a:cs typeface="NikoshBAN" pitchFamily="2" charset="0"/>
              </a:rPr>
              <a:t>শিক্ষার্থীরা</a:t>
            </a:r>
          </a:p>
          <a:p>
            <a:endParaRPr lang="bn-BD" sz="4000" b="1" u="sng" dirty="0" smtClean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১।  পরিসর  কী  তা  বলতে  পারবে।</a:t>
            </a:r>
          </a:p>
          <a:p>
            <a:pPr>
              <a:lnSpc>
                <a:spcPct val="150000"/>
              </a:lnSpc>
            </a:pP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২।  </a:t>
            </a: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শ্রেণীব্যাপ্তি </a:t>
            </a: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কী  তা  বলতে  পারবে।</a:t>
            </a:r>
          </a:p>
          <a:p>
            <a:pPr>
              <a:lnSpc>
                <a:spcPct val="150000"/>
              </a:lnSpc>
            </a:pP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শ্রেণীসংখ্যা </a:t>
            </a: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নির্ণয়  করতে পারবে।</a:t>
            </a:r>
          </a:p>
          <a:p>
            <a:pPr>
              <a:lnSpc>
                <a:spcPct val="150000"/>
              </a:lnSpc>
            </a:pP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৪। গণসংখ্যা  নিবেশন  সারণি  তৈরি  করতে   পারবে।</a:t>
            </a:r>
          </a:p>
          <a:p>
            <a:endParaRPr lang="bn-BD" sz="36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9395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609600" y="304800"/>
            <a:ext cx="8077200" cy="6858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</a:t>
            </a:r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bn-IN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লক্ষ্য করি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range-statistics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752600"/>
            <a:ext cx="4953001" cy="3276600"/>
          </a:xfrm>
          <a:prstGeom prst="rect">
            <a:avLst/>
          </a:prstGeom>
        </p:spPr>
      </p:pic>
      <p:pic>
        <p:nvPicPr>
          <p:cNvPr id="4" name="Picture 3" descr="step_four-_subtrac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1752600"/>
            <a:ext cx="34290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0" y="4343400"/>
            <a:ext cx="8001000" cy="92333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পরিসর = (সর্বোচ্চ  সংখ্যা  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সর্বনিম্ম  সংখ্যা) +১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057400" y="381000"/>
            <a:ext cx="472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পরিসর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Range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3400" y="1905000"/>
            <a:ext cx="7848600" cy="198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উপাত্তের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সবচেয়ে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বড়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মান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ও 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সবচেয়ে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ছোট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মানের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ব্যবধানকে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 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পরিসর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বলে</a:t>
            </a:r>
            <a:r>
              <a:rPr lang="hi-IN" sz="48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।</a:t>
            </a:r>
            <a:endParaRPr lang="hi-IN" sz="4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532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</TotalTime>
  <Words>381</Words>
  <Application>Microsoft Office PowerPoint</Application>
  <PresentationFormat>On-screen Show (4:3)</PresentationFormat>
  <Paragraphs>74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D</cp:lastModifiedBy>
  <cp:revision>272</cp:revision>
  <dcterms:created xsi:type="dcterms:W3CDTF">2006-08-16T00:00:00Z</dcterms:created>
  <dcterms:modified xsi:type="dcterms:W3CDTF">2020-03-30T03:56:50Z</dcterms:modified>
</cp:coreProperties>
</file>