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9" r:id="rId3"/>
    <p:sldId id="260" r:id="rId4"/>
    <p:sldId id="263" r:id="rId5"/>
    <p:sldId id="291" r:id="rId6"/>
    <p:sldId id="292" r:id="rId7"/>
    <p:sldId id="281" r:id="rId8"/>
    <p:sldId id="264" r:id="rId9"/>
    <p:sldId id="297" r:id="rId10"/>
    <p:sldId id="296" r:id="rId11"/>
    <p:sldId id="295" r:id="rId12"/>
    <p:sldId id="288" r:id="rId13"/>
    <p:sldId id="269" r:id="rId14"/>
    <p:sldId id="286" r:id="rId15"/>
    <p:sldId id="270" r:id="rId16"/>
    <p:sldId id="275" r:id="rId17"/>
    <p:sldId id="276" r:id="rId18"/>
    <p:sldId id="293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50" d="100"/>
          <a:sy n="50" d="100"/>
        </p:scale>
        <p:origin x="1314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8155C4-2D37-4F18-9F5D-E2A28B12AAE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99C588-85EB-4208-A769-6CFCE8FA257B}">
      <dgm:prSet phldrT="[Text]" custT="1"/>
      <dgm:spPr/>
      <dgm:t>
        <a:bodyPr/>
        <a:lstStyle/>
        <a:p>
          <a:r>
            <a:rPr lang="bn-BD" sz="2800" dirty="0" smtClean="0"/>
            <a:t>বাংলাদেশের </a:t>
          </a:r>
          <a:r>
            <a:rPr lang="bn-BD" sz="3200" dirty="0" smtClean="0"/>
            <a:t>শিল্প</a:t>
          </a:r>
          <a:r>
            <a:rPr lang="bn-BD" sz="2000" dirty="0" smtClean="0"/>
            <a:t> </a:t>
          </a:r>
          <a:r>
            <a:rPr lang="bn-BD" sz="2800" dirty="0" smtClean="0"/>
            <a:t>প্রতিষ্ঠান</a:t>
          </a:r>
          <a:endParaRPr lang="en-US" sz="2800" dirty="0"/>
        </a:p>
      </dgm:t>
    </dgm:pt>
    <dgm:pt modelId="{7CFC8798-6787-4B99-8EAC-A7BE52523EF2}" type="parTrans" cxnId="{3141D409-F402-4D50-A52C-6D4907E3B112}">
      <dgm:prSet/>
      <dgm:spPr/>
      <dgm:t>
        <a:bodyPr/>
        <a:lstStyle/>
        <a:p>
          <a:endParaRPr lang="en-US"/>
        </a:p>
      </dgm:t>
    </dgm:pt>
    <dgm:pt modelId="{E8E53226-D274-4731-9EBB-8C2C80A0B8B4}" type="sibTrans" cxnId="{3141D409-F402-4D50-A52C-6D4907E3B112}">
      <dgm:prSet/>
      <dgm:spPr/>
      <dgm:t>
        <a:bodyPr/>
        <a:lstStyle/>
        <a:p>
          <a:endParaRPr lang="en-US"/>
        </a:p>
      </dgm:t>
    </dgm:pt>
    <dgm:pt modelId="{36148751-D202-4BE8-B7B0-5C37B27E7D6D}">
      <dgm:prSet/>
      <dgm:spPr/>
      <dgm:t>
        <a:bodyPr/>
        <a:lstStyle/>
        <a:p>
          <a:r>
            <a:rPr lang="bn-BD" dirty="0" smtClean="0"/>
            <a:t>বৃহৎ শিল্প</a:t>
          </a:r>
          <a:endParaRPr lang="en-US" dirty="0"/>
        </a:p>
      </dgm:t>
    </dgm:pt>
    <dgm:pt modelId="{964A89D5-EEF7-43CE-9B5F-7F96C2C280AE}" type="parTrans" cxnId="{3D37B77D-F368-42D9-BF2E-37684F23B922}">
      <dgm:prSet/>
      <dgm:spPr/>
      <dgm:t>
        <a:bodyPr/>
        <a:lstStyle/>
        <a:p>
          <a:endParaRPr lang="en-US"/>
        </a:p>
      </dgm:t>
    </dgm:pt>
    <dgm:pt modelId="{901417C0-52C7-4553-9A2F-923F761B5021}" type="sibTrans" cxnId="{3D37B77D-F368-42D9-BF2E-37684F23B922}">
      <dgm:prSet/>
      <dgm:spPr/>
      <dgm:t>
        <a:bodyPr/>
        <a:lstStyle/>
        <a:p>
          <a:endParaRPr lang="en-US"/>
        </a:p>
      </dgm:t>
    </dgm:pt>
    <dgm:pt modelId="{CEF29A07-72D8-4F0D-84A6-488B310D36B5}">
      <dgm:prSet/>
      <dgm:spPr/>
      <dgm:t>
        <a:bodyPr/>
        <a:lstStyle/>
        <a:p>
          <a:r>
            <a:rPr lang="bn-BD" dirty="0" smtClean="0"/>
            <a:t>মাঝারি শিল্প</a:t>
          </a:r>
          <a:endParaRPr lang="en-US" dirty="0"/>
        </a:p>
      </dgm:t>
    </dgm:pt>
    <dgm:pt modelId="{28057A77-D926-488A-9C32-B4A670220698}" type="parTrans" cxnId="{BAE790BF-9F2C-4EF6-8421-D9E30E06ADF0}">
      <dgm:prSet/>
      <dgm:spPr/>
      <dgm:t>
        <a:bodyPr/>
        <a:lstStyle/>
        <a:p>
          <a:endParaRPr lang="en-US"/>
        </a:p>
      </dgm:t>
    </dgm:pt>
    <dgm:pt modelId="{BB5514F3-5CB1-42E0-ABB2-ACE6D9E2D799}" type="sibTrans" cxnId="{BAE790BF-9F2C-4EF6-8421-D9E30E06ADF0}">
      <dgm:prSet/>
      <dgm:spPr/>
      <dgm:t>
        <a:bodyPr/>
        <a:lstStyle/>
        <a:p>
          <a:endParaRPr lang="en-US"/>
        </a:p>
      </dgm:t>
    </dgm:pt>
    <dgm:pt modelId="{359763BD-3239-4347-8872-673478333125}">
      <dgm:prSet/>
      <dgm:spPr/>
      <dgm:t>
        <a:bodyPr/>
        <a:lstStyle/>
        <a:p>
          <a:r>
            <a:rPr lang="bn-BD" dirty="0" smtClean="0"/>
            <a:t>ক্ষুদ্র শিল্প</a:t>
          </a:r>
          <a:endParaRPr lang="en-US" dirty="0"/>
        </a:p>
      </dgm:t>
    </dgm:pt>
    <dgm:pt modelId="{C4B77E18-C197-4343-A3D4-69FF598599E5}" type="parTrans" cxnId="{C31603F8-7D55-4F41-8A9D-7A3709AE5250}">
      <dgm:prSet/>
      <dgm:spPr/>
      <dgm:t>
        <a:bodyPr/>
        <a:lstStyle/>
        <a:p>
          <a:endParaRPr lang="en-US"/>
        </a:p>
      </dgm:t>
    </dgm:pt>
    <dgm:pt modelId="{12636C6C-D66A-4ECB-A07F-F1C35C9CA199}" type="sibTrans" cxnId="{C31603F8-7D55-4F41-8A9D-7A3709AE5250}">
      <dgm:prSet/>
      <dgm:spPr/>
      <dgm:t>
        <a:bodyPr/>
        <a:lstStyle/>
        <a:p>
          <a:endParaRPr lang="en-US"/>
        </a:p>
      </dgm:t>
    </dgm:pt>
    <dgm:pt modelId="{1D2DA320-8A34-4E6A-A60B-233D5F7F01BC}">
      <dgm:prSet/>
      <dgm:spPr/>
      <dgm:t>
        <a:bodyPr/>
        <a:lstStyle/>
        <a:p>
          <a:r>
            <a:rPr lang="bn-BD" dirty="0" smtClean="0"/>
            <a:t>কু</a:t>
          </a:r>
          <a:r>
            <a:rPr lang="bn-IN" dirty="0" smtClean="0"/>
            <a:t>টি</a:t>
          </a:r>
          <a:r>
            <a:rPr lang="bn-BD" dirty="0" smtClean="0"/>
            <a:t>র শিল্প</a:t>
          </a:r>
          <a:endParaRPr lang="en-US" dirty="0"/>
        </a:p>
      </dgm:t>
    </dgm:pt>
    <dgm:pt modelId="{0F6BCA97-5903-499F-9790-8001B210A7CF}" type="parTrans" cxnId="{A78DCA15-5300-4402-9044-3993A6001102}">
      <dgm:prSet/>
      <dgm:spPr/>
      <dgm:t>
        <a:bodyPr/>
        <a:lstStyle/>
        <a:p>
          <a:endParaRPr lang="en-US"/>
        </a:p>
      </dgm:t>
    </dgm:pt>
    <dgm:pt modelId="{CFA6F1B1-8A2D-4F16-B149-BB76CE8F5BCD}" type="sibTrans" cxnId="{A78DCA15-5300-4402-9044-3993A6001102}">
      <dgm:prSet/>
      <dgm:spPr/>
      <dgm:t>
        <a:bodyPr/>
        <a:lstStyle/>
        <a:p>
          <a:endParaRPr lang="en-US"/>
        </a:p>
      </dgm:t>
    </dgm:pt>
    <dgm:pt modelId="{7C5F6A97-0926-444A-BD0A-CDF76745C08A}" type="pres">
      <dgm:prSet presAssocID="{5A8155C4-2D37-4F18-9F5D-E2A28B12AAE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DF5DE5-491A-4824-8722-6555014CBCA2}" type="pres">
      <dgm:prSet presAssocID="{9E99C588-85EB-4208-A769-6CFCE8FA257B}" presName="centerShape" presStyleLbl="node0" presStyleIdx="0" presStyleCnt="1" custScaleX="152961" custScaleY="146464" custLinFactNeighborY="2971"/>
      <dgm:spPr/>
      <dgm:t>
        <a:bodyPr/>
        <a:lstStyle/>
        <a:p>
          <a:endParaRPr lang="en-US"/>
        </a:p>
      </dgm:t>
    </dgm:pt>
    <dgm:pt modelId="{9209E0ED-5C9E-4DAA-B6FE-A2018AFE39D6}" type="pres">
      <dgm:prSet presAssocID="{0F6BCA97-5903-499F-9790-8001B210A7CF}" presName="Name9" presStyleLbl="parChTrans1D2" presStyleIdx="0" presStyleCnt="4"/>
      <dgm:spPr/>
      <dgm:t>
        <a:bodyPr/>
        <a:lstStyle/>
        <a:p>
          <a:endParaRPr lang="en-US"/>
        </a:p>
      </dgm:t>
    </dgm:pt>
    <dgm:pt modelId="{5CB80D12-4529-4A19-A7DB-D9051F3E8EB9}" type="pres">
      <dgm:prSet presAssocID="{0F6BCA97-5903-499F-9790-8001B210A7CF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D4CE454-D1D0-4C17-BF2A-4BACAAAEA636}" type="pres">
      <dgm:prSet presAssocID="{1D2DA320-8A34-4E6A-A60B-233D5F7F01BC}" presName="node" presStyleLbl="node1" presStyleIdx="0" presStyleCnt="4" custScaleX="114304" custRadScaleRad="110503" custRadScaleInc="-209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46C36-41F9-4875-9B67-FD4B9597228B}" type="pres">
      <dgm:prSet presAssocID="{964A89D5-EEF7-43CE-9B5F-7F96C2C280AE}" presName="Name9" presStyleLbl="parChTrans1D2" presStyleIdx="1" presStyleCnt="4"/>
      <dgm:spPr/>
      <dgm:t>
        <a:bodyPr/>
        <a:lstStyle/>
        <a:p>
          <a:endParaRPr lang="en-US"/>
        </a:p>
      </dgm:t>
    </dgm:pt>
    <dgm:pt modelId="{B0B8BD88-5EB6-4F1D-98E1-151D53291CC7}" type="pres">
      <dgm:prSet presAssocID="{964A89D5-EEF7-43CE-9B5F-7F96C2C280AE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EECC8CD-373E-4918-A0ED-54297C3030E9}" type="pres">
      <dgm:prSet presAssocID="{36148751-D202-4BE8-B7B0-5C37B27E7D6D}" presName="node" presStyleLbl="node1" presStyleIdx="1" presStyleCnt="4" custScaleX="125097" custScaleY="109783" custRadScaleRad="95237" custRadScaleInc="-194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4ABDB-04CA-4FA7-A649-58B83E1515D3}" type="pres">
      <dgm:prSet presAssocID="{28057A77-D926-488A-9C32-B4A670220698}" presName="Name9" presStyleLbl="parChTrans1D2" presStyleIdx="2" presStyleCnt="4"/>
      <dgm:spPr/>
      <dgm:t>
        <a:bodyPr/>
        <a:lstStyle/>
        <a:p>
          <a:endParaRPr lang="en-US"/>
        </a:p>
      </dgm:t>
    </dgm:pt>
    <dgm:pt modelId="{81B754B1-BE94-49DB-9C49-ED67C7998A8D}" type="pres">
      <dgm:prSet presAssocID="{28057A77-D926-488A-9C32-B4A670220698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5A2EC99-769B-48BC-92E2-ABBEADE55C20}" type="pres">
      <dgm:prSet presAssocID="{CEF29A07-72D8-4F0D-84A6-488B310D36B5}" presName="node" presStyleLbl="node1" presStyleIdx="2" presStyleCnt="4" custScaleX="115515" custScaleY="101132" custRadScaleRad="109795" custRadScaleInc="-193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6E79B-F584-44A0-A294-FA837E7C88E0}" type="pres">
      <dgm:prSet presAssocID="{C4B77E18-C197-4343-A3D4-69FF598599E5}" presName="Name9" presStyleLbl="parChTrans1D2" presStyleIdx="3" presStyleCnt="4"/>
      <dgm:spPr/>
      <dgm:t>
        <a:bodyPr/>
        <a:lstStyle/>
        <a:p>
          <a:endParaRPr lang="en-US"/>
        </a:p>
      </dgm:t>
    </dgm:pt>
    <dgm:pt modelId="{5A6336DE-1886-4467-8635-B32A5E1F820C}" type="pres">
      <dgm:prSet presAssocID="{C4B77E18-C197-4343-A3D4-69FF598599E5}" presName="connTx" presStyleLbl="parChTrans1D2" presStyleIdx="3" presStyleCnt="4"/>
      <dgm:spPr/>
      <dgm:t>
        <a:bodyPr/>
        <a:lstStyle/>
        <a:p>
          <a:endParaRPr lang="en-US"/>
        </a:p>
      </dgm:t>
    </dgm:pt>
    <dgm:pt modelId="{B0B9B455-7E07-43F8-B953-35A6CF55586E}" type="pres">
      <dgm:prSet presAssocID="{359763BD-3239-4347-8872-673478333125}" presName="node" presStyleLbl="node1" presStyleIdx="3" presStyleCnt="4" custScaleX="125449" custScaleY="97896" custRadScaleRad="107375" custRadScaleInc="-204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B2366D-235B-4825-8B5D-431578D403A1}" type="presOf" srcId="{5A8155C4-2D37-4F18-9F5D-E2A28B12AAE3}" destId="{7C5F6A97-0926-444A-BD0A-CDF76745C08A}" srcOrd="0" destOrd="0" presId="urn:microsoft.com/office/officeart/2005/8/layout/radial1"/>
    <dgm:cxn modelId="{9D01C86A-A1FE-4761-A1BC-33909F7B33B2}" type="presOf" srcId="{0F6BCA97-5903-499F-9790-8001B210A7CF}" destId="{5CB80D12-4529-4A19-A7DB-D9051F3E8EB9}" srcOrd="1" destOrd="0" presId="urn:microsoft.com/office/officeart/2005/8/layout/radial1"/>
    <dgm:cxn modelId="{29582BED-7427-4ECC-8128-BC9FDA32174B}" type="presOf" srcId="{359763BD-3239-4347-8872-673478333125}" destId="{B0B9B455-7E07-43F8-B953-35A6CF55586E}" srcOrd="0" destOrd="0" presId="urn:microsoft.com/office/officeart/2005/8/layout/radial1"/>
    <dgm:cxn modelId="{A78DCA15-5300-4402-9044-3993A6001102}" srcId="{9E99C588-85EB-4208-A769-6CFCE8FA257B}" destId="{1D2DA320-8A34-4E6A-A60B-233D5F7F01BC}" srcOrd="0" destOrd="0" parTransId="{0F6BCA97-5903-499F-9790-8001B210A7CF}" sibTransId="{CFA6F1B1-8A2D-4F16-B149-BB76CE8F5BCD}"/>
    <dgm:cxn modelId="{3D37B77D-F368-42D9-BF2E-37684F23B922}" srcId="{9E99C588-85EB-4208-A769-6CFCE8FA257B}" destId="{36148751-D202-4BE8-B7B0-5C37B27E7D6D}" srcOrd="1" destOrd="0" parTransId="{964A89D5-EEF7-43CE-9B5F-7F96C2C280AE}" sibTransId="{901417C0-52C7-4553-9A2F-923F761B5021}"/>
    <dgm:cxn modelId="{AA0DDFD9-E9BF-45CB-B6E0-DE3304D9813A}" type="presOf" srcId="{36148751-D202-4BE8-B7B0-5C37B27E7D6D}" destId="{7EECC8CD-373E-4918-A0ED-54297C3030E9}" srcOrd="0" destOrd="0" presId="urn:microsoft.com/office/officeart/2005/8/layout/radial1"/>
    <dgm:cxn modelId="{3141D409-F402-4D50-A52C-6D4907E3B112}" srcId="{5A8155C4-2D37-4F18-9F5D-E2A28B12AAE3}" destId="{9E99C588-85EB-4208-A769-6CFCE8FA257B}" srcOrd="0" destOrd="0" parTransId="{7CFC8798-6787-4B99-8EAC-A7BE52523EF2}" sibTransId="{E8E53226-D274-4731-9EBB-8C2C80A0B8B4}"/>
    <dgm:cxn modelId="{C31603F8-7D55-4F41-8A9D-7A3709AE5250}" srcId="{9E99C588-85EB-4208-A769-6CFCE8FA257B}" destId="{359763BD-3239-4347-8872-673478333125}" srcOrd="3" destOrd="0" parTransId="{C4B77E18-C197-4343-A3D4-69FF598599E5}" sibTransId="{12636C6C-D66A-4ECB-A07F-F1C35C9CA199}"/>
    <dgm:cxn modelId="{2D5DBBD2-9BA9-4A2A-B703-527308710248}" type="presOf" srcId="{964A89D5-EEF7-43CE-9B5F-7F96C2C280AE}" destId="{C3246C36-41F9-4875-9B67-FD4B9597228B}" srcOrd="0" destOrd="0" presId="urn:microsoft.com/office/officeart/2005/8/layout/radial1"/>
    <dgm:cxn modelId="{9191425C-7F88-4F59-8581-A2EAAC173008}" type="presOf" srcId="{28057A77-D926-488A-9C32-B4A670220698}" destId="{21B4ABDB-04CA-4FA7-A649-58B83E1515D3}" srcOrd="0" destOrd="0" presId="urn:microsoft.com/office/officeart/2005/8/layout/radial1"/>
    <dgm:cxn modelId="{BAE790BF-9F2C-4EF6-8421-D9E30E06ADF0}" srcId="{9E99C588-85EB-4208-A769-6CFCE8FA257B}" destId="{CEF29A07-72D8-4F0D-84A6-488B310D36B5}" srcOrd="2" destOrd="0" parTransId="{28057A77-D926-488A-9C32-B4A670220698}" sibTransId="{BB5514F3-5CB1-42E0-ABB2-ACE6D9E2D799}"/>
    <dgm:cxn modelId="{86D9AAE4-7FD8-45BB-A93D-0BE4FAC9EADD}" type="presOf" srcId="{9E99C588-85EB-4208-A769-6CFCE8FA257B}" destId="{61DF5DE5-491A-4824-8722-6555014CBCA2}" srcOrd="0" destOrd="0" presId="urn:microsoft.com/office/officeart/2005/8/layout/radial1"/>
    <dgm:cxn modelId="{82D0449D-E878-43C1-AFDD-488B55E75FC6}" type="presOf" srcId="{0F6BCA97-5903-499F-9790-8001B210A7CF}" destId="{9209E0ED-5C9E-4DAA-B6FE-A2018AFE39D6}" srcOrd="0" destOrd="0" presId="urn:microsoft.com/office/officeart/2005/8/layout/radial1"/>
    <dgm:cxn modelId="{93A7A1AA-E564-4DBF-B6F8-36CB857844D8}" type="presOf" srcId="{28057A77-D926-488A-9C32-B4A670220698}" destId="{81B754B1-BE94-49DB-9C49-ED67C7998A8D}" srcOrd="1" destOrd="0" presId="urn:microsoft.com/office/officeart/2005/8/layout/radial1"/>
    <dgm:cxn modelId="{166F2180-2751-4DCB-97A5-037BB3E4A4CD}" type="presOf" srcId="{1D2DA320-8A34-4E6A-A60B-233D5F7F01BC}" destId="{9D4CE454-D1D0-4C17-BF2A-4BACAAAEA636}" srcOrd="0" destOrd="0" presId="urn:microsoft.com/office/officeart/2005/8/layout/radial1"/>
    <dgm:cxn modelId="{A11DF9C2-D2BC-4E2D-98D1-3B391080E071}" type="presOf" srcId="{C4B77E18-C197-4343-A3D4-69FF598599E5}" destId="{5A6336DE-1886-4467-8635-B32A5E1F820C}" srcOrd="1" destOrd="0" presId="urn:microsoft.com/office/officeart/2005/8/layout/radial1"/>
    <dgm:cxn modelId="{A3CEF8EB-DECC-43A9-9A4B-F0868E4DD150}" type="presOf" srcId="{CEF29A07-72D8-4F0D-84A6-488B310D36B5}" destId="{15A2EC99-769B-48BC-92E2-ABBEADE55C20}" srcOrd="0" destOrd="0" presId="urn:microsoft.com/office/officeart/2005/8/layout/radial1"/>
    <dgm:cxn modelId="{D052ECFD-6A82-4A62-B870-F7E1A697B117}" type="presOf" srcId="{964A89D5-EEF7-43CE-9B5F-7F96C2C280AE}" destId="{B0B8BD88-5EB6-4F1D-98E1-151D53291CC7}" srcOrd="1" destOrd="0" presId="urn:microsoft.com/office/officeart/2005/8/layout/radial1"/>
    <dgm:cxn modelId="{6CD28370-CF2F-42E7-BF72-B5E15B8D643C}" type="presOf" srcId="{C4B77E18-C197-4343-A3D4-69FF598599E5}" destId="{F336E79B-F584-44A0-A294-FA837E7C88E0}" srcOrd="0" destOrd="0" presId="urn:microsoft.com/office/officeart/2005/8/layout/radial1"/>
    <dgm:cxn modelId="{1DEACC31-C5F9-44BD-A07F-3D6DDB190D6F}" type="presParOf" srcId="{7C5F6A97-0926-444A-BD0A-CDF76745C08A}" destId="{61DF5DE5-491A-4824-8722-6555014CBCA2}" srcOrd="0" destOrd="0" presId="urn:microsoft.com/office/officeart/2005/8/layout/radial1"/>
    <dgm:cxn modelId="{73AEDED7-4BC0-4901-8F3A-DFF6F970A559}" type="presParOf" srcId="{7C5F6A97-0926-444A-BD0A-CDF76745C08A}" destId="{9209E0ED-5C9E-4DAA-B6FE-A2018AFE39D6}" srcOrd="1" destOrd="0" presId="urn:microsoft.com/office/officeart/2005/8/layout/radial1"/>
    <dgm:cxn modelId="{2D834AE2-1141-4EE9-B669-3AB355FAA6C8}" type="presParOf" srcId="{9209E0ED-5C9E-4DAA-B6FE-A2018AFE39D6}" destId="{5CB80D12-4529-4A19-A7DB-D9051F3E8EB9}" srcOrd="0" destOrd="0" presId="urn:microsoft.com/office/officeart/2005/8/layout/radial1"/>
    <dgm:cxn modelId="{A1104DD9-A265-4DF3-997A-F2A56045F8BC}" type="presParOf" srcId="{7C5F6A97-0926-444A-BD0A-CDF76745C08A}" destId="{9D4CE454-D1D0-4C17-BF2A-4BACAAAEA636}" srcOrd="2" destOrd="0" presId="urn:microsoft.com/office/officeart/2005/8/layout/radial1"/>
    <dgm:cxn modelId="{B1AAF0C1-D076-4BC8-91BD-BEA2D8B90068}" type="presParOf" srcId="{7C5F6A97-0926-444A-BD0A-CDF76745C08A}" destId="{C3246C36-41F9-4875-9B67-FD4B9597228B}" srcOrd="3" destOrd="0" presId="urn:microsoft.com/office/officeart/2005/8/layout/radial1"/>
    <dgm:cxn modelId="{9504009A-8C11-46D6-BB32-7620CF1CE477}" type="presParOf" srcId="{C3246C36-41F9-4875-9B67-FD4B9597228B}" destId="{B0B8BD88-5EB6-4F1D-98E1-151D53291CC7}" srcOrd="0" destOrd="0" presId="urn:microsoft.com/office/officeart/2005/8/layout/radial1"/>
    <dgm:cxn modelId="{0CFDA4A9-D4D1-4BCB-B31E-4A87969896E2}" type="presParOf" srcId="{7C5F6A97-0926-444A-BD0A-CDF76745C08A}" destId="{7EECC8CD-373E-4918-A0ED-54297C3030E9}" srcOrd="4" destOrd="0" presId="urn:microsoft.com/office/officeart/2005/8/layout/radial1"/>
    <dgm:cxn modelId="{B578A3E4-EF94-48A0-86C1-9C908BC1DA31}" type="presParOf" srcId="{7C5F6A97-0926-444A-BD0A-CDF76745C08A}" destId="{21B4ABDB-04CA-4FA7-A649-58B83E1515D3}" srcOrd="5" destOrd="0" presId="urn:microsoft.com/office/officeart/2005/8/layout/radial1"/>
    <dgm:cxn modelId="{AEFC5218-F0D3-43F8-963B-437BE806C963}" type="presParOf" srcId="{21B4ABDB-04CA-4FA7-A649-58B83E1515D3}" destId="{81B754B1-BE94-49DB-9C49-ED67C7998A8D}" srcOrd="0" destOrd="0" presId="urn:microsoft.com/office/officeart/2005/8/layout/radial1"/>
    <dgm:cxn modelId="{D94CAE27-B3D9-4926-93B1-4ED8CDAE1FEB}" type="presParOf" srcId="{7C5F6A97-0926-444A-BD0A-CDF76745C08A}" destId="{15A2EC99-769B-48BC-92E2-ABBEADE55C20}" srcOrd="6" destOrd="0" presId="urn:microsoft.com/office/officeart/2005/8/layout/radial1"/>
    <dgm:cxn modelId="{33ACF6F2-FD92-4372-BD18-EFAA3CF988EF}" type="presParOf" srcId="{7C5F6A97-0926-444A-BD0A-CDF76745C08A}" destId="{F336E79B-F584-44A0-A294-FA837E7C88E0}" srcOrd="7" destOrd="0" presId="urn:microsoft.com/office/officeart/2005/8/layout/radial1"/>
    <dgm:cxn modelId="{55664E1B-2A58-4C45-A3C5-FEB18A47BCF4}" type="presParOf" srcId="{F336E79B-F584-44A0-A294-FA837E7C88E0}" destId="{5A6336DE-1886-4467-8635-B32A5E1F820C}" srcOrd="0" destOrd="0" presId="urn:microsoft.com/office/officeart/2005/8/layout/radial1"/>
    <dgm:cxn modelId="{1CC2AB98-FA39-4F1D-87FC-975BFA25406B}" type="presParOf" srcId="{7C5F6A97-0926-444A-BD0A-CDF76745C08A}" destId="{B0B9B455-7E07-43F8-B953-35A6CF55586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F5DE5-491A-4824-8722-6555014CBCA2}">
      <dsp:nvSpPr>
        <dsp:cNvPr id="0" name=""/>
        <dsp:cNvSpPr/>
      </dsp:nvSpPr>
      <dsp:spPr>
        <a:xfrm>
          <a:off x="2590801" y="2057265"/>
          <a:ext cx="2746357" cy="2629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/>
            <a:t>বাংলাদেশের </a:t>
          </a:r>
          <a:r>
            <a:rPr lang="bn-BD" sz="3200" kern="1200" dirty="0" smtClean="0"/>
            <a:t>শিল্প</a:t>
          </a:r>
          <a:r>
            <a:rPr lang="bn-BD" sz="2000" kern="1200" dirty="0" smtClean="0"/>
            <a:t> </a:t>
          </a:r>
          <a:r>
            <a:rPr lang="bn-BD" sz="2800" kern="1200" dirty="0" smtClean="0"/>
            <a:t>প্রতিষ্ঠান</a:t>
          </a:r>
          <a:endParaRPr lang="en-US" sz="2800" kern="1200" dirty="0"/>
        </a:p>
      </dsp:txBody>
      <dsp:txXfrm>
        <a:off x="2992996" y="2442377"/>
        <a:ext cx="1941967" cy="1859482"/>
      </dsp:txXfrm>
    </dsp:sp>
    <dsp:sp modelId="{9209E0ED-5C9E-4DAA-B6FE-A2018AFE39D6}">
      <dsp:nvSpPr>
        <dsp:cNvPr id="0" name=""/>
        <dsp:cNvSpPr/>
      </dsp:nvSpPr>
      <dsp:spPr>
        <a:xfrm rot="10739837">
          <a:off x="2417056" y="3377280"/>
          <a:ext cx="173987" cy="40781"/>
        </a:xfrm>
        <a:custGeom>
          <a:avLst/>
          <a:gdLst/>
          <a:ahLst/>
          <a:cxnLst/>
          <a:rect l="0" t="0" r="0" b="0"/>
          <a:pathLst>
            <a:path>
              <a:moveTo>
                <a:pt x="0" y="20390"/>
              </a:moveTo>
              <a:lnTo>
                <a:pt x="173987" y="20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499700" y="3393321"/>
        <a:ext cx="8699" cy="8699"/>
      </dsp:txXfrm>
    </dsp:sp>
    <dsp:sp modelId="{9D4CE454-D1D0-4C17-BF2A-4BACAAAEA636}">
      <dsp:nvSpPr>
        <dsp:cNvPr id="0" name=""/>
        <dsp:cNvSpPr/>
      </dsp:nvSpPr>
      <dsp:spPr>
        <a:xfrm>
          <a:off x="364989" y="2519418"/>
          <a:ext cx="2052285" cy="17954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/>
            <a:t>কু</a:t>
          </a:r>
          <a:r>
            <a:rPr lang="bn-IN" sz="3700" kern="1200" dirty="0" smtClean="0"/>
            <a:t>টি</a:t>
          </a:r>
          <a:r>
            <a:rPr lang="bn-BD" sz="3700" kern="1200" dirty="0" smtClean="0"/>
            <a:t>র শিল্প</a:t>
          </a:r>
          <a:endParaRPr lang="en-US" sz="3700" kern="1200" dirty="0"/>
        </a:p>
      </dsp:txBody>
      <dsp:txXfrm>
        <a:off x="665539" y="2782357"/>
        <a:ext cx="1451185" cy="1269584"/>
      </dsp:txXfrm>
    </dsp:sp>
    <dsp:sp modelId="{C3246C36-41F9-4875-9B67-FD4B9597228B}">
      <dsp:nvSpPr>
        <dsp:cNvPr id="0" name=""/>
        <dsp:cNvSpPr/>
      </dsp:nvSpPr>
      <dsp:spPr>
        <a:xfrm rot="16335384">
          <a:off x="3986465" y="2007348"/>
          <a:ext cx="60971" cy="40781"/>
        </a:xfrm>
        <a:custGeom>
          <a:avLst/>
          <a:gdLst/>
          <a:ahLst/>
          <a:cxnLst/>
          <a:rect l="0" t="0" r="0" b="0"/>
          <a:pathLst>
            <a:path>
              <a:moveTo>
                <a:pt x="0" y="20390"/>
              </a:moveTo>
              <a:lnTo>
                <a:pt x="60971" y="20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15427" y="2026214"/>
        <a:ext cx="3048" cy="3048"/>
      </dsp:txXfrm>
    </dsp:sp>
    <dsp:sp modelId="{7EECC8CD-373E-4918-A0ED-54297C3030E9}">
      <dsp:nvSpPr>
        <dsp:cNvPr id="0" name=""/>
        <dsp:cNvSpPr/>
      </dsp:nvSpPr>
      <dsp:spPr>
        <a:xfrm>
          <a:off x="2933926" y="26752"/>
          <a:ext cx="2246069" cy="1971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/>
            <a:t>বৃহৎ শিল্প</a:t>
          </a:r>
          <a:endParaRPr lang="en-US" sz="3700" kern="1200" dirty="0"/>
        </a:p>
      </dsp:txBody>
      <dsp:txXfrm>
        <a:off x="3262855" y="315415"/>
        <a:ext cx="1588211" cy="1393786"/>
      </dsp:txXfrm>
    </dsp:sp>
    <dsp:sp modelId="{21B4ABDB-04CA-4FA7-A649-58B83E1515D3}">
      <dsp:nvSpPr>
        <dsp:cNvPr id="0" name=""/>
        <dsp:cNvSpPr/>
      </dsp:nvSpPr>
      <dsp:spPr>
        <a:xfrm rot="21581075">
          <a:off x="5337134" y="3343757"/>
          <a:ext cx="149694" cy="40781"/>
        </a:xfrm>
        <a:custGeom>
          <a:avLst/>
          <a:gdLst/>
          <a:ahLst/>
          <a:cxnLst/>
          <a:rect l="0" t="0" r="0" b="0"/>
          <a:pathLst>
            <a:path>
              <a:moveTo>
                <a:pt x="0" y="20390"/>
              </a:moveTo>
              <a:lnTo>
                <a:pt x="149694" y="20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08239" y="3360405"/>
        <a:ext cx="7484" cy="7484"/>
      </dsp:txXfrm>
    </dsp:sp>
    <dsp:sp modelId="{15A2EC99-769B-48BC-92E2-ABBEADE55C20}">
      <dsp:nvSpPr>
        <dsp:cNvPr id="0" name=""/>
        <dsp:cNvSpPr/>
      </dsp:nvSpPr>
      <dsp:spPr>
        <a:xfrm>
          <a:off x="5486807" y="2450133"/>
          <a:ext cx="2074028" cy="1815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/>
            <a:t>মাঝারি শিল্প</a:t>
          </a:r>
          <a:endParaRPr lang="en-US" sz="3700" kern="1200" dirty="0"/>
        </a:p>
      </dsp:txBody>
      <dsp:txXfrm>
        <a:off x="5790541" y="2716049"/>
        <a:ext cx="1466560" cy="1283955"/>
      </dsp:txXfrm>
    </dsp:sp>
    <dsp:sp modelId="{F336E79B-F584-44A0-A294-FA837E7C88E0}">
      <dsp:nvSpPr>
        <dsp:cNvPr id="0" name=""/>
        <dsp:cNvSpPr/>
      </dsp:nvSpPr>
      <dsp:spPr>
        <a:xfrm rot="5274555">
          <a:off x="3995801" y="4682529"/>
          <a:ext cx="33523" cy="40781"/>
        </a:xfrm>
        <a:custGeom>
          <a:avLst/>
          <a:gdLst/>
          <a:ahLst/>
          <a:cxnLst/>
          <a:rect l="0" t="0" r="0" b="0"/>
          <a:pathLst>
            <a:path>
              <a:moveTo>
                <a:pt x="0" y="20390"/>
              </a:moveTo>
              <a:lnTo>
                <a:pt x="33523" y="20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11725" y="4702081"/>
        <a:ext cx="1676" cy="1676"/>
      </dsp:txXfrm>
    </dsp:sp>
    <dsp:sp modelId="{B0B9B455-7E07-43F8-B953-35A6CF55586E}">
      <dsp:nvSpPr>
        <dsp:cNvPr id="0" name=""/>
        <dsp:cNvSpPr/>
      </dsp:nvSpPr>
      <dsp:spPr>
        <a:xfrm>
          <a:off x="2919050" y="4719314"/>
          <a:ext cx="2252389" cy="17576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/>
            <a:t>ক্ষুদ্র শিল্প</a:t>
          </a:r>
          <a:endParaRPr lang="en-US" sz="3700" kern="1200" dirty="0"/>
        </a:p>
      </dsp:txBody>
      <dsp:txXfrm>
        <a:off x="3248905" y="4976721"/>
        <a:ext cx="1592679" cy="1242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58E0F-5933-480E-AC9C-5EDBEB229C4E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B2DAB-8B9D-4A91-B9B2-9991B4762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2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alimandabd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04930" y="182380"/>
            <a:ext cx="8839200" cy="1570220"/>
          </a:xfrm>
          <a:prstGeom prst="round2DiagRect">
            <a:avLst>
              <a:gd name="adj1" fmla="val 4148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057400"/>
            <a:ext cx="54864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491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204429" y="4788988"/>
            <a:ext cx="3017584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বৃহৎ শিল্প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8" y="657971"/>
            <a:ext cx="3975079" cy="2999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7" t="2033" r="3563" b="-2033"/>
          <a:stretch/>
        </p:blipFill>
        <p:spPr>
          <a:xfrm>
            <a:off x="4815904" y="1530846"/>
            <a:ext cx="4084467" cy="3175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lowchart: Alternate Process 4"/>
          <p:cNvSpPr/>
          <p:nvPr/>
        </p:nvSpPr>
        <p:spPr>
          <a:xfrm>
            <a:off x="4526070" y="5464084"/>
            <a:ext cx="4374302" cy="1295400"/>
          </a:xfrm>
          <a:prstGeom prst="flowChartAlternateProcess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শিল্পে প্রচুর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মূ্লধন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অধিক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কারিগর ও অভিজ্ঞ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ব্যবস্থাপকের প্রয়োজন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648200" y="152400"/>
            <a:ext cx="4495800" cy="1295400"/>
          </a:xfrm>
          <a:prstGeom prst="flowChartAlternateProcess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এবার আমরা এসব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 সম্পর্কে জানি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0" y="4038600"/>
            <a:ext cx="4095917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4876799" y="4267200"/>
            <a:ext cx="3810001" cy="1981200"/>
          </a:xfrm>
          <a:prstGeom prst="flowChartAlternateProcess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দেড় কোটি টাকার বেশি মূ্লধনের প্রয়োজন হয়।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867400" y="3461466"/>
            <a:ext cx="252076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মাঝারি শিল্প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1"/>
          <a:stretch/>
        </p:blipFill>
        <p:spPr>
          <a:xfrm>
            <a:off x="45390" y="69166"/>
            <a:ext cx="4397215" cy="3131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9319"/>
            <a:ext cx="4419600" cy="3051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r="10179"/>
          <a:stretch/>
        </p:blipFill>
        <p:spPr>
          <a:xfrm>
            <a:off x="29601" y="3461466"/>
            <a:ext cx="4413004" cy="3022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0" y="6242447"/>
            <a:ext cx="201406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ক্ষুদ্র শিল্প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232077"/>
            <a:ext cx="5451160" cy="3046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0480"/>
            <a:ext cx="4084320" cy="3171117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182880" y="3581400"/>
            <a:ext cx="3093720" cy="2675048"/>
          </a:xfrm>
          <a:prstGeom prst="flowChartAlternateProcess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দেড় কোটি টাকার কম মূ্লধনের প্রয়োজন হয়।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2683"/>
            <a:ext cx="4612960" cy="308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8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33781" y="3544669"/>
            <a:ext cx="3304438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 শিল্প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07" y="109155"/>
            <a:ext cx="4564685" cy="297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544669"/>
            <a:ext cx="4675792" cy="28054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Flowchart: Alternate Process 5"/>
          <p:cNvSpPr/>
          <p:nvPr/>
        </p:nvSpPr>
        <p:spPr>
          <a:xfrm>
            <a:off x="76200" y="4191000"/>
            <a:ext cx="3709619" cy="2667000"/>
          </a:xfrm>
          <a:prstGeom prst="flowChartAlternateProcess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শিল্পে উৎপাদন ও বিপণনের কাজটি মালিক নিজে বা তার পরিবারের সদস্যরাই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 কম লাগে।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2339" y="-516140"/>
            <a:ext cx="3080955" cy="4113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ounded Rectangle 7"/>
          <p:cNvSpPr/>
          <p:nvPr/>
        </p:nvSpPr>
        <p:spPr>
          <a:xfrm>
            <a:off x="457200" y="2362200"/>
            <a:ext cx="8458200" cy="2133600"/>
          </a:xfrm>
          <a:prstGeom prst="roundRect">
            <a:avLst/>
          </a:prstGeom>
          <a:ln w="19050" cmpd="dbl">
            <a:solidFill>
              <a:schemeClr val="accent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বৃহৎ ও ক্ষুদ্র শিল্পের ৫টি করে নাম লিখ?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6600" u="sng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u="sng" dirty="0">
              <a:ln w="1143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2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n-stock-photo_csp7446281.jpg"/>
          <p:cNvPicPr>
            <a:picLocks noChangeAspect="1"/>
          </p:cNvPicPr>
          <p:nvPr/>
        </p:nvPicPr>
        <p:blipFill>
          <a:blip r:embed="rId2">
            <a:lum/>
          </a:blip>
          <a:srcRect b="12605"/>
          <a:stretch>
            <a:fillRect/>
          </a:stretch>
        </p:blipFill>
        <p:spPr>
          <a:xfrm>
            <a:off x="1295400" y="609600"/>
            <a:ext cx="6816969" cy="47264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5228630"/>
            <a:ext cx="8305800" cy="1629370"/>
          </a:xfrm>
          <a:prstGeom prst="rect">
            <a:avLst/>
          </a:prstGeom>
        </p:spPr>
        <p:txBody>
          <a:bodyPr/>
          <a:lstStyle/>
          <a:p>
            <a:pPr marL="241300" lvl="0" indent="-241300" algn="ctr" defTabSz="642938">
              <a:spcBef>
                <a:spcPct val="20000"/>
              </a:spcBef>
              <a:defRPr/>
            </a:pPr>
            <a:r>
              <a:rPr lang="bn-BD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মাঝারি শিল্প ও কুঠির শিল্প চিহ্নিতকরনের ৪ উপায় লিখ?</a:t>
            </a: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232350"/>
            <a:ext cx="41910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6600" u="sng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u="sng" dirty="0">
              <a:ln w="1143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6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>
            <a:spLocks noChangeArrowheads="1"/>
          </p:cNvSpPr>
          <p:nvPr/>
        </p:nvSpPr>
        <p:spPr bwMode="auto">
          <a:xfrm>
            <a:off x="2375940" y="59959"/>
            <a:ext cx="5181600" cy="1214617"/>
          </a:xfrm>
          <a:prstGeom prst="horizontalScroll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FF9900"/>
            </a:outerShdw>
          </a:effectLst>
        </p:spPr>
        <p:txBody>
          <a:bodyPr lIns="64310" tIns="32155" rIns="64310" bIns="32155"/>
          <a:lstStyle/>
          <a:p>
            <a:pPr algn="ctr" defTabSz="642938">
              <a:defRPr/>
            </a:pPr>
            <a:r>
              <a:rPr lang="bn-BD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396936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নিচের উদ্দীপকটি পড়ে ১ নং প্রশ্নের উত্তর দাও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endParaRPr lang="bn-IN" sz="1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রাজন সাহেব ৩০ লাখ টাকার একটি কারখানা স্থাপন করেন। সেখানে ১৫০ জন শ্রমিক কাজ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810000"/>
            <a:ext cx="769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রাজন সাহেবের কারখানাটি কোন শিল্পের অন্তর্গত?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ক) কুটির শিল্প          খ) মাঝারি শিল্প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গ) ক্ষুদ্র শিল্প             ঘ) বৃহৎ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334000" y="5976842"/>
            <a:ext cx="2223540" cy="500158"/>
          </a:xfrm>
          <a:prstGeom prst="flowChartAlternateProcess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(গ)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0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362200" y="3199514"/>
            <a:ext cx="4114800" cy="161437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 শিল্প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28800" y="169890"/>
            <a:ext cx="5334000" cy="104931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FF9900"/>
            </a:outerShdw>
          </a:effectLst>
        </p:spPr>
        <p:txBody>
          <a:bodyPr lIns="64310" tIns="32155" rIns="64310" bIns="32155"/>
          <a:lstStyle/>
          <a:p>
            <a:pPr algn="ctr" defTabSz="642938">
              <a:defRPr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emr_evaluation_pi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209800"/>
            <a:ext cx="2375912" cy="16134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2600"/>
            <a:ext cx="4980079" cy="3719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-icon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381000" y="457200"/>
            <a:ext cx="2952750" cy="236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0400" y="1143000"/>
            <a:ext cx="43434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dirty="0">
                <a:ln w="11430"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ln w="11430"/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962400"/>
            <a:ext cx="899160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তোমার এলাকায় কি কি শিল্প প্রতিষ্ঠান রয়েছে তার শ্রেণিবিভাগ  তৈরি কর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 descr="559363_198839320232728_100003199847637_318242_39831714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128000" cy="6096000"/>
          </a:xfrm>
          <a:prstGeom prst="rect">
            <a:avLst/>
          </a:prstGeom>
        </p:spPr>
      </p:pic>
      <p:pic>
        <p:nvPicPr>
          <p:cNvPr id="7" name="Picture 2" descr="C:\Users\Lenovo\Desktop\shafik 5\flower-delivery-on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8550" y="3311580"/>
            <a:ext cx="4495800" cy="32234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010510" y="45471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2"/>
          <p:cNvSpPr txBox="1">
            <a:spLocks/>
          </p:cNvSpPr>
          <p:nvPr/>
        </p:nvSpPr>
        <p:spPr>
          <a:xfrm>
            <a:off x="4724400" y="1066800"/>
            <a:ext cx="4318000" cy="520529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শ্রেণীঃ</a:t>
            </a:r>
            <a:r>
              <a:rPr kumimoji="0" lang="en-US" sz="3600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সপ্তম</a:t>
            </a:r>
            <a:endParaRPr kumimoji="0" lang="bn-BD" sz="3600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800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 ও            </a:t>
            </a:r>
            <a:r>
              <a:rPr lang="en-US" sz="2800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kumimoji="0" lang="bn-BD" sz="2800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bn-IN" sz="2800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, পাঠ-২</a:t>
            </a:r>
            <a:endParaRPr kumimoji="0" lang="bn-BD" sz="2800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0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dirty="0" err="1" smtClean="0">
                <a:ln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 smtClean="0">
                <a:ln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endParaRPr kumimoji="0" lang="en-US" sz="3600" b="1" i="0" u="none" strike="noStrike" kern="1200" cap="none" spc="0" normalizeH="0" baseline="0" noProof="0" dirty="0" smtClean="0">
              <a:ln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3164190" y="228600"/>
            <a:ext cx="2927350" cy="592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4476005"/>
            <a:ext cx="3200400" cy="64918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24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বিষয়বস্তু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0"/>
          <p:cNvSpPr txBox="1">
            <a:spLocks/>
          </p:cNvSpPr>
          <p:nvPr/>
        </p:nvSpPr>
        <p:spPr>
          <a:xfrm>
            <a:off x="161384" y="1066800"/>
            <a:ext cx="4316412" cy="523100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752850"/>
            <a:ext cx="4085048" cy="241935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bn-BD" sz="1800" b="1" dirty="0" smtClean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এস্কেন্দার আলী</a:t>
            </a:r>
          </a:p>
          <a:p>
            <a:pPr marL="60325" indent="-60325" algn="ctr">
              <a:buNone/>
            </a:pPr>
            <a:r>
              <a:rPr lang="bn-BD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(কম্পিউটার)</a:t>
            </a:r>
          </a:p>
          <a:p>
            <a:pPr marL="60325" indent="-60325" algn="ctr">
              <a:buNone/>
            </a:pP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তী</a:t>
            </a: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হাট কে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টি উচ্চ বিদ্যালয়  ও কলেজ,</a:t>
            </a:r>
          </a:p>
          <a:p>
            <a:pPr marL="60325" indent="-60325" algn="ctr">
              <a:buNone/>
            </a:pPr>
            <a:r>
              <a:rPr lang="bn-BD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মান্দা, নওগাঁ।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bn-IN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০১৭১-৭৯২৯৩৪</a:t>
            </a:r>
          </a:p>
          <a:p>
            <a:pPr marL="60325" indent="-60325" algn="ctr"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2"/>
              </a:rPr>
              <a:t>alimandabd@gmail.com</a:t>
            </a:r>
            <a:endParaRPr lang="bn-IN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r>
              <a:rPr lang="bn-IN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ফেসবুকঃ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2"/>
              </a:rPr>
              <a:t>alimandabd@gmail.com</a:t>
            </a:r>
            <a:endParaRPr lang="bn-IN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>
              <a:buNone/>
            </a:pPr>
            <a:r>
              <a:rPr lang="bn-IN" sz="1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শিক্ষক বাতায়ন লিংকঃ</a:t>
            </a:r>
          </a:p>
          <a:p>
            <a:pPr marL="60325" indent="-60325">
              <a:buNone/>
            </a:pPr>
            <a:r>
              <a:rPr lang="bn-IN" sz="1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https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://www.teachers.gov.bd/profile/alimandabd</a:t>
            </a:r>
            <a:endParaRPr lang="bn-IN" sz="1200" b="1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IN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IN" sz="2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BD" sz="20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3" name="Picture 12" descr="https://www.teachers.gov.bd/profile_pictures/z92PbY2HFAJ94BwJsLlMabYx7cycctDPng0Z8lfR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1"/>
            <a:ext cx="25908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91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43000" y="84665"/>
            <a:ext cx="7010400" cy="9059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 উত্তর দাও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900" dirty="0" smtClean="0"/>
              <a:t> 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2333065" y="5809372"/>
            <a:ext cx="3802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পাট বা সুতা শিল্প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294370"/>
            <a:ext cx="6639711" cy="45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7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818"/>
            <a:ext cx="5497287" cy="3078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21688"/>
            <a:ext cx="5451567" cy="3636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05600" y="1610380"/>
            <a:ext cx="2259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গার্মেন্টস শিল্প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5867400"/>
            <a:ext cx="197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বৃহৎ শিল্প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0942" y="129867"/>
            <a:ext cx="845820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r>
              <a:rPr lang="en-US" sz="36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4114800"/>
            <a:ext cx="4233322" cy="25399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66698"/>
            <a:ext cx="4343400" cy="2827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38211"/>
            <a:ext cx="4296145" cy="2416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22"/>
          <a:stretch/>
        </p:blipFill>
        <p:spPr>
          <a:xfrm>
            <a:off x="4864713" y="1024937"/>
            <a:ext cx="4203087" cy="27088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14400" y="1981200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678873" y="3733800"/>
            <a:ext cx="746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bn-BD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bn-BD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কী তা বলতে পারবে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bn-BD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বাংলাদেশে অবস্থিত শিল্প প্রতিষ্ঠান গুলোর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প্রকারভেদ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BD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3200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60440" y="327014"/>
            <a:ext cx="40785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শিখনফল</a:t>
            </a:r>
            <a:r>
              <a:rPr lang="bn-BD" sz="4000" b="1" dirty="0" smtClean="0">
                <a:solidFill>
                  <a:srgbClr val="002060"/>
                </a:solidFill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endParaRPr lang="en-US" sz="6000" b="1" dirty="0">
              <a:solidFill>
                <a:srgbClr val="002060"/>
              </a:solidFill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1371600" y="1371600"/>
            <a:ext cx="5181600" cy="3962400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29394" y="3199606"/>
            <a:ext cx="2438400" cy="153988"/>
          </a:xfrm>
          <a:prstGeom prst="straightConnector1">
            <a:avLst/>
          </a:prstGeom>
          <a:ln>
            <a:noFil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143000" y="74951"/>
            <a:ext cx="7010400" cy="675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ছবিতে কী বুঝতে পারছ?</a:t>
            </a:r>
            <a:r>
              <a:rPr lang="en-US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900" b="1" dirty="0" smtClean="0"/>
              <a:t> </a:t>
            </a:r>
            <a:endParaRPr lang="en-US" sz="9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449373" y="505974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গম থেকে আটা,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আটা থেকে রুটি তৈরির প্রক্রিয়াটিই শিল্প।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130445"/>
              </p:ext>
            </p:extLst>
          </p:nvPr>
        </p:nvGraphicFramePr>
        <p:xfrm>
          <a:off x="7061199" y="980885"/>
          <a:ext cx="2082801" cy="175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61199" y="980885"/>
                        <a:ext cx="2082801" cy="175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588748" y="1064901"/>
            <a:ext cx="221705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 দেখ</a:t>
            </a:r>
            <a:endParaRPr lang="en-US" sz="2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r="10695"/>
          <a:stretch/>
        </p:blipFill>
        <p:spPr>
          <a:xfrm>
            <a:off x="5322027" y="2514601"/>
            <a:ext cx="3607906" cy="2362200"/>
          </a:xfrm>
          <a:prstGeom prst="rect">
            <a:avLst/>
          </a:prstGeom>
        </p:spPr>
      </p:pic>
      <p:sp>
        <p:nvSpPr>
          <p:cNvPr id="8" name="AutoShape 11" descr="C:\Users\Win 10\Desktop\fresh-wheat-atta-630x4201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195354" cy="319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3" descr="C:\Users\Win 10\Desktop\fresh-wheat-atta-630x4201 (1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47217"/>
            <a:ext cx="4626121" cy="24055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2" r="14349"/>
          <a:stretch/>
        </p:blipFill>
        <p:spPr>
          <a:xfrm>
            <a:off x="76200" y="3353436"/>
            <a:ext cx="4547884" cy="353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1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0877"/>
            <a:ext cx="8610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ছবি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দেখে বল বাংলাদেশে কয় ধরনের শিল্প প্রতিষ্ঠান থাকতে পারে?</a:t>
            </a:r>
            <a:r>
              <a:rPr 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900" dirty="0" smtClean="0"/>
              <a:t> </a:t>
            </a:r>
            <a:endParaRPr lang="en-US" sz="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2" y="4206240"/>
            <a:ext cx="3571438" cy="24228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02" y="1547101"/>
            <a:ext cx="3556198" cy="22250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r="10179"/>
          <a:stretch/>
        </p:blipFill>
        <p:spPr>
          <a:xfrm>
            <a:off x="4953000" y="1474751"/>
            <a:ext cx="3422072" cy="23697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206240"/>
            <a:ext cx="3422072" cy="25665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559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651155"/>
              </p:ext>
            </p:extLst>
          </p:nvPr>
        </p:nvGraphicFramePr>
        <p:xfrm>
          <a:off x="0" y="350520"/>
          <a:ext cx="79248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715000" y="381000"/>
            <a:ext cx="3276600" cy="190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মূল্ধন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উৎপাদনের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প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রিমাণ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ও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কর্মীর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বিচারে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বাংলাদেশের 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শিল্প প্রতিষ্ঠান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9702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DF5DE5-491A-4824-8722-6555014CB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1DF5DE5-491A-4824-8722-6555014CB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1DF5DE5-491A-4824-8722-6555014CB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9E0ED-5C9E-4DAA-B6FE-A2018AFE3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9209E0ED-5C9E-4DAA-B6FE-A2018AFE3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9209E0ED-5C9E-4DAA-B6FE-A2018AFE3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4CE454-D1D0-4C17-BF2A-4BACAAAEA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9D4CE454-D1D0-4C17-BF2A-4BACAAAEA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9D4CE454-D1D0-4C17-BF2A-4BACAAAEA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246C36-41F9-4875-9B67-FD4B9597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C3246C36-41F9-4875-9B67-FD4B9597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C3246C36-41F9-4875-9B67-FD4B9597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ECC8CD-373E-4918-A0ED-54297C303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7EECC8CD-373E-4918-A0ED-54297C303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7EECC8CD-373E-4918-A0ED-54297C303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B4ABDB-04CA-4FA7-A649-58B83E151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21B4ABDB-04CA-4FA7-A649-58B83E151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21B4ABDB-04CA-4FA7-A649-58B83E151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A2EC99-769B-48BC-92E2-ABBEADE55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15A2EC99-769B-48BC-92E2-ABBEADE55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15A2EC99-769B-48BC-92E2-ABBEADE55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36E79B-F584-44A0-A294-FA837E7C8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F336E79B-F584-44A0-A294-FA837E7C8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F336E79B-F584-44A0-A294-FA837E7C8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B9B455-7E07-43F8-B953-35A6CF555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B0B9B455-7E07-43F8-B953-35A6CF555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B0B9B455-7E07-43F8-B953-35A6CF555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312</Words>
  <Application>Microsoft Office PowerPoint</Application>
  <PresentationFormat>On-screen Show (4:3)</PresentationFormat>
  <Paragraphs>79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Century Schoolbook</vt:lpstr>
      <vt:lpstr>NikoshBAN</vt:lpstr>
      <vt:lpstr>SolaimanLipi</vt:lpstr>
      <vt:lpstr>Wingdings</vt:lpstr>
      <vt:lpstr>Wingdings 2</vt:lpstr>
      <vt:lpstr>Wingdings 3</vt:lpstr>
      <vt:lpstr>Office Theme</vt:lpstr>
      <vt:lpstr>Oriel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বৃহৎ শিল্প </vt:lpstr>
      <vt:lpstr>মাঝারি শিল্প </vt:lpstr>
      <vt:lpstr>ক্ষুদ্র শিল্প</vt:lpstr>
      <vt:lpstr>কুটির শিল্প 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resha</dc:creator>
  <cp:lastModifiedBy>Microsoft account</cp:lastModifiedBy>
  <cp:revision>229</cp:revision>
  <dcterms:created xsi:type="dcterms:W3CDTF">2006-08-16T00:00:00Z</dcterms:created>
  <dcterms:modified xsi:type="dcterms:W3CDTF">2020-03-30T13:45:02Z</dcterms:modified>
</cp:coreProperties>
</file>