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F1F1-AC47-4323-B5D3-4514DA81C41F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FE1D-2880-4D1A-B7A9-35D4FC99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1" y="287383"/>
            <a:ext cx="12192000" cy="148785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305"/>
            <a:ext cx="12192000" cy="58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0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Internal Storage 4"/>
          <p:cNvSpPr/>
          <p:nvPr/>
        </p:nvSpPr>
        <p:spPr>
          <a:xfrm>
            <a:off x="0" y="39189"/>
            <a:ext cx="12192001" cy="143560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নতুন শব্দের অর্থ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74797"/>
            <a:ext cx="4480561" cy="1019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১)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en-US" sz="2800" dirty="0" err="1" smtClean="0">
                <a:solidFill>
                  <a:srgbClr val="FF0000"/>
                </a:solidFill>
              </a:rPr>
              <a:t>ভ্রমর</a:t>
            </a:r>
            <a:r>
              <a:rPr lang="en-US" sz="2800" dirty="0" smtClean="0">
                <a:solidFill>
                  <a:srgbClr val="FF0000"/>
                </a:solidFill>
              </a:rPr>
              <a:t>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6355" y="5206527"/>
            <a:ext cx="3735975" cy="165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৪)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আড্ডা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77793" y="3880431"/>
            <a:ext cx="3714207" cy="1325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৩)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দোয়াত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73291" y="2494243"/>
            <a:ext cx="3749040" cy="1470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২)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গর্ব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অহংকার</a:t>
            </a:r>
            <a:r>
              <a:rPr lang="en-US" sz="2400" dirty="0" smtClean="0">
                <a:solidFill>
                  <a:srgbClr val="FF0000"/>
                </a:solidFill>
              </a:rPr>
              <a:t>।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25542" y="1481327"/>
            <a:ext cx="3696787" cy="113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১)</a:t>
            </a:r>
            <a:r>
              <a:rPr lang="en-US" sz="2400" dirty="0" err="1" smtClean="0">
                <a:solidFill>
                  <a:srgbClr val="FF0000"/>
                </a:solidFill>
              </a:rPr>
              <a:t>মৌমাছি,ভোমরা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405578"/>
            <a:ext cx="4480562" cy="1614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২)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r>
              <a:rPr lang="en-US" sz="2400" dirty="0" err="1" smtClean="0">
                <a:solidFill>
                  <a:srgbClr val="FF0000"/>
                </a:solidFill>
              </a:rPr>
              <a:t>গরব</a:t>
            </a:r>
            <a:r>
              <a:rPr lang="en-US" sz="2400" dirty="0" smtClean="0">
                <a:solidFill>
                  <a:srgbClr val="FF0000"/>
                </a:solidFill>
              </a:rPr>
              <a:t>’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4794"/>
            <a:ext cx="4454435" cy="1346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৩)</a:t>
            </a:r>
            <a:r>
              <a:rPr lang="en-US" sz="2400" dirty="0" smtClean="0">
                <a:solidFill>
                  <a:srgbClr val="FF0000"/>
                </a:solidFill>
              </a:rPr>
              <a:t>’’ </a:t>
            </a:r>
            <a:r>
              <a:rPr lang="en-US" sz="2400" dirty="0" err="1" smtClean="0">
                <a:solidFill>
                  <a:srgbClr val="FF0000"/>
                </a:solidFill>
              </a:rPr>
              <a:t>কালো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দাত</a:t>
            </a:r>
            <a:r>
              <a:rPr lang="en-US" sz="2400" dirty="0" smtClean="0">
                <a:solidFill>
                  <a:srgbClr val="FF0000"/>
                </a:solidFill>
              </a:rPr>
              <a:t>’’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80766"/>
            <a:ext cx="4441372" cy="1577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৪)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r>
              <a:rPr lang="en-US" sz="2400" dirty="0" err="1" smtClean="0">
                <a:solidFill>
                  <a:srgbClr val="FF0000"/>
                </a:solidFill>
              </a:rPr>
              <a:t>আখড়াতে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1474798"/>
            <a:ext cx="3958050" cy="1229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2673205"/>
            <a:ext cx="3984175" cy="1285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31" y="3964795"/>
            <a:ext cx="3884024" cy="1241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6" y="5206527"/>
            <a:ext cx="3971109" cy="16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737"/>
            <a:ext cx="5455050" cy="4944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813816"/>
            <a:ext cx="6679474" cy="4855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26125"/>
            <a:ext cx="12192000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পাঠ-বিশ্লেষণ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682344"/>
            <a:ext cx="12192000" cy="1079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এই গাঁয়ের এক চাষার ছেলে লম্বা মাথার চুল, </a:t>
            </a:r>
          </a:p>
          <a:p>
            <a:pPr algn="ctr"/>
            <a:r>
              <a:rPr lang="bn-IN" sz="2400" dirty="0" smtClean="0"/>
              <a:t>কালো মুখেই কালো ভ্রমর, কিসের রঙিন ফুল 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7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7657"/>
            <a:ext cx="760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কাঁচা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কচি-মুখের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মায়া</a:t>
            </a:r>
            <a:r>
              <a:rPr lang="en-US" sz="2400" dirty="0" smtClean="0"/>
              <a:t>,                                          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মাখিয়ে</a:t>
            </a:r>
            <a:r>
              <a:rPr lang="en-US" sz="2400" dirty="0" smtClean="0"/>
              <a:t> </a:t>
            </a:r>
            <a:r>
              <a:rPr lang="bn-IN" sz="2400" dirty="0" smtClean="0"/>
              <a:t>দেছে </a:t>
            </a:r>
            <a:r>
              <a:rPr lang="en-US" sz="2400" dirty="0" err="1" smtClean="0"/>
              <a:t>নবীন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তৃনের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ছায়া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5705475" cy="5630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91440"/>
            <a:ext cx="650965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31" y="5524500"/>
            <a:ext cx="715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জালি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লাউয়ের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ডগার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দুখান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সরু</a:t>
            </a:r>
            <a:r>
              <a:rPr lang="en-US" sz="2400" dirty="0" smtClean="0"/>
              <a:t> ,                         </a:t>
            </a:r>
            <a:r>
              <a:rPr lang="en-US" sz="2400" dirty="0" err="1" smtClean="0"/>
              <a:t>গা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শাওন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তমাল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তরু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0"/>
            <a:ext cx="6548846" cy="5368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79911" cy="53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" y="6008914"/>
            <a:ext cx="967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বাদর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ধোয়া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মেঘে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গো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মাখিয়ে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তেল</a:t>
            </a:r>
            <a:r>
              <a:rPr lang="en-US" sz="2400" dirty="0" smtClean="0"/>
              <a:t>,                                                               </a:t>
            </a:r>
            <a:r>
              <a:rPr lang="en-US" sz="2400" dirty="0" err="1" smtClean="0"/>
              <a:t>বিজলী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পিছলে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খেল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720"/>
            <a:ext cx="5982789" cy="6158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49" y="-1"/>
            <a:ext cx="6161451" cy="62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69726"/>
            <a:ext cx="896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কচি</a:t>
            </a:r>
            <a:r>
              <a:rPr lang="en-US" sz="2400" dirty="0" smtClean="0"/>
              <a:t> </a:t>
            </a:r>
            <a:r>
              <a:rPr lang="en-US" sz="2400" dirty="0" err="1" smtClean="0"/>
              <a:t>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তুলতে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চাষি</a:t>
            </a:r>
            <a:r>
              <a:rPr lang="en-US" sz="2400" dirty="0" smtClean="0"/>
              <a:t> ,                                                                </a:t>
            </a:r>
            <a:r>
              <a:rPr lang="en-US" sz="2400" dirty="0" err="1" smtClean="0"/>
              <a:t>মুখে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কতটা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হাসি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62662" cy="5904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4" y="0"/>
            <a:ext cx="6129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6" y="6035040"/>
            <a:ext cx="751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চোখের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দেখি</a:t>
            </a:r>
            <a:r>
              <a:rPr lang="en-US" sz="2400" dirty="0" smtClean="0"/>
              <a:t>,                                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দাঁতের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কেতাব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কোরান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48" y="0"/>
            <a:ext cx="6274051" cy="5904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25896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8" y="5969726"/>
            <a:ext cx="871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জনম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,</a:t>
            </a:r>
            <a:r>
              <a:rPr lang="en-US" sz="2400" dirty="0" err="1" smtClean="0"/>
              <a:t>মরন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,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ভূবনময়</a:t>
            </a:r>
            <a:r>
              <a:rPr lang="en-US" sz="2400" dirty="0" smtClean="0"/>
              <a:t>;                                     </a:t>
            </a:r>
            <a:r>
              <a:rPr lang="en-US" sz="2400" dirty="0" err="1" smtClean="0"/>
              <a:t>চাষিদের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5303" cy="5904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35" y="-1"/>
            <a:ext cx="5663565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3" y="5839097"/>
            <a:ext cx="932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সোনায়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সোনা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বানায়,কিসের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গরব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,                                             </a:t>
            </a:r>
            <a:r>
              <a:rPr lang="en-US" sz="2400" dirty="0" err="1" smtClean="0"/>
              <a:t>রং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রামধনুকের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1344" cy="5747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9" y="0"/>
            <a:ext cx="598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05740"/>
            <a:ext cx="6230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কালোয়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-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বানায়</a:t>
            </a:r>
            <a:r>
              <a:rPr lang="en-US" sz="2400" dirty="0" smtClean="0"/>
              <a:t> ,</a:t>
            </a:r>
            <a:r>
              <a:rPr lang="en-US" sz="2400" dirty="0" err="1" smtClean="0"/>
              <a:t>ভুলায়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মন</a:t>
            </a:r>
            <a:r>
              <a:rPr lang="en-US" sz="2400" dirty="0" smtClean="0"/>
              <a:t>,                                                     </a:t>
            </a:r>
            <a:r>
              <a:rPr lang="en-US" sz="2400" dirty="0" err="1" smtClean="0"/>
              <a:t>তারির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পদ</a:t>
            </a:r>
            <a:r>
              <a:rPr lang="en-US" sz="2400" dirty="0" smtClean="0"/>
              <a:t>- </a:t>
            </a:r>
            <a:r>
              <a:rPr lang="en-US" sz="2400" dirty="0" err="1" smtClean="0"/>
              <a:t>রজের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লাগি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লুটায়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বৃন্দাবন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5241" cy="5669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72" y="0"/>
            <a:ext cx="5947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110342"/>
            <a:ext cx="3474720" cy="3801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77349" y="2272937"/>
            <a:ext cx="4014651" cy="2599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নিমাই চন্দ্র মন্ডল,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রোহিতা, মনিরামপুর,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যশোর ।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495006"/>
            <a:ext cx="4715689" cy="23121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শ্রেণি : </a:t>
            </a:r>
            <a:r>
              <a:rPr lang="en-US" sz="2400" dirty="0" err="1" smtClean="0">
                <a:solidFill>
                  <a:schemeClr val="tx1"/>
                </a:solidFill>
              </a:rPr>
              <a:t>অষ্টম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সময় : ৪৫ মিনিট,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তারিখ : </a:t>
            </a:r>
            <a:r>
              <a:rPr lang="en-US" sz="2400" dirty="0" smtClean="0">
                <a:solidFill>
                  <a:schemeClr val="tx1"/>
                </a:solidFill>
              </a:rPr>
              <a:t>১৫</a:t>
            </a:r>
            <a:r>
              <a:rPr lang="bn-IN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২</a:t>
            </a:r>
            <a:r>
              <a:rPr lang="bn-IN" sz="2400" dirty="0" smtClean="0">
                <a:solidFill>
                  <a:schemeClr val="tx1"/>
                </a:solidFill>
              </a:rPr>
              <a:t>-২০</a:t>
            </a:r>
            <a:r>
              <a:rPr lang="en-US" sz="2400" dirty="0" smtClean="0">
                <a:solidFill>
                  <a:schemeClr val="tx1"/>
                </a:solidFill>
              </a:rPr>
              <a:t>২০</a:t>
            </a:r>
            <a:r>
              <a:rPr lang="bn-IN" sz="2400" dirty="0" smtClean="0">
                <a:solidFill>
                  <a:schemeClr val="tx1"/>
                </a:solidFill>
              </a:rPr>
              <a:t> ।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7280"/>
            <a:ext cx="4702629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164287" y="1136469"/>
            <a:ext cx="4027714" cy="11713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শিক্ষক-পরিচিতি</a:t>
            </a:r>
            <a:r>
              <a:rPr lang="bn-IN" sz="3200" dirty="0" smtClean="0"/>
              <a:t>  </a:t>
            </a:r>
            <a:endParaRPr lang="en-US" sz="32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334" y="2743201"/>
            <a:ext cx="4833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১</a:t>
            </a:r>
            <a:r>
              <a:rPr lang="bn-IN" sz="3200" dirty="0" smtClean="0"/>
              <a:t>,</a:t>
            </a:r>
            <a:r>
              <a:rPr lang="en-US" sz="3200" dirty="0" smtClean="0"/>
              <a:t> </a:t>
            </a:r>
            <a:r>
              <a:rPr lang="en-US" sz="3200" dirty="0"/>
              <a:t>“</a:t>
            </a:r>
            <a:r>
              <a:rPr lang="en-US" sz="3200" dirty="0" err="1"/>
              <a:t>রূপাই</a:t>
            </a:r>
            <a:r>
              <a:rPr lang="en-US" sz="3200" dirty="0"/>
              <a:t>” </a:t>
            </a:r>
            <a:r>
              <a:rPr lang="en-US" sz="3200" dirty="0" err="1"/>
              <a:t>কবিতার</a:t>
            </a:r>
            <a:r>
              <a:rPr lang="en-US" sz="3200" dirty="0"/>
              <a:t> </a:t>
            </a:r>
            <a:r>
              <a:rPr lang="en-US" sz="3200" dirty="0" err="1"/>
              <a:t>সাহায্যে</a:t>
            </a:r>
            <a:r>
              <a:rPr lang="en-US" sz="3200" dirty="0"/>
              <a:t> </a:t>
            </a:r>
            <a:r>
              <a:rPr lang="bn-IN" sz="3200" dirty="0" smtClean="0"/>
              <a:t>গ্রামিন </a:t>
            </a:r>
            <a:r>
              <a:rPr lang="en-US" sz="3200" dirty="0" err="1" smtClean="0"/>
              <a:t>প্রকৃতি</a:t>
            </a:r>
            <a:r>
              <a:rPr lang="en-US" sz="3200" dirty="0" smtClean="0"/>
              <a:t> </a:t>
            </a:r>
            <a:r>
              <a:rPr lang="en-US" sz="3200" dirty="0" err="1"/>
              <a:t>চাষীদের</a:t>
            </a:r>
            <a:r>
              <a:rPr lang="en-US" sz="3200" dirty="0"/>
              <a:t> </a:t>
            </a:r>
            <a:r>
              <a:rPr lang="en-US" sz="3200" dirty="0" err="1"/>
              <a:t>জীবনচিত্র</a:t>
            </a:r>
            <a:r>
              <a:rPr lang="en-US" sz="3200" dirty="0"/>
              <a:t> </a:t>
            </a:r>
            <a:r>
              <a:rPr lang="en-US" sz="3200" dirty="0" err="1"/>
              <a:t>আলোচনা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78" y="710141"/>
            <a:ext cx="7191023" cy="6266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জোড়ায়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44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2192000" cy="718457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দলগত কাজ 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17" y="2926080"/>
            <a:ext cx="5277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ক= দল) “সোনায় যে- জন সোনা বানায়, কিসের গরব তার”- উক্তিটি দ্বারা কী বোঝানো হয়েছে ? 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97634" y="2952206"/>
            <a:ext cx="4994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খ= দল) জালি লাউয়ের ডগার মতো বাহু দুখান সরু,-উক্তিটি দ্বারা কী বোঝানো হয়েছে ?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1" y="4377009"/>
            <a:ext cx="4968240" cy="2480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302"/>
            <a:ext cx="5081451" cy="2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762000"/>
            <a:ext cx="9418321" cy="753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১,কাঁচা ধানের পাতার মতো মুখে কিসের ছায়া ?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" y="1554480"/>
            <a:ext cx="933994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২,কোন গানে রুপাই-এর কন্ঠ সবার আগে শোনা যায় ?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1" y="2503714"/>
            <a:ext cx="933994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৩,কবি চাষির ছেলের বাহুকে কিসের সাথে তুলনা করেছেন ? 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3518263"/>
            <a:ext cx="935300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৪,কবি জসীম উদদীন কত খ্রিষ্টাব্দে জন্মগ্রহণ করেন ?      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-1" y="4558936"/>
            <a:ext cx="928769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৫,’জালি’ শব্দের অর্থ কী ?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374776" y="4554582"/>
            <a:ext cx="28172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৫,কচি।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409610" y="3570514"/>
            <a:ext cx="2782389" cy="779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৪,১৯০৩।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379130" y="2573382"/>
            <a:ext cx="281286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৩,জালি লাউয়ের ডগা।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435736" y="1602377"/>
            <a:ext cx="275626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২,জারি গানে।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496697" y="722810"/>
            <a:ext cx="2695303" cy="831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১,নবীন তৃণের।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3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00149" y="1563187"/>
            <a:ext cx="4876800" cy="4053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১, ‘রুপাই’ কবিতার আলোকে তোমার দেখা কোনো পল্লিগ্রামের বর্ণনা দাও।  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937532"/>
            <a:ext cx="7228114" cy="59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>
            <a:off x="0" y="-91440"/>
            <a:ext cx="12192000" cy="13716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সবাইকে ধন্যবাদ 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46" y="1228044"/>
            <a:ext cx="3204754" cy="562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211850"/>
            <a:ext cx="5538651" cy="564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9552"/>
            <a:ext cx="3487783" cy="55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6" y="164314"/>
            <a:ext cx="12074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ছবি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দেখ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:-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1055403"/>
            <a:ext cx="5913689" cy="5802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50" y="1004863"/>
            <a:ext cx="5893751" cy="58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0"/>
            <a:ext cx="58521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43"/>
            <a:ext cx="6322423" cy="7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43692"/>
            <a:ext cx="12191999" cy="71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পাঠ-পরিচিতি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1062" y="2481943"/>
            <a:ext cx="5320937" cy="1162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“রুপাই”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93130" y="4245429"/>
            <a:ext cx="5098869" cy="11756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জসীমউদদীন</a:t>
            </a:r>
            <a:r>
              <a:rPr lang="bn-IN" sz="3200" dirty="0" smtClean="0"/>
              <a:t>  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2" y="1998617"/>
            <a:ext cx="2913017" cy="31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শিখনফল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9246" y="875212"/>
            <a:ext cx="8294915" cy="44413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এই পাঠ শেষে শিক্ষার্থীরা--------</a:t>
            </a:r>
          </a:p>
          <a:p>
            <a:pPr algn="ctr"/>
            <a:endParaRPr lang="bn-IN" sz="2400" dirty="0" smtClean="0"/>
          </a:p>
          <a:p>
            <a:r>
              <a:rPr lang="bn-IN" sz="2400" dirty="0" smtClean="0"/>
              <a:t>১, কবির জন্ম পরিচিতি বলতে,পড়তে ও লিখতে পারবে।</a:t>
            </a:r>
          </a:p>
          <a:p>
            <a:r>
              <a:rPr lang="bn-IN" sz="2400" dirty="0" smtClean="0"/>
              <a:t>২, নতুন শব্দগুলোর অর্থসহ বাক্য গঠন করতে পারবে।</a:t>
            </a:r>
          </a:p>
          <a:p>
            <a:r>
              <a:rPr lang="bn-IN" sz="2400" dirty="0" smtClean="0"/>
              <a:t>৩, কৃষকের অবদান সম্পর্কে ধারণা লাভ করতে পারবে।</a:t>
            </a:r>
            <a:endParaRPr lang="en-US" sz="2400" dirty="0" smtClean="0"/>
          </a:p>
          <a:p>
            <a:r>
              <a:rPr lang="en-US" sz="2400" dirty="0" smtClean="0"/>
              <a:t>৪, </a:t>
            </a:r>
            <a:r>
              <a:rPr lang="en-US" sz="2400" dirty="0" err="1" smtClean="0"/>
              <a:t>নির্বাচিত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অংশটুকু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শুদ্ধাউচ্চারণে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   </a:t>
            </a:r>
            <a:r>
              <a:rPr lang="bn-IN" sz="2400" dirty="0" smtClean="0"/>
              <a:t>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3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43693"/>
            <a:ext cx="12361817" cy="124097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কবি-পরিচিতি</a:t>
            </a:r>
            <a:r>
              <a:rPr lang="bn-IN" sz="5400" dirty="0" smtClean="0"/>
              <a:t> 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4" y="2913016"/>
            <a:ext cx="2847702" cy="2730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8046" y="2312126"/>
            <a:ext cx="2338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জসীম উদদীন  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6413863" y="1071154"/>
            <a:ext cx="5778137" cy="1449978"/>
          </a:xfrm>
          <a:prstGeom prst="wedge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জন্ম :১৯০৩ সালে ৩০শে অক্টোবর, ফরিদপুর জেলার তাম্বুলখানা গ্রামে।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6897189" y="2756263"/>
            <a:ext cx="5294811" cy="1449977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শিক্ষজীবন : মাধ্যমিক ফরিদপুর জেলা স্কুল,উচ্চমাধ্যমিক রাজেন্দ্র কলেজ,এম এ বাংলা কলিকাতা বিশ্ববিদ্যালয়।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3213462" y="5930537"/>
            <a:ext cx="8978537" cy="927463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মৃত্যু : ১৯৭৬সালের ১৪ই মার্চ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7276010" y="4323806"/>
            <a:ext cx="4915990" cy="1580605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কর্মজীবন : কলকাতা বিশ্ববিদ্যালয় , ঢাকা বিশ্ববিদ্যালয় প্রফেসার ও প্রাদেশিক সরকারের প্রচার বিভাগে।        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0" y="1162595"/>
            <a:ext cx="3958046" cy="3461656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উল্লেখযোগ্য রচনা : নকসী কাঁথার মাঠ, সোজন বাদিয়ার ঘাট, সখিনা,মা যে জননী কান্দে। রাখালী, বালুচর, ধানখেত, রুপবতী,মাটির কান্না,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0" y="4624251"/>
            <a:ext cx="3709853" cy="118872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পুরস্কার : বিশ্বভারতী বিশ্ববিদ্যালয় ডি,লিট ডিগ্রি লাভ করেন।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826034"/>
            <a:ext cx="3252651" cy="1031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</a:rPr>
              <a:t>উপাধি :পল্লিকবি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</a:rPr>
              <a:t>  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2775"/>
            <a:ext cx="4558937" cy="2730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69780"/>
            <a:ext cx="7620000" cy="5901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79668"/>
            <a:ext cx="4558936" cy="2821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উপরের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পাঁচটি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করো</a:t>
            </a:r>
            <a:r>
              <a:rPr lang="en-US" sz="2400" dirty="0" smtClean="0"/>
              <a:t> ।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0" y="0"/>
            <a:ext cx="4153989" cy="612648"/>
          </a:xfrm>
          <a:prstGeom prst="wedgeRectCallout">
            <a:avLst>
              <a:gd name="adj1" fmla="val -15802"/>
              <a:gd name="adj2" fmla="val 2096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আদর্শ পাঠ  </a:t>
            </a:r>
            <a:endParaRPr lang="en-US" sz="4000" dirty="0"/>
          </a:p>
        </p:txBody>
      </p:sp>
      <p:sp>
        <p:nvSpPr>
          <p:cNvPr id="5" name="Rectangular Callout 4"/>
          <p:cNvSpPr/>
          <p:nvPr/>
        </p:nvSpPr>
        <p:spPr>
          <a:xfrm>
            <a:off x="7889966" y="0"/>
            <a:ext cx="4302034" cy="612648"/>
          </a:xfrm>
          <a:prstGeom prst="wedgeRectCallout">
            <a:avLst>
              <a:gd name="adj1" fmla="val -13849"/>
              <a:gd name="adj2" fmla="val 1861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সরব পাঠ 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349"/>
            <a:ext cx="6139543" cy="5538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384664"/>
            <a:ext cx="6117771" cy="54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517</Words>
  <Application>Microsoft Office PowerPoint</Application>
  <PresentationFormat>Widescreen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Nirmala UI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57</cp:revision>
  <dcterms:created xsi:type="dcterms:W3CDTF">2020-03-22T09:55:10Z</dcterms:created>
  <dcterms:modified xsi:type="dcterms:W3CDTF">2020-03-28T03:48:42Z</dcterms:modified>
</cp:coreProperties>
</file>