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1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7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3350">
              <a:schemeClr val="accent5">
                <a:lumMod val="40000"/>
                <a:lumOff val="60000"/>
              </a:schemeClr>
            </a:gs>
            <a:gs pos="22900">
              <a:schemeClr val="accent2">
                <a:lumMod val="40000"/>
                <a:lumOff val="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6">
                <a:alpha val="34000"/>
                <a:lumMod val="91000"/>
                <a:lumOff val="9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2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-762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Broadway" pitchFamily="82" charset="0"/>
              </a:rPr>
              <a:t>GOOD MORNING</a:t>
            </a:r>
            <a:endParaRPr lang="en-US" sz="8000" dirty="0">
              <a:solidFill>
                <a:srgbClr val="FF0000"/>
              </a:solidFill>
              <a:latin typeface="Broadway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348345"/>
            <a:ext cx="6172200" cy="39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6910" y="2819400"/>
            <a:ext cx="2438400" cy="990599"/>
          </a:xfrm>
          <a:prstGeom prst="rightArrow">
            <a:avLst>
              <a:gd name="adj1" fmla="val 67148"/>
              <a:gd name="adj2" fmla="val 2856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  <a:latin typeface="Imprint MT Shadow" pitchFamily="8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Imprint MT Shadow" pitchFamily="82" charset="0"/>
              </a:rPr>
              <a:t>Sit down</a:t>
            </a:r>
            <a:endParaRPr lang="en-US" sz="3600" dirty="0">
              <a:solidFill>
                <a:schemeClr val="tx1"/>
              </a:solidFill>
              <a:latin typeface="Imprint MT Shadow" pitchFamily="82" charset="0"/>
            </a:endParaRPr>
          </a:p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910" y="1295400"/>
            <a:ext cx="2438400" cy="990599"/>
          </a:xfrm>
          <a:prstGeom prst="rightArrow">
            <a:avLst>
              <a:gd name="adj1" fmla="val 67148"/>
              <a:gd name="adj2" fmla="val 2856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  <a:latin typeface="Imprint MT Shadow" pitchFamily="8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Imprint MT Shadow" pitchFamily="82" charset="0"/>
              </a:rPr>
              <a:t>Stand </a:t>
            </a:r>
            <a:r>
              <a:rPr lang="en-US" sz="3600" dirty="0">
                <a:solidFill>
                  <a:schemeClr val="tx1"/>
                </a:solidFill>
                <a:latin typeface="Imprint MT Shadow" pitchFamily="82" charset="0"/>
              </a:rPr>
              <a:t>up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62794" y="1487269"/>
            <a:ext cx="295220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600">
                <a:latin typeface="Imprint MT Shadow" pitchFamily="8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mvRv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vuovI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910" y="4191000"/>
            <a:ext cx="3574490" cy="990599"/>
          </a:xfrm>
          <a:prstGeom prst="rightArrow">
            <a:avLst>
              <a:gd name="adj1" fmla="val 67148"/>
              <a:gd name="adj2" fmla="val 2856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  <a:latin typeface="Imprint MT Shadow" pitchFamily="8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Imprint MT Shadow" pitchFamily="82" charset="0"/>
              </a:rPr>
              <a:t>Open your book</a:t>
            </a:r>
            <a:endParaRPr lang="en-US" sz="3600" dirty="0">
              <a:solidFill>
                <a:schemeClr val="tx1"/>
              </a:solidFill>
              <a:latin typeface="Imprint MT Shadow" pitchFamily="82" charset="0"/>
            </a:endParaRPr>
          </a:p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910" y="5562600"/>
            <a:ext cx="3574490" cy="990599"/>
          </a:xfrm>
          <a:prstGeom prst="rightArrow">
            <a:avLst>
              <a:gd name="adj1" fmla="val 67148"/>
              <a:gd name="adj2" fmla="val 2856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  <a:latin typeface="Imprint MT Shadow" pitchFamily="8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Imprint MT Shadow" pitchFamily="82" charset="0"/>
              </a:rPr>
              <a:t>Colse</a:t>
            </a:r>
            <a:r>
              <a:rPr lang="en-US" sz="3600" dirty="0" smtClean="0">
                <a:solidFill>
                  <a:schemeClr val="tx1"/>
                </a:solidFill>
                <a:latin typeface="Imprint MT Shadow" pitchFamily="82" charset="0"/>
              </a:rPr>
              <a:t> your book</a:t>
            </a:r>
            <a:endParaRPr lang="en-US" sz="3600" dirty="0">
              <a:solidFill>
                <a:schemeClr val="tx1"/>
              </a:solidFill>
              <a:latin typeface="Imprint MT Shadow" pitchFamily="82" charset="0"/>
            </a:endParaRP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62794" y="3011269"/>
            <a:ext cx="112340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600">
                <a:latin typeface="Imprint MT Shadow" pitchFamily="8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e‡mv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1994" y="4363133"/>
            <a:ext cx="295220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600">
                <a:latin typeface="Imprint MT Shadow" pitchFamily="8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1994" y="5734733"/>
            <a:ext cx="325700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600">
                <a:latin typeface="Imprint MT Shadow" pitchFamily="8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eÜ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852" y="206376"/>
            <a:ext cx="8868453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Now we will learn Bengali from English</a:t>
            </a:r>
          </a:p>
        </p:txBody>
      </p:sp>
    </p:spTree>
    <p:extLst>
      <p:ext uri="{BB962C8B-B14F-4D97-AF65-F5344CB8AC3E}">
        <p14:creationId xmlns:p14="http://schemas.microsoft.com/office/powerpoint/2010/main" val="24228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 flipH="1">
            <a:off x="173182" y="270164"/>
            <a:ext cx="4094018" cy="2320636"/>
          </a:xfrm>
          <a:prstGeom prst="wedgeEllipseCallout">
            <a:avLst>
              <a:gd name="adj1" fmla="val -43191"/>
              <a:gd name="adj2" fmla="val 84870"/>
            </a:avLst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783" y="3408218"/>
            <a:ext cx="8818418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 down instructions for each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one.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 flipH="1">
            <a:off x="173182" y="270164"/>
            <a:ext cx="4094018" cy="2320636"/>
          </a:xfrm>
          <a:prstGeom prst="wedgeEllipseCallout">
            <a:avLst>
              <a:gd name="adj1" fmla="val -43191"/>
              <a:gd name="adj2" fmla="val 84870"/>
            </a:avLst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oup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: Write down any two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instructions.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4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oup B 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Write down any two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instructions.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042" y="5410200"/>
            <a:ext cx="1848292" cy="1295400"/>
            <a:chOff x="61042" y="5410200"/>
            <a:chExt cx="1848292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1043" y="5410200"/>
              <a:ext cx="1848291" cy="12954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61042" y="5550068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4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552" y="990600"/>
            <a:ext cx="1854785" cy="1219363"/>
            <a:chOff x="54552" y="990600"/>
            <a:chExt cx="1854785" cy="12193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2" y="990600"/>
              <a:ext cx="1854785" cy="121936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61042" y="990600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1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551" y="2438401"/>
            <a:ext cx="1854785" cy="1219200"/>
            <a:chOff x="54551" y="2438401"/>
            <a:chExt cx="1854785" cy="121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1" y="2438401"/>
              <a:ext cx="1854785" cy="12192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61042" y="2477319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2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51" y="3924733"/>
            <a:ext cx="1854785" cy="1180667"/>
            <a:chOff x="54551" y="3924733"/>
            <a:chExt cx="1854785" cy="11806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1" y="3924733"/>
              <a:ext cx="1854785" cy="118066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61042" y="3924733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3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25326" y="0"/>
            <a:ext cx="3818674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51" y="0"/>
            <a:ext cx="2387320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Matching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26839" y="2410700"/>
            <a:ext cx="217559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Stand up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6839" y="3186039"/>
            <a:ext cx="220765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Sit down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962400"/>
            <a:ext cx="41148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Close your book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16959"/>
            <a:ext cx="41148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Open your book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296400" y="1963567"/>
            <a:ext cx="5174239" cy="17196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525000" y="2229818"/>
            <a:ext cx="5017505" cy="2487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9601200" y="3180141"/>
            <a:ext cx="3119863" cy="27468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525000" y="4332606"/>
            <a:ext cx="3119863" cy="19252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15 -0.11145 L -0.81615 0.132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12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97 -0.17295 L -0.83264 0.204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49 0.14705 L -0.84549 -0.24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9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882 0.11676 L -0.83715 -0.171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4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780" y="0"/>
            <a:ext cx="6110968" cy="1107996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Fill in the blanks.</a:t>
            </a:r>
            <a:endParaRPr lang="en-US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744306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Colse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book.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757130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2. Open your </a:t>
            </a:r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81271"/>
            <a:ext cx="4596130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3. Stand </a:t>
            </a:r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464742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down.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8110" y="1371598"/>
            <a:ext cx="19811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9846" y="2680854"/>
            <a:ext cx="20573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981271"/>
            <a:ext cx="113718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5320149"/>
            <a:ext cx="12895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Sit</a:t>
            </a:r>
          </a:p>
        </p:txBody>
      </p:sp>
    </p:spTree>
    <p:extLst>
      <p:ext uri="{BB962C8B-B14F-4D97-AF65-F5344CB8AC3E}">
        <p14:creationId xmlns:p14="http://schemas.microsoft.com/office/powerpoint/2010/main" val="36469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" y="1600200"/>
            <a:ext cx="9240030" cy="2800767"/>
          </a:xfrm>
          <a:prstGeom prst="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>
                <a:latin typeface="Tekton Pro Ext" pitchFamily="34" charset="0"/>
              </a:rPr>
              <a:t>Thanks a lot </a:t>
            </a:r>
          </a:p>
          <a:p>
            <a:pPr algn="ctr"/>
            <a:r>
              <a:rPr lang="en-US" sz="8800" dirty="0" smtClean="0">
                <a:latin typeface="Tekton Pro Ext" pitchFamily="34" charset="0"/>
              </a:rPr>
              <a:t>dear students.</a:t>
            </a:r>
            <a:endParaRPr lang="en-US" sz="8800" dirty="0">
              <a:latin typeface="Tekton Pro 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1236" y="299829"/>
            <a:ext cx="5527075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LeftFacing"/>
            <a:lightRig rig="soft" dir="t">
              <a:rot lat="0" lon="0" rev="0"/>
            </a:lightRig>
          </a:scene3d>
          <a:sp3d prstMaterial="translucentPowder">
            <a:bevelT w="203200" h="50800" prst="angle"/>
          </a:sp3d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latin typeface="Blackadder ITC" pitchFamily="82" charset="0"/>
              </a:rPr>
              <a:t>Teacher Introduction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83058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Name : </a:t>
            </a:r>
            <a:r>
              <a:rPr lang="en-US" sz="4800" dirty="0" err="1" smtClean="0">
                <a:latin typeface="Adobe Gothic Std B" pitchFamily="34" charset="-128"/>
                <a:ea typeface="Adobe Gothic Std B" pitchFamily="34" charset="-128"/>
              </a:rPr>
              <a:t>Prosenjit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 Das</a:t>
            </a:r>
          </a:p>
          <a:p>
            <a:r>
              <a:rPr lang="en-US" sz="4800" dirty="0" err="1" smtClean="0">
                <a:latin typeface="Adobe Gothic Std B" pitchFamily="34" charset="-128"/>
                <a:ea typeface="Adobe Gothic Std B" pitchFamily="34" charset="-128"/>
              </a:rPr>
              <a:t>Bailtoly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4800" dirty="0" err="1" smtClean="0">
                <a:latin typeface="Adobe Gothic Std B" pitchFamily="34" charset="-128"/>
                <a:ea typeface="Adobe Gothic Std B" pitchFamily="34" charset="-128"/>
              </a:rPr>
              <a:t>Poschimpara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  GPS.</a:t>
            </a:r>
          </a:p>
          <a:p>
            <a:r>
              <a:rPr lang="en-US" sz="4800" dirty="0" err="1" smtClean="0">
                <a:latin typeface="Adobe Gothic Std B" pitchFamily="34" charset="-128"/>
                <a:ea typeface="Adobe Gothic Std B" pitchFamily="34" charset="-128"/>
              </a:rPr>
              <a:t>Fakirhat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4800" dirty="0" err="1" smtClean="0">
                <a:latin typeface="Adobe Gothic Std B" pitchFamily="34" charset="-128"/>
                <a:ea typeface="Adobe Gothic Std B" pitchFamily="34" charset="-128"/>
              </a:rPr>
              <a:t>Bagerhat</a:t>
            </a:r>
            <a:r>
              <a:rPr lang="en-US" sz="4800" dirty="0" smtClean="0">
                <a:latin typeface="Adobe Gothic Std B" pitchFamily="34" charset="-128"/>
                <a:ea typeface="Adobe Gothic Std B" pitchFamily="34" charset="-128"/>
              </a:rPr>
              <a:t>.</a:t>
            </a:r>
            <a:endParaRPr lang="en-US" sz="48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8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7496" y="0"/>
            <a:ext cx="8763000" cy="2133600"/>
            <a:chOff x="127496" y="1371600"/>
            <a:chExt cx="8763000" cy="2133600"/>
          </a:xfrm>
        </p:grpSpPr>
        <p:sp>
          <p:nvSpPr>
            <p:cNvPr id="5" name="Down Arrow 4"/>
            <p:cNvSpPr/>
            <p:nvPr/>
          </p:nvSpPr>
          <p:spPr>
            <a:xfrm>
              <a:off x="3810000" y="2514600"/>
              <a:ext cx="1447800" cy="990600"/>
            </a:xfrm>
            <a:prstGeom prst="down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7496" y="1371600"/>
              <a:ext cx="8763000" cy="1371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>
                <a:latin typeface="Charlemagne Std" pitchFamily="82" charset="0"/>
              </a:endParaRPr>
            </a:p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Charlemagne Std" pitchFamily="82" charset="0"/>
                </a:rPr>
                <a:t>Lesson </a:t>
              </a:r>
              <a:r>
                <a:rPr lang="en-US" sz="4800" dirty="0" err="1">
                  <a:solidFill>
                    <a:schemeClr val="tx1"/>
                  </a:solidFill>
                  <a:latin typeface="Charlemagne Std" pitchFamily="82" charset="0"/>
                </a:rPr>
                <a:t>Introducton</a:t>
              </a:r>
              <a:endParaRPr lang="en-US" sz="4800" dirty="0">
                <a:solidFill>
                  <a:schemeClr val="tx1"/>
                </a:solidFill>
                <a:latin typeface="Charlemagne Std" pitchFamily="82" charset="0"/>
              </a:endParaRPr>
            </a:p>
            <a:p>
              <a:pPr algn="ctr"/>
              <a:endParaRPr lang="en-US" sz="4800" dirty="0"/>
            </a:p>
          </p:txBody>
        </p:sp>
      </p:grpSp>
      <p:sp>
        <p:nvSpPr>
          <p:cNvPr id="7" name="Vertical Scroll 6"/>
          <p:cNvSpPr/>
          <p:nvPr/>
        </p:nvSpPr>
        <p:spPr>
          <a:xfrm>
            <a:off x="304800" y="2161309"/>
            <a:ext cx="8839200" cy="4495800"/>
          </a:xfrm>
          <a:prstGeom prst="verticalScroll">
            <a:avLst/>
          </a:prstGeom>
          <a:ln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Britannic Bold" pitchFamily="34" charset="0"/>
              </a:rPr>
              <a:t>Class: Two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Britannic Bold" pitchFamily="34" charset="0"/>
              </a:rPr>
              <a:t>Subject: English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Britannic Bold" pitchFamily="34" charset="0"/>
              </a:rPr>
              <a:t>Title of lesson: Class room language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Britannic Bold" pitchFamily="34" charset="0"/>
              </a:rPr>
              <a:t>Text: Stand up…………book.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Britannic Bold" pitchFamily="34" charset="0"/>
              </a:rPr>
              <a:t>Date: 14.03.2020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Britannic Bold" pitchFamily="34" charset="0"/>
              </a:rPr>
              <a:t>Time: 40 minutes.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09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148" y="245317"/>
            <a:ext cx="4843852" cy="2497883"/>
            <a:chOff x="2150073" y="1970207"/>
            <a:chExt cx="4843852" cy="2497883"/>
          </a:xfrm>
        </p:grpSpPr>
        <p:sp>
          <p:nvSpPr>
            <p:cNvPr id="2" name="Flowchart: Internal Storage 1"/>
            <p:cNvSpPr/>
            <p:nvPr/>
          </p:nvSpPr>
          <p:spPr>
            <a:xfrm rot="20251870">
              <a:off x="2150073" y="1970207"/>
              <a:ext cx="4843852" cy="2451210"/>
            </a:xfrm>
            <a:prstGeom prst="flowChartInternalStorage">
              <a:avLst/>
            </a:prstGeom>
            <a:ln w="34925">
              <a:solidFill>
                <a:srgbClr val="FF000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solidFill>
                    <a:schemeClr val="tx1"/>
                  </a:solidFill>
                </a:rPr>
                <a:t>Learning Outcomes</a:t>
              </a:r>
              <a:endParaRPr lang="en-US" sz="7200" dirty="0">
                <a:solidFill>
                  <a:schemeClr val="tx1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680854" y="3789217"/>
              <a:ext cx="678873" cy="678873"/>
            </a:xfrm>
            <a:prstGeom prst="ellipse">
              <a:avLst/>
            </a:prstGeom>
            <a:solidFill>
              <a:srgbClr val="FF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TopUp"/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81200" y="3124200"/>
            <a:ext cx="714330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 dirty="0" smtClean="0"/>
              <a:t>By the end of the lesson  students will able to..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43149" y="3733800"/>
            <a:ext cx="643503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dirty="0"/>
              <a:t>Read the text with correct </a:t>
            </a:r>
            <a:r>
              <a:rPr lang="en-US" dirty="0" smtClean="0"/>
              <a:t>pronunciation.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4191000"/>
            <a:ext cx="277870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 dirty="0"/>
              <a:t>Give </a:t>
            </a:r>
            <a:r>
              <a:rPr lang="en-US" sz="2800" b="1" dirty="0" smtClean="0"/>
              <a:t>instructions.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12871" y="4648200"/>
            <a:ext cx="373454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 dirty="0"/>
              <a:t>Know </a:t>
            </a:r>
            <a:r>
              <a:rPr lang="en-US" sz="2800" b="1" dirty="0" smtClean="0"/>
              <a:t>some </a:t>
            </a:r>
            <a:r>
              <a:rPr lang="en-US" sz="2800" b="1" dirty="0"/>
              <a:t>new </a:t>
            </a:r>
            <a:r>
              <a:rPr lang="en-US" sz="2800" b="1" dirty="0" smtClean="0"/>
              <a:t>words.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35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08" y="76200"/>
            <a:ext cx="5910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dobe Gothic Std B" pitchFamily="34" charset="-128"/>
                <a:ea typeface="Adobe Gothic Std B" pitchFamily="34" charset="-128"/>
              </a:rPr>
              <a:t>Now we will see some pictures</a:t>
            </a:r>
            <a:endParaRPr lang="en-US" sz="32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626016" y="2749716"/>
            <a:ext cx="1510967" cy="1510967"/>
          </a:xfrm>
          <a:custGeom>
            <a:avLst/>
            <a:gdLst>
              <a:gd name="connsiteX0" fmla="*/ 0 w 1510967"/>
              <a:gd name="connsiteY0" fmla="*/ 755484 h 1510967"/>
              <a:gd name="connsiteX1" fmla="*/ 755484 w 1510967"/>
              <a:gd name="connsiteY1" fmla="*/ 0 h 1510967"/>
              <a:gd name="connsiteX2" fmla="*/ 1510968 w 1510967"/>
              <a:gd name="connsiteY2" fmla="*/ 755484 h 1510967"/>
              <a:gd name="connsiteX3" fmla="*/ 755484 w 1510967"/>
              <a:gd name="connsiteY3" fmla="*/ 1510968 h 1510967"/>
              <a:gd name="connsiteX4" fmla="*/ 0 w 1510967"/>
              <a:gd name="connsiteY4" fmla="*/ 755484 h 151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967" h="1510967">
                <a:moveTo>
                  <a:pt x="0" y="755484"/>
                </a:moveTo>
                <a:cubicBezTo>
                  <a:pt x="0" y="338242"/>
                  <a:pt x="338242" y="0"/>
                  <a:pt x="755484" y="0"/>
                </a:cubicBezTo>
                <a:cubicBezTo>
                  <a:pt x="1172726" y="0"/>
                  <a:pt x="1510968" y="338242"/>
                  <a:pt x="1510968" y="755484"/>
                </a:cubicBezTo>
                <a:cubicBezTo>
                  <a:pt x="1510968" y="1172726"/>
                  <a:pt x="1172726" y="1510968"/>
                  <a:pt x="755484" y="1510968"/>
                </a:cubicBezTo>
                <a:cubicBezTo>
                  <a:pt x="338242" y="1510968"/>
                  <a:pt x="0" y="1172726"/>
                  <a:pt x="0" y="755484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501" tIns="243501" rIns="243501" bIns="24350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11" name="Freeform 10"/>
          <p:cNvSpPr/>
          <p:nvPr/>
        </p:nvSpPr>
        <p:spPr>
          <a:xfrm rot="16200000">
            <a:off x="4153454" y="2505298"/>
            <a:ext cx="456090" cy="32745"/>
          </a:xfrm>
          <a:custGeom>
            <a:avLst/>
            <a:gdLst>
              <a:gd name="connsiteX0" fmla="*/ 0 w 456090"/>
              <a:gd name="connsiteY0" fmla="*/ 16372 h 32745"/>
              <a:gd name="connsiteX1" fmla="*/ 456090 w 456090"/>
              <a:gd name="connsiteY1" fmla="*/ 16372 h 3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090" h="32745">
                <a:moveTo>
                  <a:pt x="0" y="16372"/>
                </a:moveTo>
                <a:lnTo>
                  <a:pt x="456090" y="1637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343" tIns="4970" rIns="229342" bIns="497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2" name="Freeform 11"/>
          <p:cNvSpPr/>
          <p:nvPr/>
        </p:nvSpPr>
        <p:spPr>
          <a:xfrm>
            <a:off x="3626016" y="782657"/>
            <a:ext cx="1510967" cy="1510967"/>
          </a:xfrm>
          <a:custGeom>
            <a:avLst/>
            <a:gdLst>
              <a:gd name="connsiteX0" fmla="*/ 0 w 1510967"/>
              <a:gd name="connsiteY0" fmla="*/ 755484 h 1510967"/>
              <a:gd name="connsiteX1" fmla="*/ 755484 w 1510967"/>
              <a:gd name="connsiteY1" fmla="*/ 0 h 1510967"/>
              <a:gd name="connsiteX2" fmla="*/ 1510968 w 1510967"/>
              <a:gd name="connsiteY2" fmla="*/ 755484 h 1510967"/>
              <a:gd name="connsiteX3" fmla="*/ 755484 w 1510967"/>
              <a:gd name="connsiteY3" fmla="*/ 1510968 h 1510967"/>
              <a:gd name="connsiteX4" fmla="*/ 0 w 1510967"/>
              <a:gd name="connsiteY4" fmla="*/ 755484 h 151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967" h="1510967">
                <a:moveTo>
                  <a:pt x="0" y="755484"/>
                </a:moveTo>
                <a:cubicBezTo>
                  <a:pt x="0" y="338242"/>
                  <a:pt x="338242" y="0"/>
                  <a:pt x="755484" y="0"/>
                </a:cubicBezTo>
                <a:cubicBezTo>
                  <a:pt x="1172726" y="0"/>
                  <a:pt x="1510968" y="338242"/>
                  <a:pt x="1510968" y="755484"/>
                </a:cubicBezTo>
                <a:cubicBezTo>
                  <a:pt x="1510968" y="1172726"/>
                  <a:pt x="1172726" y="1510968"/>
                  <a:pt x="755484" y="1510968"/>
                </a:cubicBezTo>
                <a:cubicBezTo>
                  <a:pt x="338242" y="1510968"/>
                  <a:pt x="0" y="1172726"/>
                  <a:pt x="0" y="755484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501" tIns="243501" rIns="243501" bIns="24350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13" name="Freeform 12"/>
          <p:cNvSpPr/>
          <p:nvPr/>
        </p:nvSpPr>
        <p:spPr>
          <a:xfrm rot="19800000">
            <a:off x="5005215" y="2997062"/>
            <a:ext cx="456090" cy="32745"/>
          </a:xfrm>
          <a:custGeom>
            <a:avLst/>
            <a:gdLst>
              <a:gd name="connsiteX0" fmla="*/ 0 w 456090"/>
              <a:gd name="connsiteY0" fmla="*/ 16372 h 32745"/>
              <a:gd name="connsiteX1" fmla="*/ 456090 w 456090"/>
              <a:gd name="connsiteY1" fmla="*/ 16372 h 3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090" h="32745">
                <a:moveTo>
                  <a:pt x="0" y="16372"/>
                </a:moveTo>
                <a:lnTo>
                  <a:pt x="456090" y="1637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342" tIns="4970" rIns="229343" bIns="497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4" name="Freeform 13"/>
          <p:cNvSpPr/>
          <p:nvPr/>
        </p:nvSpPr>
        <p:spPr>
          <a:xfrm>
            <a:off x="5329538" y="1766186"/>
            <a:ext cx="1510967" cy="1510967"/>
          </a:xfrm>
          <a:custGeom>
            <a:avLst/>
            <a:gdLst>
              <a:gd name="connsiteX0" fmla="*/ 0 w 1510967"/>
              <a:gd name="connsiteY0" fmla="*/ 755484 h 1510967"/>
              <a:gd name="connsiteX1" fmla="*/ 755484 w 1510967"/>
              <a:gd name="connsiteY1" fmla="*/ 0 h 1510967"/>
              <a:gd name="connsiteX2" fmla="*/ 1510968 w 1510967"/>
              <a:gd name="connsiteY2" fmla="*/ 755484 h 1510967"/>
              <a:gd name="connsiteX3" fmla="*/ 755484 w 1510967"/>
              <a:gd name="connsiteY3" fmla="*/ 1510968 h 1510967"/>
              <a:gd name="connsiteX4" fmla="*/ 0 w 1510967"/>
              <a:gd name="connsiteY4" fmla="*/ 755484 h 151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967" h="1510967">
                <a:moveTo>
                  <a:pt x="0" y="755484"/>
                </a:moveTo>
                <a:cubicBezTo>
                  <a:pt x="0" y="338242"/>
                  <a:pt x="338242" y="0"/>
                  <a:pt x="755484" y="0"/>
                </a:cubicBezTo>
                <a:cubicBezTo>
                  <a:pt x="1172726" y="0"/>
                  <a:pt x="1510968" y="338242"/>
                  <a:pt x="1510968" y="755484"/>
                </a:cubicBezTo>
                <a:cubicBezTo>
                  <a:pt x="1510968" y="1172726"/>
                  <a:pt x="1172726" y="1510968"/>
                  <a:pt x="755484" y="1510968"/>
                </a:cubicBezTo>
                <a:cubicBezTo>
                  <a:pt x="338242" y="1510968"/>
                  <a:pt x="0" y="1172726"/>
                  <a:pt x="0" y="755484"/>
                </a:cubicBez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501" tIns="243501" rIns="243501" bIns="24350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15" name="Freeform 14"/>
          <p:cNvSpPr/>
          <p:nvPr/>
        </p:nvSpPr>
        <p:spPr>
          <a:xfrm rot="1800000">
            <a:off x="5005215" y="3980592"/>
            <a:ext cx="456090" cy="32745"/>
          </a:xfrm>
          <a:custGeom>
            <a:avLst/>
            <a:gdLst>
              <a:gd name="connsiteX0" fmla="*/ 0 w 456090"/>
              <a:gd name="connsiteY0" fmla="*/ 16372 h 32745"/>
              <a:gd name="connsiteX1" fmla="*/ 456090 w 456090"/>
              <a:gd name="connsiteY1" fmla="*/ 16372 h 3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090" h="32745">
                <a:moveTo>
                  <a:pt x="0" y="16372"/>
                </a:moveTo>
                <a:lnTo>
                  <a:pt x="456090" y="1637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343" tIns="4969" rIns="229342" bIns="497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6" name="Freeform 15"/>
          <p:cNvSpPr/>
          <p:nvPr/>
        </p:nvSpPr>
        <p:spPr>
          <a:xfrm>
            <a:off x="5329538" y="3733245"/>
            <a:ext cx="1510967" cy="1510967"/>
          </a:xfrm>
          <a:custGeom>
            <a:avLst/>
            <a:gdLst>
              <a:gd name="connsiteX0" fmla="*/ 0 w 1510967"/>
              <a:gd name="connsiteY0" fmla="*/ 755484 h 1510967"/>
              <a:gd name="connsiteX1" fmla="*/ 755484 w 1510967"/>
              <a:gd name="connsiteY1" fmla="*/ 0 h 1510967"/>
              <a:gd name="connsiteX2" fmla="*/ 1510968 w 1510967"/>
              <a:gd name="connsiteY2" fmla="*/ 755484 h 1510967"/>
              <a:gd name="connsiteX3" fmla="*/ 755484 w 1510967"/>
              <a:gd name="connsiteY3" fmla="*/ 1510968 h 1510967"/>
              <a:gd name="connsiteX4" fmla="*/ 0 w 1510967"/>
              <a:gd name="connsiteY4" fmla="*/ 755484 h 151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967" h="1510967">
                <a:moveTo>
                  <a:pt x="0" y="755484"/>
                </a:moveTo>
                <a:cubicBezTo>
                  <a:pt x="0" y="338242"/>
                  <a:pt x="338242" y="0"/>
                  <a:pt x="755484" y="0"/>
                </a:cubicBezTo>
                <a:cubicBezTo>
                  <a:pt x="1172726" y="0"/>
                  <a:pt x="1510968" y="338242"/>
                  <a:pt x="1510968" y="755484"/>
                </a:cubicBezTo>
                <a:cubicBezTo>
                  <a:pt x="1510968" y="1172726"/>
                  <a:pt x="1172726" y="1510968"/>
                  <a:pt x="755484" y="1510968"/>
                </a:cubicBezTo>
                <a:cubicBezTo>
                  <a:pt x="338242" y="1510968"/>
                  <a:pt x="0" y="1172726"/>
                  <a:pt x="0" y="755484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551" tIns="262551" rIns="262551" bIns="26255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17" name="Freeform 16"/>
          <p:cNvSpPr/>
          <p:nvPr/>
        </p:nvSpPr>
        <p:spPr>
          <a:xfrm rot="5400000">
            <a:off x="4153454" y="4472356"/>
            <a:ext cx="456090" cy="32745"/>
          </a:xfrm>
          <a:custGeom>
            <a:avLst/>
            <a:gdLst>
              <a:gd name="connsiteX0" fmla="*/ 0 w 456090"/>
              <a:gd name="connsiteY0" fmla="*/ 16372 h 32745"/>
              <a:gd name="connsiteX1" fmla="*/ 456090 w 456090"/>
              <a:gd name="connsiteY1" fmla="*/ 16372 h 3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090" h="32745">
                <a:moveTo>
                  <a:pt x="0" y="16372"/>
                </a:moveTo>
                <a:lnTo>
                  <a:pt x="456090" y="1637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343" tIns="4969" rIns="229343" bIns="497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8" name="Freeform 17"/>
          <p:cNvSpPr/>
          <p:nvPr/>
        </p:nvSpPr>
        <p:spPr>
          <a:xfrm>
            <a:off x="3626016" y="4716774"/>
            <a:ext cx="1510967" cy="1510967"/>
          </a:xfrm>
          <a:custGeom>
            <a:avLst/>
            <a:gdLst>
              <a:gd name="connsiteX0" fmla="*/ 0 w 1510967"/>
              <a:gd name="connsiteY0" fmla="*/ 755484 h 1510967"/>
              <a:gd name="connsiteX1" fmla="*/ 755484 w 1510967"/>
              <a:gd name="connsiteY1" fmla="*/ 0 h 1510967"/>
              <a:gd name="connsiteX2" fmla="*/ 1510968 w 1510967"/>
              <a:gd name="connsiteY2" fmla="*/ 755484 h 1510967"/>
              <a:gd name="connsiteX3" fmla="*/ 755484 w 1510967"/>
              <a:gd name="connsiteY3" fmla="*/ 1510968 h 1510967"/>
              <a:gd name="connsiteX4" fmla="*/ 0 w 1510967"/>
              <a:gd name="connsiteY4" fmla="*/ 755484 h 151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967" h="1510967">
                <a:moveTo>
                  <a:pt x="0" y="755484"/>
                </a:moveTo>
                <a:cubicBezTo>
                  <a:pt x="0" y="338242"/>
                  <a:pt x="338242" y="0"/>
                  <a:pt x="755484" y="0"/>
                </a:cubicBezTo>
                <a:cubicBezTo>
                  <a:pt x="1172726" y="0"/>
                  <a:pt x="1510968" y="338242"/>
                  <a:pt x="1510968" y="755484"/>
                </a:cubicBezTo>
                <a:cubicBezTo>
                  <a:pt x="1510968" y="1172726"/>
                  <a:pt x="1172726" y="1510968"/>
                  <a:pt x="755484" y="1510968"/>
                </a:cubicBezTo>
                <a:cubicBezTo>
                  <a:pt x="338242" y="1510968"/>
                  <a:pt x="0" y="1172726"/>
                  <a:pt x="0" y="755484"/>
                </a:cubicBez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551" tIns="262551" rIns="262551" bIns="26255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19" name="Freeform 18"/>
          <p:cNvSpPr/>
          <p:nvPr/>
        </p:nvSpPr>
        <p:spPr>
          <a:xfrm rot="19800000">
            <a:off x="3301693" y="3980591"/>
            <a:ext cx="456091" cy="32746"/>
          </a:xfrm>
          <a:custGeom>
            <a:avLst/>
            <a:gdLst>
              <a:gd name="connsiteX0" fmla="*/ 0 w 456090"/>
              <a:gd name="connsiteY0" fmla="*/ 16372 h 32745"/>
              <a:gd name="connsiteX1" fmla="*/ 456090 w 456090"/>
              <a:gd name="connsiteY1" fmla="*/ 16372 h 3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090" h="32745">
                <a:moveTo>
                  <a:pt x="456090" y="16373"/>
                </a:moveTo>
                <a:lnTo>
                  <a:pt x="0" y="1637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343" tIns="4971" rIns="229344" bIns="497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0" name="Freeform 19"/>
          <p:cNvSpPr/>
          <p:nvPr/>
        </p:nvSpPr>
        <p:spPr>
          <a:xfrm>
            <a:off x="1922493" y="3733245"/>
            <a:ext cx="1510967" cy="1510967"/>
          </a:xfrm>
          <a:custGeom>
            <a:avLst/>
            <a:gdLst>
              <a:gd name="connsiteX0" fmla="*/ 0 w 1510967"/>
              <a:gd name="connsiteY0" fmla="*/ 755484 h 1510967"/>
              <a:gd name="connsiteX1" fmla="*/ 755484 w 1510967"/>
              <a:gd name="connsiteY1" fmla="*/ 0 h 1510967"/>
              <a:gd name="connsiteX2" fmla="*/ 1510968 w 1510967"/>
              <a:gd name="connsiteY2" fmla="*/ 755484 h 1510967"/>
              <a:gd name="connsiteX3" fmla="*/ 755484 w 1510967"/>
              <a:gd name="connsiteY3" fmla="*/ 1510968 h 1510967"/>
              <a:gd name="connsiteX4" fmla="*/ 0 w 1510967"/>
              <a:gd name="connsiteY4" fmla="*/ 755484 h 151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967" h="1510967">
                <a:moveTo>
                  <a:pt x="0" y="755484"/>
                </a:moveTo>
                <a:cubicBezTo>
                  <a:pt x="0" y="338242"/>
                  <a:pt x="338242" y="0"/>
                  <a:pt x="755484" y="0"/>
                </a:cubicBezTo>
                <a:cubicBezTo>
                  <a:pt x="1172726" y="0"/>
                  <a:pt x="1510968" y="338242"/>
                  <a:pt x="1510968" y="755484"/>
                </a:cubicBezTo>
                <a:cubicBezTo>
                  <a:pt x="1510968" y="1172726"/>
                  <a:pt x="1172726" y="1510968"/>
                  <a:pt x="755484" y="1510968"/>
                </a:cubicBezTo>
                <a:cubicBezTo>
                  <a:pt x="338242" y="1510968"/>
                  <a:pt x="0" y="1172726"/>
                  <a:pt x="0" y="755484"/>
                </a:cubicBez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501" tIns="243501" rIns="243501" bIns="24350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  <p:sp>
        <p:nvSpPr>
          <p:cNvPr id="21" name="Freeform 20"/>
          <p:cNvSpPr/>
          <p:nvPr/>
        </p:nvSpPr>
        <p:spPr>
          <a:xfrm rot="1800000">
            <a:off x="3301693" y="2997061"/>
            <a:ext cx="456091" cy="32746"/>
          </a:xfrm>
          <a:custGeom>
            <a:avLst/>
            <a:gdLst>
              <a:gd name="connsiteX0" fmla="*/ 0 w 456090"/>
              <a:gd name="connsiteY0" fmla="*/ 16372 h 32745"/>
              <a:gd name="connsiteX1" fmla="*/ 456090 w 456090"/>
              <a:gd name="connsiteY1" fmla="*/ 16372 h 3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090" h="32745">
                <a:moveTo>
                  <a:pt x="456090" y="16373"/>
                </a:moveTo>
                <a:lnTo>
                  <a:pt x="0" y="1637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343" tIns="4971" rIns="229343" bIns="497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2" name="Freeform 21"/>
          <p:cNvSpPr/>
          <p:nvPr/>
        </p:nvSpPr>
        <p:spPr>
          <a:xfrm>
            <a:off x="1922493" y="1766186"/>
            <a:ext cx="1510967" cy="1510967"/>
          </a:xfrm>
          <a:custGeom>
            <a:avLst/>
            <a:gdLst>
              <a:gd name="connsiteX0" fmla="*/ 0 w 1510967"/>
              <a:gd name="connsiteY0" fmla="*/ 755484 h 1510967"/>
              <a:gd name="connsiteX1" fmla="*/ 755484 w 1510967"/>
              <a:gd name="connsiteY1" fmla="*/ 0 h 1510967"/>
              <a:gd name="connsiteX2" fmla="*/ 1510968 w 1510967"/>
              <a:gd name="connsiteY2" fmla="*/ 755484 h 1510967"/>
              <a:gd name="connsiteX3" fmla="*/ 755484 w 1510967"/>
              <a:gd name="connsiteY3" fmla="*/ 1510968 h 1510967"/>
              <a:gd name="connsiteX4" fmla="*/ 0 w 1510967"/>
              <a:gd name="connsiteY4" fmla="*/ 755484 h 151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967" h="1510967">
                <a:moveTo>
                  <a:pt x="0" y="755484"/>
                </a:moveTo>
                <a:cubicBezTo>
                  <a:pt x="0" y="338242"/>
                  <a:pt x="338242" y="0"/>
                  <a:pt x="755484" y="0"/>
                </a:cubicBezTo>
                <a:cubicBezTo>
                  <a:pt x="1172726" y="0"/>
                  <a:pt x="1510968" y="338242"/>
                  <a:pt x="1510968" y="755484"/>
                </a:cubicBezTo>
                <a:cubicBezTo>
                  <a:pt x="1510968" y="1172726"/>
                  <a:pt x="1172726" y="1510968"/>
                  <a:pt x="755484" y="1510968"/>
                </a:cubicBezTo>
                <a:cubicBezTo>
                  <a:pt x="338242" y="1510968"/>
                  <a:pt x="0" y="1172726"/>
                  <a:pt x="0" y="755484"/>
                </a:cubicBez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501" tIns="243501" rIns="243501" bIns="243501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/>
          </a:p>
        </p:txBody>
      </p:sp>
    </p:spTree>
    <p:extLst>
      <p:ext uri="{BB962C8B-B14F-4D97-AF65-F5344CB8AC3E}">
        <p14:creationId xmlns:p14="http://schemas.microsoft.com/office/powerpoint/2010/main" val="24705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 flipH="1">
            <a:off x="34636" y="304800"/>
            <a:ext cx="4537364" cy="1524000"/>
          </a:xfrm>
          <a:prstGeom prst="wedgeEllipseCallout">
            <a:avLst>
              <a:gd name="adj1" fmla="val -49451"/>
              <a:gd name="adj2" fmla="val 15159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Present the </a:t>
            </a:r>
            <a:r>
              <a:rPr lang="en-US" sz="4400" b="1" dirty="0" err="1" smtClean="0">
                <a:solidFill>
                  <a:schemeClr val="tx1"/>
                </a:solidFill>
              </a:rPr>
              <a:t>lession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440" y="3810000"/>
            <a:ext cx="8028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Segoe UI Black" pitchFamily="34" charset="0"/>
                <a:ea typeface="Segoe UI Black" pitchFamily="34" charset="0"/>
              </a:rPr>
              <a:t>Class room language</a:t>
            </a:r>
            <a:endParaRPr lang="en-US" sz="6000" dirty="0">
              <a:latin typeface="Segoe UI Black" pitchFamily="34" charset="0"/>
              <a:ea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910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"/>
            <a:ext cx="411480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4229100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3455060"/>
            <a:ext cx="4114800" cy="2564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38200" y="2632638"/>
            <a:ext cx="2613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Stand up.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2355" y="2632638"/>
            <a:ext cx="2592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Sit down.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19801"/>
            <a:ext cx="4466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Open your book.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2543" y="6019801"/>
            <a:ext cx="4440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Close your book.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242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495799" cy="3352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495800" cy="34290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-1"/>
            <a:ext cx="4558144" cy="33528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8"/>
            <a:ext cx="4572000" cy="342900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" y="0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tencil Std" pitchFamily="82" charset="0"/>
              </a:rPr>
              <a:t>Close</a:t>
            </a:r>
            <a:endParaRPr lang="en-US" sz="3200" dirty="0">
              <a:latin typeface="Stencil Std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5107" y="0"/>
            <a:ext cx="13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tencil Std" pitchFamily="82" charset="0"/>
              </a:rPr>
              <a:t>your</a:t>
            </a:r>
            <a:endParaRPr lang="en-US" sz="3200" dirty="0">
              <a:latin typeface="Stencil Std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4852" y="0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tencil Std" pitchFamily="82" charset="0"/>
              </a:rPr>
              <a:t>book</a:t>
            </a:r>
            <a:endParaRPr lang="en-US" sz="3200" dirty="0">
              <a:latin typeface="Stencil Std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0"/>
            <a:ext cx="160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tencil Std" pitchFamily="82" charset="0"/>
              </a:rPr>
              <a:t>stand</a:t>
            </a:r>
            <a:endParaRPr lang="en-US" sz="3200" dirty="0">
              <a:latin typeface="Stencil Std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3765" y="0"/>
            <a:ext cx="790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tencil Std" pitchFamily="82" charset="0"/>
              </a:rPr>
              <a:t>up</a:t>
            </a:r>
            <a:endParaRPr lang="en-US" sz="3200" dirty="0">
              <a:latin typeface="Stencil Std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446437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tencil Std" pitchFamily="82" charset="0"/>
              </a:rPr>
              <a:t>Open</a:t>
            </a:r>
            <a:endParaRPr lang="en-US" sz="3200" dirty="0">
              <a:latin typeface="Stencil Std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446437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tencil Std" pitchFamily="82" charset="0"/>
              </a:rPr>
              <a:t>sit</a:t>
            </a:r>
            <a:endParaRPr lang="en-US" sz="3200" dirty="0">
              <a:latin typeface="Stencil Std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4368" y="3446437"/>
            <a:ext cx="13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tencil Std" pitchFamily="82" charset="0"/>
              </a:rPr>
              <a:t>your</a:t>
            </a:r>
            <a:endParaRPr lang="en-US" sz="3200" dirty="0">
              <a:latin typeface="Stencil Std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8975" y="3446437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tencil Std" pitchFamily="82" charset="0"/>
              </a:rPr>
              <a:t>book</a:t>
            </a:r>
            <a:endParaRPr lang="en-US" sz="3200" dirty="0">
              <a:latin typeface="Stencil Std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446437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tencil Std" pitchFamily="82" charset="0"/>
              </a:rPr>
              <a:t>down</a:t>
            </a:r>
            <a:endParaRPr lang="en-US" sz="3200" dirty="0">
              <a:latin typeface="Stencil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419" y="838200"/>
            <a:ext cx="8037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get out your English book and open at page-------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419" y="1676400"/>
            <a:ext cx="7772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Dear students , now I will read first four instructions.  You all listen to me attentively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419" y="2954271"/>
            <a:ext cx="560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everyboby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read the instructions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263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42</cp:revision>
  <dcterms:created xsi:type="dcterms:W3CDTF">2006-08-16T00:00:00Z</dcterms:created>
  <dcterms:modified xsi:type="dcterms:W3CDTF">2020-03-31T04:04:42Z</dcterms:modified>
</cp:coreProperties>
</file>