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61" r:id="rId4"/>
    <p:sldId id="271" r:id="rId5"/>
    <p:sldId id="281" r:id="rId6"/>
    <p:sldId id="277" r:id="rId7"/>
    <p:sldId id="266" r:id="rId8"/>
    <p:sldId id="272" r:id="rId9"/>
    <p:sldId id="268" r:id="rId10"/>
    <p:sldId id="263" r:id="rId11"/>
    <p:sldId id="270" r:id="rId12"/>
    <p:sldId id="267" r:id="rId13"/>
    <p:sldId id="269" r:id="rId14"/>
    <p:sldId id="278" r:id="rId15"/>
    <p:sldId id="283" r:id="rId16"/>
    <p:sldId id="282" r:id="rId17"/>
    <p:sldId id="279" r:id="rId18"/>
    <p:sldId id="284" r:id="rId19"/>
    <p:sldId id="285" r:id="rId20"/>
    <p:sldId id="286" r:id="rId21"/>
    <p:sldId id="258" r:id="rId22"/>
    <p:sldId id="259" r:id="rId23"/>
    <p:sldId id="264" r:id="rId24"/>
    <p:sldId id="274" r:id="rId25"/>
    <p:sldId id="275" r:id="rId26"/>
    <p:sldId id="27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90052-E0AD-423C-9531-C85658DB9980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2FC4FB-5943-4860-97AA-1EE55EBEA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179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FC4FB-5943-4860-97AA-1EE55EBEA4C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20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3C46-8FEB-49B3-A7E4-10AE0A169F86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7608D-AFA8-4F9F-936E-43E9FAFA3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812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3C46-8FEB-49B3-A7E4-10AE0A169F86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7608D-AFA8-4F9F-936E-43E9FAFA3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15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3C46-8FEB-49B3-A7E4-10AE0A169F86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7608D-AFA8-4F9F-936E-43E9FAFA3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053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3C46-8FEB-49B3-A7E4-10AE0A169F86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7608D-AFA8-4F9F-936E-43E9FAFA3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655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3C46-8FEB-49B3-A7E4-10AE0A169F86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7608D-AFA8-4F9F-936E-43E9FAFA3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763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3C46-8FEB-49B3-A7E4-10AE0A169F86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7608D-AFA8-4F9F-936E-43E9FAFA3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04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3C46-8FEB-49B3-A7E4-10AE0A169F86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7608D-AFA8-4F9F-936E-43E9FAFA3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369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3C46-8FEB-49B3-A7E4-10AE0A169F86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7608D-AFA8-4F9F-936E-43E9FAFA3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012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3C46-8FEB-49B3-A7E4-10AE0A169F86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7608D-AFA8-4F9F-936E-43E9FAFA3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63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3C46-8FEB-49B3-A7E4-10AE0A169F86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7608D-AFA8-4F9F-936E-43E9FAFA3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474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3C46-8FEB-49B3-A7E4-10AE0A169F86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7608D-AFA8-4F9F-936E-43E9FAFA3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19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33C46-8FEB-49B3-A7E4-10AE0A169F86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7608D-AFA8-4F9F-936E-43E9FAFA3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95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fif"/><Relationship Id="rId3" Type="http://schemas.openxmlformats.org/officeDocument/2006/relationships/image" Target="../media/image2.jpeg"/><Relationship Id="rId7" Type="http://schemas.openxmlformats.org/officeDocument/2006/relationships/image" Target="../media/image6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fif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fif"/><Relationship Id="rId3" Type="http://schemas.openxmlformats.org/officeDocument/2006/relationships/image" Target="../media/image5.png"/><Relationship Id="rId7" Type="http://schemas.openxmlformats.org/officeDocument/2006/relationships/image" Target="../media/image24.jf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fif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fif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0.jf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fif"/><Relationship Id="rId5" Type="http://schemas.openxmlformats.org/officeDocument/2006/relationships/image" Target="../media/image28.jfif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fif"/><Relationship Id="rId5" Type="http://schemas.openxmlformats.org/officeDocument/2006/relationships/image" Target="../media/image31.jfif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fif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fif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fif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2.jpeg"/><Relationship Id="rId4" Type="http://schemas.openxmlformats.org/officeDocument/2006/relationships/image" Target="../media/image3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="" xmlns:a16="http://schemas.microsoft.com/office/drawing/2014/main" id="{39B48C72-93FF-404E-A588-8C3455904C5F}"/>
              </a:ext>
            </a:extLst>
          </p:cNvPr>
          <p:cNvSpPr/>
          <p:nvPr/>
        </p:nvSpPr>
        <p:spPr>
          <a:xfrm>
            <a:off x="0" y="19788"/>
            <a:ext cx="12192000" cy="6836864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32359" y="6184725"/>
            <a:ext cx="10592665" cy="4708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অভিজিৎ কুমার মন্ডল ,সহকারী শিক্ষক বঙ্গবাসী মাধ্যমিক বিদ্যালয়,খালিশপুর খুলনা।  মোবাইল -০১৭৬৬-৯৯৪২৪১/০১৯৭৬-৯৯৪২৪১</a:t>
            </a:r>
            <a:endParaRPr lang="en-US" sz="2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Content Placeholder 3" descr="20161221_0936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3954" y="6167723"/>
            <a:ext cx="788681" cy="4708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060" y="151631"/>
            <a:ext cx="9880979" cy="6050492"/>
          </a:xfrm>
          <a:prstGeom prst="rect">
            <a:avLst/>
          </a:prstGeom>
        </p:spPr>
      </p:pic>
      <p:pic>
        <p:nvPicPr>
          <p:cNvPr id="11" name="Picture 10" descr="https://www.teachers.gov.bd/sites/all/themes/eduportal_reponsive/images/main-logo.png">
            <a:extLst>
              <a:ext uri="{FF2B5EF4-FFF2-40B4-BE49-F238E27FC236}">
                <a16:creationId xmlns="" xmlns:a16="http://schemas.microsoft.com/office/drawing/2014/main" id="{648AF8E5-F720-46EC-A0B9-0F142260F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363" y="153850"/>
            <a:ext cx="1223272" cy="66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B707403-96ED-4B0D-BD7C-5E4F585CDF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091" y="163273"/>
            <a:ext cx="823893" cy="9221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4" y="4576024"/>
            <a:ext cx="1587378" cy="1600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363" y="4576024"/>
            <a:ext cx="1705760" cy="16002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712" y="4576024"/>
            <a:ext cx="1709604" cy="16002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179" y="4567523"/>
            <a:ext cx="1694348" cy="16002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080" y="4584525"/>
            <a:ext cx="1835429" cy="16002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214" y="4567523"/>
            <a:ext cx="1726645" cy="16002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311" y="4590544"/>
            <a:ext cx="1671762" cy="1600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6"/>
          <a:stretch/>
        </p:blipFill>
        <p:spPr>
          <a:xfrm>
            <a:off x="104944" y="2555487"/>
            <a:ext cx="1529528" cy="201616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6"/>
          <a:stretch/>
        </p:blipFill>
        <p:spPr>
          <a:xfrm>
            <a:off x="104944" y="163273"/>
            <a:ext cx="1529528" cy="23752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6"/>
          <a:stretch/>
        </p:blipFill>
        <p:spPr>
          <a:xfrm>
            <a:off x="10911153" y="2254804"/>
            <a:ext cx="1139499" cy="231271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6"/>
          <a:stretch/>
        </p:blipFill>
        <p:spPr>
          <a:xfrm>
            <a:off x="10885525" y="163273"/>
            <a:ext cx="1139499" cy="2074529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>
          <a:xfrm>
            <a:off x="9730933" y="223312"/>
            <a:ext cx="298450" cy="2889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9419136" y="223312"/>
            <a:ext cx="298450" cy="2905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9079054" y="223312"/>
            <a:ext cx="298450" cy="2889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762725" y="213729"/>
            <a:ext cx="298450" cy="29051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8472881" y="195207"/>
            <a:ext cx="298450" cy="2889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8140379" y="167890"/>
            <a:ext cx="298450" cy="2905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796578" y="195208"/>
            <a:ext cx="298450" cy="2889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481092" y="179566"/>
            <a:ext cx="298450" cy="29051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584443" y="169477"/>
            <a:ext cx="298450" cy="2889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875706" y="169521"/>
            <a:ext cx="298450" cy="2905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151449" y="208768"/>
            <a:ext cx="298450" cy="2889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226217" y="169477"/>
            <a:ext cx="298450" cy="29051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927767" y="176057"/>
            <a:ext cx="298450" cy="2889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638581" y="171783"/>
            <a:ext cx="298450" cy="2905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297498" y="157047"/>
            <a:ext cx="298450" cy="2889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4958074" y="164076"/>
            <a:ext cx="298450" cy="29051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589026" y="176057"/>
            <a:ext cx="298450" cy="2889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302687" y="162351"/>
            <a:ext cx="298450" cy="2905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619670" y="170228"/>
            <a:ext cx="298450" cy="2889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958757" y="151631"/>
            <a:ext cx="298450" cy="2905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3004950" y="169477"/>
            <a:ext cx="298450" cy="2889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315938" y="162351"/>
            <a:ext cx="298450" cy="2889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1674173" y="901677"/>
            <a:ext cx="9095632" cy="35870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2645840" y="1329547"/>
            <a:ext cx="6654071" cy="21380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bn-BD" sz="16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r>
              <a:rPr lang="bn-IN" sz="16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16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IN" sz="16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16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bn-IN" sz="16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16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16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4220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38074" y="6003832"/>
            <a:ext cx="10342847" cy="4708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অভিজিৎ কুমার মন্ডল ,সহকারী শিক্ষক বঙ্গবাসী মাধ্যমিক বিদ্যালয়,খালিশপুর খুলনা।  মোবাইল -০১৭৬৬-৯৯৪২৪১/০১৯৭৬-৯৯৪২৪১</a:t>
            </a:r>
            <a:endParaRPr lang="en-US" sz="2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2905" y="6003833"/>
            <a:ext cx="628841" cy="4708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B707403-96ED-4B0D-BD7C-5E4F585CDF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724" y="193287"/>
            <a:ext cx="823893" cy="922156"/>
          </a:xfrm>
          <a:prstGeom prst="rect">
            <a:avLst/>
          </a:prstGeom>
        </p:spPr>
      </p:pic>
      <p:pic>
        <p:nvPicPr>
          <p:cNvPr id="7" name="Picture 6" descr="https://www.teachers.gov.bd/sites/all/themes/eduportal_reponsive/images/main-logo.png">
            <a:extLst>
              <a:ext uri="{FF2B5EF4-FFF2-40B4-BE49-F238E27FC236}">
                <a16:creationId xmlns="" xmlns:a16="http://schemas.microsoft.com/office/drawing/2014/main" id="{648AF8E5-F720-46EC-A0B9-0F142260F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02" y="130794"/>
            <a:ext cx="1223272" cy="66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ame 7">
            <a:extLst>
              <a:ext uri="{FF2B5EF4-FFF2-40B4-BE49-F238E27FC236}">
                <a16:creationId xmlns="" xmlns:a16="http://schemas.microsoft.com/office/drawing/2014/main" id="{39B48C72-93FF-404E-A588-8C3455904C5F}"/>
              </a:ext>
            </a:extLst>
          </p:cNvPr>
          <p:cNvSpPr/>
          <p:nvPr/>
        </p:nvSpPr>
        <p:spPr>
          <a:xfrm>
            <a:off x="0" y="19788"/>
            <a:ext cx="12192000" cy="6836864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16" r="5451"/>
          <a:stretch/>
        </p:blipFill>
        <p:spPr>
          <a:xfrm>
            <a:off x="950477" y="528682"/>
            <a:ext cx="6966199" cy="44646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Cloud Callout 8"/>
          <p:cNvSpPr/>
          <p:nvPr/>
        </p:nvSpPr>
        <p:spPr>
          <a:xfrm rot="733619">
            <a:off x="8052143" y="458623"/>
            <a:ext cx="2672365" cy="1555929"/>
          </a:xfrm>
          <a:prstGeom prst="cloudCallout">
            <a:avLst>
              <a:gd name="adj1" fmla="val -30164"/>
              <a:gd name="adj2" fmla="val 83971"/>
            </a:avLst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 পাঠ </a:t>
            </a:r>
            <a:endParaRPr lang="bn-BD" sz="3200" b="1" dirty="0">
              <a:ln w="11430">
                <a:noFill/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52351" y="2551816"/>
            <a:ext cx="3128570" cy="1133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 এ শব্দটি কী ভাবে আমাদের হলো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660707" y="4300853"/>
            <a:ext cx="2239108" cy="7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b="1" dirty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নির্মলেন্দু গুণ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8208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38074" y="6203067"/>
            <a:ext cx="10342847" cy="4708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অভিজিৎ কুমার মন্ডল ,সহকারী শিক্ষক বঙ্গবাসী মাধ্যমিক বিদ্যালয়,খালিশপুর খুলনা।  মোবাইল -০১৭৬৬-৯৯৪২৪১/০১৯৭৬-৯৯৪২৪১</a:t>
            </a:r>
            <a:endParaRPr lang="en-US" sz="2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82649" y="6203067"/>
            <a:ext cx="655425" cy="4907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B707403-96ED-4B0D-BD7C-5E4F585CDF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724" y="193287"/>
            <a:ext cx="823893" cy="922156"/>
          </a:xfrm>
          <a:prstGeom prst="rect">
            <a:avLst/>
          </a:prstGeom>
        </p:spPr>
      </p:pic>
      <p:pic>
        <p:nvPicPr>
          <p:cNvPr id="7" name="Picture 6" descr="https://www.teachers.gov.bd/sites/all/themes/eduportal_reponsive/images/main-logo.png">
            <a:extLst>
              <a:ext uri="{FF2B5EF4-FFF2-40B4-BE49-F238E27FC236}">
                <a16:creationId xmlns="" xmlns:a16="http://schemas.microsoft.com/office/drawing/2014/main" id="{648AF8E5-F720-46EC-A0B9-0F142260F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02" y="130794"/>
            <a:ext cx="1223272" cy="66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ame 7">
            <a:extLst>
              <a:ext uri="{FF2B5EF4-FFF2-40B4-BE49-F238E27FC236}">
                <a16:creationId xmlns="" xmlns:a16="http://schemas.microsoft.com/office/drawing/2014/main" id="{39B48C72-93FF-404E-A588-8C3455904C5F}"/>
              </a:ext>
            </a:extLst>
          </p:cNvPr>
          <p:cNvSpPr/>
          <p:nvPr/>
        </p:nvSpPr>
        <p:spPr>
          <a:xfrm>
            <a:off x="0" y="19788"/>
            <a:ext cx="12192000" cy="6836864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Up Ribbon 8"/>
          <p:cNvSpPr/>
          <p:nvPr/>
        </p:nvSpPr>
        <p:spPr>
          <a:xfrm>
            <a:off x="1879470" y="180732"/>
            <a:ext cx="7706631" cy="735466"/>
          </a:xfrm>
          <a:prstGeom prst="ribbon2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bn-IN" sz="3200" dirty="0" smtClean="0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IN" sz="48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শব্দার্থ </a:t>
            </a:r>
            <a:endParaRPr lang="bn-BD" sz="4800" dirty="0" smtClean="0">
              <a:solidFill>
                <a:srgbClr val="C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1600" dirty="0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567940" y="1108143"/>
            <a:ext cx="2412148" cy="905436"/>
            <a:chOff x="685800" y="1264024"/>
            <a:chExt cx="2633133" cy="905436"/>
          </a:xfrm>
        </p:grpSpPr>
        <p:sp>
          <p:nvSpPr>
            <p:cNvPr id="16" name="Rounded Rectangle 15"/>
            <p:cNvSpPr/>
            <p:nvPr/>
          </p:nvSpPr>
          <p:spPr>
            <a:xfrm>
              <a:off x="685800" y="1264024"/>
              <a:ext cx="1506070" cy="905436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342900" indent="-342900"/>
              <a:r>
                <a:rPr lang="bn-IN" sz="2000" dirty="0" smtClean="0">
                  <a:solidFill>
                    <a:srgbClr val="000000"/>
                  </a:solidFill>
                  <a:cs typeface="NikoshBAN" pitchFamily="2" charset="0"/>
                </a:rPr>
                <a:t>শোভিত </a:t>
              </a:r>
              <a:endParaRPr lang="en-US" sz="2000" dirty="0">
                <a:solidFill>
                  <a:srgbClr val="000000"/>
                </a:solidFill>
                <a:cs typeface="NikoshBAN" pitchFamily="2" charset="0"/>
              </a:endParaRPr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2252133" y="1505725"/>
              <a:ext cx="1066800" cy="551675"/>
            </a:xfrm>
            <a:prstGeom prst="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800" dirty="0" err="1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277100" y="1000916"/>
            <a:ext cx="3211412" cy="793376"/>
            <a:chOff x="5181600" y="1263370"/>
            <a:chExt cx="3211412" cy="793376"/>
          </a:xfrm>
        </p:grpSpPr>
        <p:sp>
          <p:nvSpPr>
            <p:cNvPr id="19" name="Rounded Rectangle 18"/>
            <p:cNvSpPr/>
            <p:nvPr/>
          </p:nvSpPr>
          <p:spPr>
            <a:xfrm>
              <a:off x="6030812" y="1263370"/>
              <a:ext cx="2362200" cy="793376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IN" b="1" dirty="0" smtClean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      সজ্জিত </a:t>
              </a:r>
              <a:endParaRPr lang="bn-BD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5181600" y="1447800"/>
              <a:ext cx="914400" cy="551675"/>
            </a:xfrm>
            <a:prstGeom prst="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800" dirty="0" err="1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508605" y="2305376"/>
            <a:ext cx="2362200" cy="905436"/>
            <a:chOff x="685800" y="1264024"/>
            <a:chExt cx="2624667" cy="905436"/>
          </a:xfrm>
        </p:grpSpPr>
        <p:sp>
          <p:nvSpPr>
            <p:cNvPr id="22" name="Rounded Rectangle 21"/>
            <p:cNvSpPr/>
            <p:nvPr/>
          </p:nvSpPr>
          <p:spPr>
            <a:xfrm>
              <a:off x="685800" y="1264024"/>
              <a:ext cx="1506070" cy="905436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dirty="0" smtClean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উলঙ্গ  কৃষক   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2243667" y="1483660"/>
              <a:ext cx="1066800" cy="551675"/>
            </a:xfrm>
            <a:prstGeom prst="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800" dirty="0" err="1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508605" y="3377153"/>
            <a:ext cx="2362200" cy="905436"/>
            <a:chOff x="685800" y="1264024"/>
            <a:chExt cx="2624667" cy="905436"/>
          </a:xfrm>
        </p:grpSpPr>
        <p:sp>
          <p:nvSpPr>
            <p:cNvPr id="25" name="Rounded Rectangle 24"/>
            <p:cNvSpPr/>
            <p:nvPr/>
          </p:nvSpPr>
          <p:spPr>
            <a:xfrm>
              <a:off x="685800" y="1264024"/>
              <a:ext cx="1506070" cy="905436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dirty="0" smtClean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উদ্যান    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6" name="Right Arrow 25"/>
            <p:cNvSpPr/>
            <p:nvPr/>
          </p:nvSpPr>
          <p:spPr>
            <a:xfrm>
              <a:off x="2243667" y="1483660"/>
              <a:ext cx="1066800" cy="551675"/>
            </a:xfrm>
            <a:prstGeom prst="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800" dirty="0" err="1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567940" y="4865735"/>
            <a:ext cx="2362200" cy="905436"/>
            <a:chOff x="685800" y="1264024"/>
            <a:chExt cx="2624667" cy="905436"/>
          </a:xfrm>
        </p:grpSpPr>
        <p:sp>
          <p:nvSpPr>
            <p:cNvPr id="28" name="Rounded Rectangle 27"/>
            <p:cNvSpPr/>
            <p:nvPr/>
          </p:nvSpPr>
          <p:spPr>
            <a:xfrm>
              <a:off x="685800" y="1264024"/>
              <a:ext cx="1506070" cy="905436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dirty="0">
                  <a:latin typeface="NikoshBAN" pitchFamily="2" charset="0"/>
                  <a:cs typeface="NikoshBAN" pitchFamily="2" charset="0"/>
                </a:rPr>
                <a:t>গণসূর্যের মঞ্চ</a:t>
              </a:r>
            </a:p>
          </p:txBody>
        </p:sp>
        <p:sp>
          <p:nvSpPr>
            <p:cNvPr id="29" name="Right Arrow 28"/>
            <p:cNvSpPr/>
            <p:nvPr/>
          </p:nvSpPr>
          <p:spPr>
            <a:xfrm>
              <a:off x="2243667" y="1483660"/>
              <a:ext cx="1066800" cy="551675"/>
            </a:xfrm>
            <a:prstGeom prst="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800" dirty="0" err="1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209714" y="2022643"/>
            <a:ext cx="3858620" cy="793376"/>
            <a:chOff x="5181600" y="1264024"/>
            <a:chExt cx="3858620" cy="793376"/>
          </a:xfrm>
        </p:grpSpPr>
        <p:sp>
          <p:nvSpPr>
            <p:cNvPr id="31" name="Rounded Rectangle 30"/>
            <p:cNvSpPr/>
            <p:nvPr/>
          </p:nvSpPr>
          <p:spPr>
            <a:xfrm>
              <a:off x="6096000" y="1264024"/>
              <a:ext cx="2944220" cy="793376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IN" dirty="0" smtClean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খালিগায়ের দরিদ্র গ্রামীণ কৃষক    </a:t>
              </a:r>
              <a:endParaRPr lang="bn-BD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2" name="Right Arrow 31"/>
            <p:cNvSpPr/>
            <p:nvPr/>
          </p:nvSpPr>
          <p:spPr>
            <a:xfrm>
              <a:off x="5181600" y="1447800"/>
              <a:ext cx="914400" cy="551675"/>
            </a:xfrm>
            <a:prstGeom prst="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800" dirty="0" err="1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277099" y="3297850"/>
            <a:ext cx="3545575" cy="1050032"/>
            <a:chOff x="5181600" y="1035424"/>
            <a:chExt cx="3276600" cy="1295400"/>
          </a:xfrm>
        </p:grpSpPr>
        <p:sp>
          <p:nvSpPr>
            <p:cNvPr id="34" name="Rounded Rectangle 33"/>
            <p:cNvSpPr/>
            <p:nvPr/>
          </p:nvSpPr>
          <p:spPr>
            <a:xfrm>
              <a:off x="6096000" y="1035424"/>
              <a:ext cx="2362200" cy="1295400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2400" dirty="0" smtClean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বাগান  </a:t>
              </a:r>
              <a:endPara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5" name="Right Arrow 34"/>
            <p:cNvSpPr/>
            <p:nvPr/>
          </p:nvSpPr>
          <p:spPr>
            <a:xfrm>
              <a:off x="5181600" y="1447800"/>
              <a:ext cx="914400" cy="551675"/>
            </a:xfrm>
            <a:prstGeom prst="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800" dirty="0" err="1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351885" y="4876725"/>
            <a:ext cx="3276600" cy="1006314"/>
            <a:chOff x="5181600" y="990600"/>
            <a:chExt cx="3276600" cy="1219200"/>
          </a:xfrm>
        </p:grpSpPr>
        <p:sp>
          <p:nvSpPr>
            <p:cNvPr id="37" name="Rounded Rectangle 36"/>
            <p:cNvSpPr/>
            <p:nvPr/>
          </p:nvSpPr>
          <p:spPr>
            <a:xfrm>
              <a:off x="6096000" y="990600"/>
              <a:ext cx="2362200" cy="1219200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IN" sz="2000" dirty="0" smtClean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   জনগনের নেতা </a:t>
              </a:r>
              <a:endParaRPr lang="en-US" sz="20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8" name="Right Arrow 37"/>
            <p:cNvSpPr/>
            <p:nvPr/>
          </p:nvSpPr>
          <p:spPr>
            <a:xfrm>
              <a:off x="5181600" y="1447800"/>
              <a:ext cx="914400" cy="551675"/>
            </a:xfrm>
            <a:prstGeom prst="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800" dirty="0" err="1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40"/>
          <a:stretch/>
        </p:blipFill>
        <p:spPr>
          <a:xfrm>
            <a:off x="5068171" y="4710145"/>
            <a:ext cx="1902434" cy="13824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555" y="3404366"/>
            <a:ext cx="2030890" cy="11230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0" b="10204"/>
          <a:stretch/>
        </p:blipFill>
        <p:spPr>
          <a:xfrm>
            <a:off x="4889613" y="2011955"/>
            <a:ext cx="2098041" cy="11270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535" y="1084363"/>
            <a:ext cx="2003910" cy="7594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932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38074" y="6003832"/>
            <a:ext cx="10342847" cy="4708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অভিজিৎ কুমার মন্ডল ,সহকারী শিক্ষক বঙ্গবাসী মাধ্যমিক বিদ্যালয়,খালিশপুর খুলনা।  মোবাইল -০১৭৬৬-৯৯৪২৪১/০১৯৭৬-৯৯৪২৪১</a:t>
            </a:r>
            <a:endParaRPr lang="en-US" sz="2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3227" y="6003832"/>
            <a:ext cx="948520" cy="7102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B707403-96ED-4B0D-BD7C-5E4F585CDF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724" y="193287"/>
            <a:ext cx="823893" cy="922156"/>
          </a:xfrm>
          <a:prstGeom prst="rect">
            <a:avLst/>
          </a:prstGeom>
        </p:spPr>
      </p:pic>
      <p:pic>
        <p:nvPicPr>
          <p:cNvPr id="7" name="Picture 6" descr="https://www.teachers.gov.bd/sites/all/themes/eduportal_reponsive/images/main-logo.png">
            <a:extLst>
              <a:ext uri="{FF2B5EF4-FFF2-40B4-BE49-F238E27FC236}">
                <a16:creationId xmlns="" xmlns:a16="http://schemas.microsoft.com/office/drawing/2014/main" id="{648AF8E5-F720-46EC-A0B9-0F142260F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02" y="130794"/>
            <a:ext cx="1223272" cy="66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ame 7">
            <a:extLst>
              <a:ext uri="{FF2B5EF4-FFF2-40B4-BE49-F238E27FC236}">
                <a16:creationId xmlns="" xmlns:a16="http://schemas.microsoft.com/office/drawing/2014/main" id="{39B48C72-93FF-404E-A588-8C3455904C5F}"/>
              </a:ext>
            </a:extLst>
          </p:cNvPr>
          <p:cNvSpPr/>
          <p:nvPr/>
        </p:nvSpPr>
        <p:spPr>
          <a:xfrm>
            <a:off x="0" y="19788"/>
            <a:ext cx="12192000" cy="6836864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loud Callout 8"/>
          <p:cNvSpPr/>
          <p:nvPr/>
        </p:nvSpPr>
        <p:spPr>
          <a:xfrm rot="1518528">
            <a:off x="7865993" y="689830"/>
            <a:ext cx="2672365" cy="1555929"/>
          </a:xfrm>
          <a:prstGeom prst="cloudCallout">
            <a:avLst>
              <a:gd name="adj1" fmla="val -31412"/>
              <a:gd name="adj2" fmla="val 89379"/>
            </a:avLst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n w="11430">
                  <a:noFill/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 পাঠ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52892" y="2710187"/>
            <a:ext cx="3379465" cy="175432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 এ শব্দটি কী ভাবে আমাদের হলো 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71273" y="5043405"/>
            <a:ext cx="3878654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নির্মলেন্দু গুণ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01"/>
          <a:stretch/>
        </p:blipFill>
        <p:spPr>
          <a:xfrm>
            <a:off x="654043" y="1045983"/>
            <a:ext cx="6974177" cy="45758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015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38074" y="6003832"/>
            <a:ext cx="10342847" cy="4708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অভিজিৎ কুমার মন্ডল ,সহকারী শিক্ষক বঙ্গবাসী মাধ্যমিক বিদ্যালয়,খালিশপুর খুলনা।  মোবাইল -০১৭৬৬-৯৯৪২৪১/০১৯৭৬-৯৯৪২৪১</a:t>
            </a:r>
            <a:endParaRPr lang="en-US" sz="2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2905" y="6003833"/>
            <a:ext cx="628841" cy="4708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B707403-96ED-4B0D-BD7C-5E4F585CDF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724" y="193287"/>
            <a:ext cx="823893" cy="922156"/>
          </a:xfrm>
          <a:prstGeom prst="rect">
            <a:avLst/>
          </a:prstGeom>
        </p:spPr>
      </p:pic>
      <p:pic>
        <p:nvPicPr>
          <p:cNvPr id="7" name="Picture 6" descr="https://www.teachers.gov.bd/sites/all/themes/eduportal_reponsive/images/main-logo.png">
            <a:extLst>
              <a:ext uri="{FF2B5EF4-FFF2-40B4-BE49-F238E27FC236}">
                <a16:creationId xmlns="" xmlns:a16="http://schemas.microsoft.com/office/drawing/2014/main" id="{648AF8E5-F720-46EC-A0B9-0F142260F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02" y="130794"/>
            <a:ext cx="1223272" cy="66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ame 7">
            <a:extLst>
              <a:ext uri="{FF2B5EF4-FFF2-40B4-BE49-F238E27FC236}">
                <a16:creationId xmlns="" xmlns:a16="http://schemas.microsoft.com/office/drawing/2014/main" id="{39B48C72-93FF-404E-A588-8C3455904C5F}"/>
              </a:ext>
            </a:extLst>
          </p:cNvPr>
          <p:cNvSpPr/>
          <p:nvPr/>
        </p:nvSpPr>
        <p:spPr>
          <a:xfrm>
            <a:off x="0" y="19788"/>
            <a:ext cx="12192000" cy="6836864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Snip and Round Single Corner Rectangle 9"/>
          <p:cNvSpPr/>
          <p:nvPr/>
        </p:nvSpPr>
        <p:spPr>
          <a:xfrm>
            <a:off x="1849864" y="305123"/>
            <a:ext cx="8522435" cy="2706687"/>
          </a:xfrm>
          <a:prstGeom prst="snip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as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কবিতা লেখা হবে তার জন্য অপেক্ষার উত্তেজনা নিয়ে </a:t>
            </a:r>
          </a:p>
          <a:p>
            <a:r>
              <a:rPr lang="as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 লক্ষ উন্মত্ত অধীর ব্যাকুল বিদ্রোহী শ্রোতা বসে আছে</a:t>
            </a:r>
          </a:p>
          <a:p>
            <a:r>
              <a:rPr lang="as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ভোর থেকে জন সমুদ্রের উদ্যান সৈকতেঃ ‘ কখন আসবে কবি?’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47" y="2745889"/>
            <a:ext cx="4124472" cy="231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38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38074" y="6003832"/>
            <a:ext cx="10342847" cy="4708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অভিজিৎ কুমার মন্ডল ,সহকারী শিক্ষক বঙ্গবাসী মাধ্যমিক বিদ্যালয়,খালিশপুর খুলনা।  মোবাইল -০১৭৬৬-৯৯৪২৪১/০১৯৭৬-৯৯৪২৪১</a:t>
            </a:r>
            <a:endParaRPr lang="en-US" sz="2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2905" y="6003833"/>
            <a:ext cx="628841" cy="4708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B707403-96ED-4B0D-BD7C-5E4F585CDF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724" y="193287"/>
            <a:ext cx="823893" cy="922156"/>
          </a:xfrm>
          <a:prstGeom prst="rect">
            <a:avLst/>
          </a:prstGeom>
        </p:spPr>
      </p:pic>
      <p:pic>
        <p:nvPicPr>
          <p:cNvPr id="7" name="Picture 6" descr="https://www.teachers.gov.bd/sites/all/themes/eduportal_reponsive/images/main-logo.png">
            <a:extLst>
              <a:ext uri="{FF2B5EF4-FFF2-40B4-BE49-F238E27FC236}">
                <a16:creationId xmlns="" xmlns:a16="http://schemas.microsoft.com/office/drawing/2014/main" id="{648AF8E5-F720-46EC-A0B9-0F142260F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02" y="130794"/>
            <a:ext cx="1223272" cy="66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ame 7">
            <a:extLst>
              <a:ext uri="{FF2B5EF4-FFF2-40B4-BE49-F238E27FC236}">
                <a16:creationId xmlns="" xmlns:a16="http://schemas.microsoft.com/office/drawing/2014/main" id="{39B48C72-93FF-404E-A588-8C3455904C5F}"/>
              </a:ext>
            </a:extLst>
          </p:cNvPr>
          <p:cNvSpPr/>
          <p:nvPr/>
        </p:nvSpPr>
        <p:spPr>
          <a:xfrm>
            <a:off x="0" y="19788"/>
            <a:ext cx="12192000" cy="6836864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87939" y="654365"/>
            <a:ext cx="751536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শিশু পার্ক সেদিন ছিল না, </a:t>
            </a:r>
          </a:p>
          <a:p>
            <a:r>
              <a:rPr lang="as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বৃক্ষে ফুলে শোভিত উদ্যান সেদিন ছিল না, </a:t>
            </a:r>
          </a:p>
          <a:p>
            <a:r>
              <a:rPr lang="as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তন্দ্রাচ্ছন্ন বিবর্ণ বিকেল সেদিন ছিল না।</a:t>
            </a:r>
          </a:p>
          <a:p>
            <a:r>
              <a:rPr lang="as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 হলে কেমন ছিল শিশু পার্কে, বেঞ্চে, বৃক্ষে, ফুলের বাগানে</a:t>
            </a:r>
          </a:p>
          <a:p>
            <a:r>
              <a:rPr lang="as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ঢেকে দেয়া এই ঢাকার হৃদয় মাঠখানি?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25" y="3438220"/>
            <a:ext cx="3028950" cy="1514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172" y="3438220"/>
            <a:ext cx="2628900" cy="16287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274" y="343822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86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38074" y="6003832"/>
            <a:ext cx="10342847" cy="4708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অভিজিৎ কুমার মন্ডল ,সহকারী শিক্ষক বঙ্গবাসী মাধ্যমিক বিদ্যালয়,খালিশপুর খুলনা।  মোবাইল -০১৭৬৬-৯৯৪২৪১/০১৯৭৬-৯৯৪২৪১</a:t>
            </a:r>
            <a:endParaRPr lang="en-US" sz="2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2905" y="6003833"/>
            <a:ext cx="628841" cy="4708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B707403-96ED-4B0D-BD7C-5E4F585CDF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724" y="193287"/>
            <a:ext cx="823893" cy="922156"/>
          </a:xfrm>
          <a:prstGeom prst="rect">
            <a:avLst/>
          </a:prstGeom>
        </p:spPr>
      </p:pic>
      <p:pic>
        <p:nvPicPr>
          <p:cNvPr id="7" name="Picture 6" descr="https://www.teachers.gov.bd/sites/all/themes/eduportal_reponsive/images/main-logo.png">
            <a:extLst>
              <a:ext uri="{FF2B5EF4-FFF2-40B4-BE49-F238E27FC236}">
                <a16:creationId xmlns="" xmlns:a16="http://schemas.microsoft.com/office/drawing/2014/main" id="{648AF8E5-F720-46EC-A0B9-0F142260F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02" y="130794"/>
            <a:ext cx="1223272" cy="66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ame 7">
            <a:extLst>
              <a:ext uri="{FF2B5EF4-FFF2-40B4-BE49-F238E27FC236}">
                <a16:creationId xmlns="" xmlns:a16="http://schemas.microsoft.com/office/drawing/2014/main" id="{39B48C72-93FF-404E-A588-8C3455904C5F}"/>
              </a:ext>
            </a:extLst>
          </p:cNvPr>
          <p:cNvSpPr/>
          <p:nvPr/>
        </p:nvSpPr>
        <p:spPr>
          <a:xfrm>
            <a:off x="0" y="19788"/>
            <a:ext cx="12192000" cy="6836864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012B535-E62A-4A93-B11E-32560A2579CC}"/>
              </a:ext>
            </a:extLst>
          </p:cNvPr>
          <p:cNvSpPr/>
          <p:nvPr/>
        </p:nvSpPr>
        <p:spPr>
          <a:xfrm>
            <a:off x="1936845" y="654365"/>
            <a:ext cx="73572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জানি, সেদিনের সব স্মৃতি মুছে দিতে হয়েছে উদ্যত</a:t>
            </a:r>
          </a:p>
          <a:p>
            <a:r>
              <a:rPr lang="as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কালো হাত । তাই দেখি কবিহীন এই বিমুখ প্রান্তরে  আজ </a:t>
            </a:r>
          </a:p>
          <a:p>
            <a:r>
              <a:rPr lang="as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কবির বিরুদ্ধে কবি,</a:t>
            </a:r>
          </a:p>
          <a:p>
            <a:r>
              <a:rPr lang="as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মাঠের বিরুদ্ধে মাঠ ,</a:t>
            </a:r>
          </a:p>
          <a:p>
            <a:r>
              <a:rPr lang="as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বিকেলের বিরুদ্ধে বিকেল,</a:t>
            </a:r>
          </a:p>
          <a:p>
            <a:r>
              <a:rPr lang="as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উদ্যানের বিরুদ্ধে উদ্যান ,</a:t>
            </a:r>
          </a:p>
          <a:p>
            <a:r>
              <a:rPr lang="as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মার্চের বিরুদ্ধে মার্চ...।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074" y="4177212"/>
            <a:ext cx="2143125" cy="16365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0" y="4193795"/>
            <a:ext cx="2000250" cy="154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99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38074" y="6003832"/>
            <a:ext cx="10342847" cy="4708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অভিজিৎ কুমার মন্ডল ,সহকারী শিক্ষক বঙ্গবাসী মাধ্যমিক বিদ্যালয়,খালিশপুর খুলনা।  মোবাইল -০১৭৬৬-৯৯৪২৪১/০১৯৭৬-৯৯৪২৪১</a:t>
            </a:r>
            <a:endParaRPr lang="en-US" sz="2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2905" y="6003833"/>
            <a:ext cx="628841" cy="4708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B707403-96ED-4B0D-BD7C-5E4F585CDF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724" y="193287"/>
            <a:ext cx="823893" cy="922156"/>
          </a:xfrm>
          <a:prstGeom prst="rect">
            <a:avLst/>
          </a:prstGeom>
        </p:spPr>
      </p:pic>
      <p:pic>
        <p:nvPicPr>
          <p:cNvPr id="7" name="Picture 6" descr="https://www.teachers.gov.bd/sites/all/themes/eduportal_reponsive/images/main-logo.png">
            <a:extLst>
              <a:ext uri="{FF2B5EF4-FFF2-40B4-BE49-F238E27FC236}">
                <a16:creationId xmlns="" xmlns:a16="http://schemas.microsoft.com/office/drawing/2014/main" id="{648AF8E5-F720-46EC-A0B9-0F142260F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02" y="130794"/>
            <a:ext cx="1223272" cy="66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ame 7">
            <a:extLst>
              <a:ext uri="{FF2B5EF4-FFF2-40B4-BE49-F238E27FC236}">
                <a16:creationId xmlns="" xmlns:a16="http://schemas.microsoft.com/office/drawing/2014/main" id="{39B48C72-93FF-404E-A588-8C3455904C5F}"/>
              </a:ext>
            </a:extLst>
          </p:cNvPr>
          <p:cNvSpPr/>
          <p:nvPr/>
        </p:nvSpPr>
        <p:spPr>
          <a:xfrm>
            <a:off x="0" y="19788"/>
            <a:ext cx="12192000" cy="6836864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01746" y="654365"/>
            <a:ext cx="970159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হে অনাগত শিশু, হে আগামী দিনের কবি,</a:t>
            </a:r>
          </a:p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শিশু পার্কের রঙিন দোলনায় দোল খেতে খেতে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endParaRPr lang="as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একদিন সব জানতে পারবে;  আমি তোমাদের কথা ভেবে </a:t>
            </a:r>
          </a:p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লিখে রেখে যাচ্ছি সেই শ্রেষ্ঠ বিকেলের গল্প </a:t>
            </a:r>
            <a:r>
              <a:rPr lang="as-IN" sz="3200" dirty="0"/>
              <a:t>।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960" y="3804526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62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38074" y="6003832"/>
            <a:ext cx="10342847" cy="4708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অভিজিৎ কুমার মন্ডল ,সহকারী শিক্ষক বঙ্গবাসী মাধ্যমিক বিদ্যালয়,খালিশপুর খুলনা।  মোবাইল -০১৭৬৬-৯৯৪২৪১/০১৯৭৬-৯৯৪২৪১</a:t>
            </a:r>
            <a:endParaRPr lang="en-US" sz="2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2905" y="6003833"/>
            <a:ext cx="628841" cy="4708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B707403-96ED-4B0D-BD7C-5E4F585CDF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724" y="193287"/>
            <a:ext cx="823893" cy="922156"/>
          </a:xfrm>
          <a:prstGeom prst="rect">
            <a:avLst/>
          </a:prstGeom>
        </p:spPr>
      </p:pic>
      <p:pic>
        <p:nvPicPr>
          <p:cNvPr id="7" name="Picture 6" descr="https://www.teachers.gov.bd/sites/all/themes/eduportal_reponsive/images/main-logo.png">
            <a:extLst>
              <a:ext uri="{FF2B5EF4-FFF2-40B4-BE49-F238E27FC236}">
                <a16:creationId xmlns="" xmlns:a16="http://schemas.microsoft.com/office/drawing/2014/main" id="{648AF8E5-F720-46EC-A0B9-0F142260F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02" y="130794"/>
            <a:ext cx="1223272" cy="66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ame 7">
            <a:extLst>
              <a:ext uri="{FF2B5EF4-FFF2-40B4-BE49-F238E27FC236}">
                <a16:creationId xmlns="" xmlns:a16="http://schemas.microsoft.com/office/drawing/2014/main" id="{39B48C72-93FF-404E-A588-8C3455904C5F}"/>
              </a:ext>
            </a:extLst>
          </p:cNvPr>
          <p:cNvSpPr/>
          <p:nvPr/>
        </p:nvSpPr>
        <p:spPr>
          <a:xfrm>
            <a:off x="0" y="19788"/>
            <a:ext cx="12192000" cy="6836864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51462" y="791361"/>
            <a:ext cx="785656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ভিন্নতর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 পার্ক না ফুলের বাগান –এসবের কিছুই ছিল না,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একখ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রকম,সেরকম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দিগন্ত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প্লাবিত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শুধু মাঠ ছিল দূর্বালয়ে ঢাকা, সবুজে সবুজময়।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স্বাধীনতা প্রিয় প্রাণের সবুজ এসে মিশেছিল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ধু ধু মাঠের সবুজে।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641" y="4120990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46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38074" y="6003832"/>
            <a:ext cx="10342847" cy="4708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অভিজিৎ কুমার মন্ডল ,সহকারী শিক্ষক বঙ্গবাসী মাধ্যমিক বিদ্যালয়,খালিশপুর খুলনা।  মোবাইল -০১৭৬৬-৯৯৪২৪১/০১৯৭৬-৯৯৪২৪১</a:t>
            </a:r>
            <a:endParaRPr lang="en-US" sz="2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2905" y="6003833"/>
            <a:ext cx="628841" cy="4708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B707403-96ED-4B0D-BD7C-5E4F585CDF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724" y="193287"/>
            <a:ext cx="823893" cy="922156"/>
          </a:xfrm>
          <a:prstGeom prst="rect">
            <a:avLst/>
          </a:prstGeom>
        </p:spPr>
      </p:pic>
      <p:pic>
        <p:nvPicPr>
          <p:cNvPr id="7" name="Picture 6" descr="https://www.teachers.gov.bd/sites/all/themes/eduportal_reponsive/images/main-logo.png">
            <a:extLst>
              <a:ext uri="{FF2B5EF4-FFF2-40B4-BE49-F238E27FC236}">
                <a16:creationId xmlns="" xmlns:a16="http://schemas.microsoft.com/office/drawing/2014/main" id="{648AF8E5-F720-46EC-A0B9-0F142260F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02" y="130794"/>
            <a:ext cx="1223272" cy="66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ame 7">
            <a:extLst>
              <a:ext uri="{FF2B5EF4-FFF2-40B4-BE49-F238E27FC236}">
                <a16:creationId xmlns="" xmlns:a16="http://schemas.microsoft.com/office/drawing/2014/main" id="{39B48C72-93FF-404E-A588-8C3455904C5F}"/>
              </a:ext>
            </a:extLst>
          </p:cNvPr>
          <p:cNvSpPr/>
          <p:nvPr/>
        </p:nvSpPr>
        <p:spPr>
          <a:xfrm>
            <a:off x="0" y="19788"/>
            <a:ext cx="12192000" cy="6836864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51462" y="791361"/>
            <a:ext cx="785656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কপালে কব্জিতে লালসালু বেঁধে 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মাঠে ছুটে এসেছিল কারখানা থেকে লোহার শ্রমিক,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লাঙল জোয়াল কাঁধে এসেছিল ঝাঁক বেঁধে উলঙ্গ কৃষক,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হাতের মুঠোয় মৃত্যু,চোখে স্বপ্ন নিয়ে এসেছিল মধ্যবিত্ত,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নিম্নবিত্ত,করুণ কেরানি,নারী, বৃদ্ধ,ভবঘুরে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 তোমাদের মতো শিশু পাতা-কুড়ানিরা দল বেঁধে।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557" y="3916375"/>
            <a:ext cx="25527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37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38074" y="6003832"/>
            <a:ext cx="10342847" cy="4708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অভিজিৎ কুমার মন্ডল ,সহকারী শিক্ষক বঙ্গবাসী মাধ্যমিক বিদ্যালয়,খালিশপুর খুলনা।  মোবাইল -০১৭৬৬-৯৯৪২৪১/০১৯৭৬-৯৯৪২৪১</a:t>
            </a:r>
            <a:endParaRPr lang="en-US" sz="2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2905" y="6003833"/>
            <a:ext cx="628841" cy="4708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B707403-96ED-4B0D-BD7C-5E4F585CDF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724" y="193287"/>
            <a:ext cx="823893" cy="922156"/>
          </a:xfrm>
          <a:prstGeom prst="rect">
            <a:avLst/>
          </a:prstGeom>
        </p:spPr>
      </p:pic>
      <p:pic>
        <p:nvPicPr>
          <p:cNvPr id="7" name="Picture 6" descr="https://www.teachers.gov.bd/sites/all/themes/eduportal_reponsive/images/main-logo.png">
            <a:extLst>
              <a:ext uri="{FF2B5EF4-FFF2-40B4-BE49-F238E27FC236}">
                <a16:creationId xmlns="" xmlns:a16="http://schemas.microsoft.com/office/drawing/2014/main" id="{648AF8E5-F720-46EC-A0B9-0F142260F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02" y="130794"/>
            <a:ext cx="1223272" cy="66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ame 7">
            <a:extLst>
              <a:ext uri="{FF2B5EF4-FFF2-40B4-BE49-F238E27FC236}">
                <a16:creationId xmlns="" xmlns:a16="http://schemas.microsoft.com/office/drawing/2014/main" id="{39B48C72-93FF-404E-A588-8C3455904C5F}"/>
              </a:ext>
            </a:extLst>
          </p:cNvPr>
          <p:cNvSpPr/>
          <p:nvPr/>
        </p:nvSpPr>
        <p:spPr>
          <a:xfrm>
            <a:off x="0" y="19788"/>
            <a:ext cx="12192000" cy="6836864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51462" y="791361"/>
            <a:ext cx="785656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একটি কবিতা পড়া হবে,তার জন্য কী ব্যাকুল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প্রতীক্ষা মানুষেরঃ ‘কখন আসবে কবি?’ ‘কখন আসবে কবি?’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শত বছরে শত সংগ্রাম শেষে,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রবীন্দ্রনাথের মতো দৃপ্ত পায়ে হেঁটে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অতঃপর কবি এসে জনতার মঞ্চে দাঁড়ালেন।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তখন পলকে দারুণ ঝলকে তরীতে উঠিল জল,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2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38074" y="6003832"/>
            <a:ext cx="10342847" cy="4708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অভিজিৎ কুমার মন্ডল ,সহকারী শিক্ষক বঙ্গবাসী মাধ্যমিক বিদ্যালয়,খালিশপুর খুলনা।  মোবাইল -০১৭৬৬-৯৯৪২৪১/০১৯৭৬-৯৯৪২৪১</a:t>
            </a:r>
            <a:endParaRPr lang="en-US" sz="2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2905" y="6003833"/>
            <a:ext cx="628841" cy="4708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B707403-96ED-4B0D-BD7C-5E4F585CDF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724" y="193287"/>
            <a:ext cx="823893" cy="922156"/>
          </a:xfrm>
          <a:prstGeom prst="rect">
            <a:avLst/>
          </a:prstGeom>
        </p:spPr>
      </p:pic>
      <p:pic>
        <p:nvPicPr>
          <p:cNvPr id="7" name="Picture 6" descr="https://www.teachers.gov.bd/sites/all/themes/eduportal_reponsive/images/main-logo.png">
            <a:extLst>
              <a:ext uri="{FF2B5EF4-FFF2-40B4-BE49-F238E27FC236}">
                <a16:creationId xmlns="" xmlns:a16="http://schemas.microsoft.com/office/drawing/2014/main" id="{648AF8E5-F720-46EC-A0B9-0F142260F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02" y="130794"/>
            <a:ext cx="1223272" cy="66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ame 7">
            <a:extLst>
              <a:ext uri="{FF2B5EF4-FFF2-40B4-BE49-F238E27FC236}">
                <a16:creationId xmlns="" xmlns:a16="http://schemas.microsoft.com/office/drawing/2014/main" id="{39B48C72-93FF-404E-A588-8C3455904C5F}"/>
              </a:ext>
            </a:extLst>
          </p:cNvPr>
          <p:cNvSpPr/>
          <p:nvPr/>
        </p:nvSpPr>
        <p:spPr>
          <a:xfrm>
            <a:off x="0" y="19788"/>
            <a:ext cx="12192000" cy="6836864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20295" y="2224173"/>
            <a:ext cx="8505638" cy="30707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মন্ডল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bn-BD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(বাংলা</a:t>
            </a:r>
            <a:r>
              <a:rPr lang="bn-BD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),এম এ 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,বি </a:t>
            </a:r>
            <a:r>
              <a:rPr lang="bn-BD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এড(১ম শ্রেণি</a:t>
            </a:r>
            <a:r>
              <a:rPr lang="bn-BD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এড</a:t>
            </a:r>
            <a:endParaRPr lang="bn-BD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বঙ্গবাসী মাধ্যমিক </a:t>
            </a:r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</a:t>
            </a:r>
            <a:r>
              <a:rPr lang="en-US" sz="320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লয়</a:t>
            </a:r>
            <a:r>
              <a:rPr lang="bn-BD" sz="320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,খালিশপুর,খুলনা</a:t>
            </a:r>
            <a:endParaRPr lang="bn-BD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মোবাইলঃ০১৭৬৬-৯৯৪২৪১/০১৯৭৬-৯৯৪২৪১</a:t>
            </a:r>
          </a:p>
          <a:p>
            <a:r>
              <a:rPr lang="bn-BD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Email:avijit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09011988@gmail.com</a:t>
            </a:r>
            <a:endParaRPr lang="bn-BD" sz="1400" dirty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327" y="2224173"/>
            <a:ext cx="2605493" cy="307074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12" name="Oval 11"/>
          <p:cNvSpPr/>
          <p:nvPr/>
        </p:nvSpPr>
        <p:spPr>
          <a:xfrm>
            <a:off x="2820295" y="462611"/>
            <a:ext cx="6880104" cy="1447800"/>
          </a:xfrm>
          <a:prstGeom prst="ellipse">
            <a:avLst/>
          </a:prstGeom>
          <a:solidFill>
            <a:srgbClr val="00B050"/>
          </a:solidFill>
          <a:ln w="7620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4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38074" y="6003832"/>
            <a:ext cx="10342847" cy="4708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অভিজিৎ কুমার মন্ডল ,সহকারী শিক্ষক বঙ্গবাসী মাধ্যমিক বিদ্যালয়,খালিশপুর খুলনা।  মোবাইল -০১৭৬৬-৯৯৪২৪১/০১৯৭৬-৯৯৪২৪১</a:t>
            </a:r>
            <a:endParaRPr lang="en-US" sz="2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2905" y="6003833"/>
            <a:ext cx="628841" cy="4708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B707403-96ED-4B0D-BD7C-5E4F585CDF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724" y="193287"/>
            <a:ext cx="823893" cy="922156"/>
          </a:xfrm>
          <a:prstGeom prst="rect">
            <a:avLst/>
          </a:prstGeom>
        </p:spPr>
      </p:pic>
      <p:pic>
        <p:nvPicPr>
          <p:cNvPr id="7" name="Picture 6" descr="https://www.teachers.gov.bd/sites/all/themes/eduportal_reponsive/images/main-logo.png">
            <a:extLst>
              <a:ext uri="{FF2B5EF4-FFF2-40B4-BE49-F238E27FC236}">
                <a16:creationId xmlns="" xmlns:a16="http://schemas.microsoft.com/office/drawing/2014/main" id="{648AF8E5-F720-46EC-A0B9-0F142260F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02" y="130794"/>
            <a:ext cx="1223272" cy="66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ame 7">
            <a:extLst>
              <a:ext uri="{FF2B5EF4-FFF2-40B4-BE49-F238E27FC236}">
                <a16:creationId xmlns="" xmlns:a16="http://schemas.microsoft.com/office/drawing/2014/main" id="{39B48C72-93FF-404E-A588-8C3455904C5F}"/>
              </a:ext>
            </a:extLst>
          </p:cNvPr>
          <p:cNvSpPr/>
          <p:nvPr/>
        </p:nvSpPr>
        <p:spPr>
          <a:xfrm>
            <a:off x="0" y="19788"/>
            <a:ext cx="12192000" cy="6836864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51462" y="791361"/>
            <a:ext cx="785656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হৃদয়ে লাগিল দোলা,জনসমুদ্রে লাগিল জোয়ার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সকল দুয়ার খোলা। কে রোধে তাঁহার বজ্রকণ্ঠ বাণী?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গণসূর্যের মঞ্চ কাঁপিয়ে কবি শোনালেন তাঁর অমর কবিতাখানিঃ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‘এবারের সংগ্রাম আমাদের মুক্তির সংগ্রাম,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এবারের সংগ্রাম স্বাধীনতার সংগ্রাম।’</a:t>
            </a:r>
          </a:p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সেই থেকে স্বাধীনতা শব্দটি আমাদের। 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625C5FB-ED48-4B78-8792-6CAFD4229F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609" y="3438220"/>
            <a:ext cx="3793566" cy="23484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723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38074" y="6003832"/>
            <a:ext cx="10342847" cy="4708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অভিজিৎ কুমার মন্ডল ,সহকারী শিক্ষক বঙ্গবাসী মাধ্যমিক বিদ্যালয়,খালিশপুর খুলনা।  মোবাইল -০১৭৬৬-৯৯৪২৪১/০১৯৭৬-৯৯৪২৪১</a:t>
            </a:r>
            <a:endParaRPr lang="en-US" sz="2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3227" y="6003832"/>
            <a:ext cx="948520" cy="7102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B707403-96ED-4B0D-BD7C-5E4F585CDF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724" y="193287"/>
            <a:ext cx="823893" cy="922156"/>
          </a:xfrm>
          <a:prstGeom prst="rect">
            <a:avLst/>
          </a:prstGeom>
        </p:spPr>
      </p:pic>
      <p:pic>
        <p:nvPicPr>
          <p:cNvPr id="7" name="Picture 6" descr="https://www.teachers.gov.bd/sites/all/themes/eduportal_reponsive/images/main-logo.png">
            <a:extLst>
              <a:ext uri="{FF2B5EF4-FFF2-40B4-BE49-F238E27FC236}">
                <a16:creationId xmlns="" xmlns:a16="http://schemas.microsoft.com/office/drawing/2014/main" id="{648AF8E5-F720-46EC-A0B9-0F142260F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02" y="130794"/>
            <a:ext cx="1223272" cy="66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ame 7">
            <a:extLst>
              <a:ext uri="{FF2B5EF4-FFF2-40B4-BE49-F238E27FC236}">
                <a16:creationId xmlns="" xmlns:a16="http://schemas.microsoft.com/office/drawing/2014/main" id="{39B48C72-93FF-404E-A588-8C3455904C5F}"/>
              </a:ext>
            </a:extLst>
          </p:cNvPr>
          <p:cNvSpPr/>
          <p:nvPr/>
        </p:nvSpPr>
        <p:spPr>
          <a:xfrm>
            <a:off x="0" y="19788"/>
            <a:ext cx="12192000" cy="6836864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074" y="461077"/>
            <a:ext cx="5931877" cy="39351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541691" y="4106895"/>
            <a:ext cx="11467926" cy="1200329"/>
          </a:xfrm>
          <a:prstGeom prst="rect">
            <a:avLst/>
          </a:prstGeom>
          <a:solidFill>
            <a:srgbClr val="92D050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IN" sz="36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প্রশ্নঃ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উন্মত্ত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অধীর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ব্যাকুল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বিদ্রোহী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শ্রোতা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বসিয়াছিল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জনসমুদ্রের উদ্যান সৈকতে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|</a:t>
            </a:r>
            <a:r>
              <a:rPr lang="bn-IN" sz="36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11430">
                <a:solidFill>
                  <a:srgbClr val="18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Cloud Callout 9"/>
          <p:cNvSpPr/>
          <p:nvPr/>
        </p:nvSpPr>
        <p:spPr>
          <a:xfrm rot="733619">
            <a:off x="8233511" y="485447"/>
            <a:ext cx="2672365" cy="1555929"/>
          </a:xfrm>
          <a:prstGeom prst="cloudCallout">
            <a:avLst>
              <a:gd name="adj1" fmla="val -30164"/>
              <a:gd name="adj2" fmla="val 83971"/>
            </a:avLst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bn-BD" sz="3200" b="1" dirty="0">
              <a:ln w="11430">
                <a:noFill/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92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38074" y="6003832"/>
            <a:ext cx="10342847" cy="4708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অভিজিৎ কুমার মন্ডল ,সহকারী শিক্ষক বঙ্গবাসী মাধ্যমিক বিদ্যালয়,খালিশপুর খুলনা।  মোবাইল -০১৭৬৬-৯৯৪২৪১/০১৯৭৬-৯৯৪২৪১</a:t>
            </a:r>
            <a:endParaRPr lang="en-US" sz="2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2905" y="6003833"/>
            <a:ext cx="628841" cy="4708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B707403-96ED-4B0D-BD7C-5E4F585CDF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724" y="193287"/>
            <a:ext cx="823893" cy="922156"/>
          </a:xfrm>
          <a:prstGeom prst="rect">
            <a:avLst/>
          </a:prstGeom>
        </p:spPr>
      </p:pic>
      <p:pic>
        <p:nvPicPr>
          <p:cNvPr id="7" name="Picture 6" descr="https://www.teachers.gov.bd/sites/all/themes/eduportal_reponsive/images/main-logo.png">
            <a:extLst>
              <a:ext uri="{FF2B5EF4-FFF2-40B4-BE49-F238E27FC236}">
                <a16:creationId xmlns="" xmlns:a16="http://schemas.microsoft.com/office/drawing/2014/main" id="{648AF8E5-F720-46EC-A0B9-0F142260F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02" y="130794"/>
            <a:ext cx="1223272" cy="66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ame 7">
            <a:extLst>
              <a:ext uri="{FF2B5EF4-FFF2-40B4-BE49-F238E27FC236}">
                <a16:creationId xmlns="" xmlns:a16="http://schemas.microsoft.com/office/drawing/2014/main" id="{39B48C72-93FF-404E-A588-8C3455904C5F}"/>
              </a:ext>
            </a:extLst>
          </p:cNvPr>
          <p:cNvSpPr/>
          <p:nvPr/>
        </p:nvSpPr>
        <p:spPr>
          <a:xfrm>
            <a:off x="0" y="19788"/>
            <a:ext cx="12192000" cy="6836864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14" r="40397"/>
          <a:stretch/>
        </p:blipFill>
        <p:spPr>
          <a:xfrm>
            <a:off x="1301747" y="902367"/>
            <a:ext cx="6581530" cy="48398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Cloud Callout 8"/>
          <p:cNvSpPr/>
          <p:nvPr/>
        </p:nvSpPr>
        <p:spPr>
          <a:xfrm rot="733619">
            <a:off x="8233511" y="485447"/>
            <a:ext cx="2672365" cy="1555929"/>
          </a:xfrm>
          <a:prstGeom prst="cloudCallout">
            <a:avLst>
              <a:gd name="adj1" fmla="val -30164"/>
              <a:gd name="adj2" fmla="val 83971"/>
            </a:avLst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3200" b="1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রব পাঠ </a:t>
            </a:r>
            <a:endParaRPr lang="bn-BD" sz="3200" b="1" dirty="0">
              <a:ln w="11430">
                <a:noFill/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82941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38074" y="6003832"/>
            <a:ext cx="10342847" cy="4708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অভিজিৎ কুমার মন্ডল ,সহকারী শিক্ষক বঙ্গবাসী মাধ্যমিক বিদ্যালয়,খালিশপুর খুলনা।  মোবাইল -০১৭৬৬-৯৯৪২৪১/০১৯৭৬-৯৯৪২৪১</a:t>
            </a:r>
            <a:endParaRPr lang="en-US" sz="2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968" y="6025503"/>
            <a:ext cx="628841" cy="4708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B707403-96ED-4B0D-BD7C-5E4F585CDF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724" y="193287"/>
            <a:ext cx="823893" cy="922156"/>
          </a:xfrm>
          <a:prstGeom prst="rect">
            <a:avLst/>
          </a:prstGeom>
        </p:spPr>
      </p:pic>
      <p:pic>
        <p:nvPicPr>
          <p:cNvPr id="7" name="Picture 6" descr="https://www.teachers.gov.bd/sites/all/themes/eduportal_reponsive/images/main-logo.png">
            <a:extLst>
              <a:ext uri="{FF2B5EF4-FFF2-40B4-BE49-F238E27FC236}">
                <a16:creationId xmlns="" xmlns:a16="http://schemas.microsoft.com/office/drawing/2014/main" id="{648AF8E5-F720-46EC-A0B9-0F142260F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02" y="130794"/>
            <a:ext cx="1223272" cy="66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ame 7">
            <a:extLst>
              <a:ext uri="{FF2B5EF4-FFF2-40B4-BE49-F238E27FC236}">
                <a16:creationId xmlns="" xmlns:a16="http://schemas.microsoft.com/office/drawing/2014/main" id="{39B48C72-93FF-404E-A588-8C3455904C5F}"/>
              </a:ext>
            </a:extLst>
          </p:cNvPr>
          <p:cNvSpPr/>
          <p:nvPr/>
        </p:nvSpPr>
        <p:spPr>
          <a:xfrm>
            <a:off x="0" y="19788"/>
            <a:ext cx="12192000" cy="6836864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Ribbon 13"/>
          <p:cNvSpPr/>
          <p:nvPr/>
        </p:nvSpPr>
        <p:spPr>
          <a:xfrm>
            <a:off x="2989385" y="128133"/>
            <a:ext cx="4994030" cy="901520"/>
          </a:xfrm>
          <a:prstGeom prst="ribbon2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NikoshLightBAN" pitchFamily="2" charset="0"/>
                <a:cs typeface="NikoshBAN" pitchFamily="2" charset="0"/>
              </a:rPr>
              <a:t>মূল্যায়ন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440368" y="2098707"/>
            <a:ext cx="6852579" cy="60592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সেদিন কীসের রূপ ভিন্নতর ছিল?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098272" y="2125172"/>
            <a:ext cx="2102555" cy="579456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এই উদ্যানের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15" y="2184834"/>
            <a:ext cx="567374" cy="631107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8" name="Rounded Rectangle 17"/>
          <p:cNvSpPr/>
          <p:nvPr/>
        </p:nvSpPr>
        <p:spPr>
          <a:xfrm>
            <a:off x="1297683" y="3167761"/>
            <a:ext cx="6852579" cy="60592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পলাশির যুদ্ধ কত সালে সংগঠিত হয়েছিল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12" y="3163543"/>
            <a:ext cx="567374" cy="631107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20" name="Rounded Rectangle 19"/>
          <p:cNvSpPr/>
          <p:nvPr/>
        </p:nvSpPr>
        <p:spPr>
          <a:xfrm>
            <a:off x="9098272" y="3267565"/>
            <a:ext cx="2020493" cy="579456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১৭৫৭    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12" y="4283819"/>
            <a:ext cx="567374" cy="63110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22" name="Rounded Rectangle 21"/>
          <p:cNvSpPr/>
          <p:nvPr/>
        </p:nvSpPr>
        <p:spPr>
          <a:xfrm>
            <a:off x="1297683" y="4210887"/>
            <a:ext cx="6995264" cy="60592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কতটি কবিতা লেখা হবে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9151801" y="4161661"/>
            <a:ext cx="2038660" cy="579456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  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9" y="5282218"/>
            <a:ext cx="567374" cy="63110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25" name="Rounded Rectangle 24"/>
          <p:cNvSpPr/>
          <p:nvPr/>
        </p:nvSpPr>
        <p:spPr>
          <a:xfrm>
            <a:off x="1297682" y="5282218"/>
            <a:ext cx="6852579" cy="60592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 রূপে কাকে কল্পনা করা হয়েছে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9098272" y="5113125"/>
            <a:ext cx="2038660" cy="579456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 মুজিবকে   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3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8" grpId="0" animBg="1"/>
      <p:bldP spid="20" grpId="0" animBg="1"/>
      <p:bldP spid="22" grpId="0" animBg="1"/>
      <p:bldP spid="23" grpId="0" animBg="1"/>
      <p:bldP spid="25" grpId="0" animBg="1"/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38074" y="6003832"/>
            <a:ext cx="10342847" cy="4708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অভিজিৎ কুমার মন্ডল ,সহকারী শিক্ষক বঙ্গবাসী মাধ্যমিক বিদ্যালয়,খালিশপুর খুলনা।  মোবাইল -০১৭৬৬-৯৯৪২৪১/০১৯৭৬-৯৯৪২৪১</a:t>
            </a:r>
            <a:endParaRPr lang="en-US" sz="2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5107" y="6003832"/>
            <a:ext cx="586639" cy="4392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B707403-96ED-4B0D-BD7C-5E4F585CDF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724" y="193287"/>
            <a:ext cx="823893" cy="922156"/>
          </a:xfrm>
          <a:prstGeom prst="rect">
            <a:avLst/>
          </a:prstGeom>
        </p:spPr>
      </p:pic>
      <p:pic>
        <p:nvPicPr>
          <p:cNvPr id="7" name="Picture 6" descr="https://www.teachers.gov.bd/sites/all/themes/eduportal_reponsive/images/main-logo.png">
            <a:extLst>
              <a:ext uri="{FF2B5EF4-FFF2-40B4-BE49-F238E27FC236}">
                <a16:creationId xmlns="" xmlns:a16="http://schemas.microsoft.com/office/drawing/2014/main" id="{648AF8E5-F720-46EC-A0B9-0F142260F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02" y="130794"/>
            <a:ext cx="1223272" cy="66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ame 7">
            <a:extLst>
              <a:ext uri="{FF2B5EF4-FFF2-40B4-BE49-F238E27FC236}">
                <a16:creationId xmlns="" xmlns:a16="http://schemas.microsoft.com/office/drawing/2014/main" id="{39B48C72-93FF-404E-A588-8C3455904C5F}"/>
              </a:ext>
            </a:extLst>
          </p:cNvPr>
          <p:cNvSpPr/>
          <p:nvPr/>
        </p:nvSpPr>
        <p:spPr>
          <a:xfrm>
            <a:off x="0" y="19788"/>
            <a:ext cx="12192000" cy="6836864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47125" y="1442639"/>
            <a:ext cx="7162800" cy="461665"/>
          </a:xfrm>
          <a:prstGeom prst="rect">
            <a:avLst/>
          </a:prstGeom>
          <a:solidFill>
            <a:srgbClr val="F7CDEF"/>
          </a:solidFill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1.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সেদিন শিশু পার্কের মাঠ কিসে ঢাকা ছিল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49542" y="2254909"/>
            <a:ext cx="3419475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দূর্বাদলে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04847" y="2752517"/>
            <a:ext cx="3419475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ফলে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93555" y="2693609"/>
            <a:ext cx="3419475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ঘ)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সবুজ পাতায়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93556" y="2096582"/>
            <a:ext cx="3419475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ফুলে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49542" y="3386332"/>
            <a:ext cx="7162800" cy="461665"/>
          </a:xfrm>
          <a:prstGeom prst="rect">
            <a:avLst/>
          </a:prstGeom>
          <a:solidFill>
            <a:srgbClr val="F7CDEF"/>
          </a:solidFill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কবি কোথায় এসে দাঁড়ালেন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49542" y="4093167"/>
            <a:ext cx="3419475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মাঠে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43124" y="4641576"/>
            <a:ext cx="3419475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স্কুলে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81738" y="4582359"/>
            <a:ext cx="3419475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ঘ)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মঞ্চে 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281738" y="3977892"/>
            <a:ext cx="3419475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বাগানে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43124" y="2121572"/>
            <a:ext cx="91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◊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86581" y="4482814"/>
            <a:ext cx="91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◊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Up Ribbon 20"/>
          <p:cNvSpPr/>
          <p:nvPr/>
        </p:nvSpPr>
        <p:spPr>
          <a:xfrm>
            <a:off x="3378817" y="152310"/>
            <a:ext cx="4994030" cy="901520"/>
          </a:xfrm>
          <a:prstGeom prst="ribbon2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NikoshLightBAN" pitchFamily="2" charset="0"/>
                <a:cs typeface="NikoshBAN" pitchFamily="2" charset="0"/>
              </a:rPr>
              <a:t>মূল্যায়ন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97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38074" y="6003832"/>
            <a:ext cx="10342847" cy="4708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অভিজিৎ কুমার মন্ডল ,সহকারী শিক্ষক বঙ্গবাসী মাধ্যমিক বিদ্যালয়,খালিশপুর খুলনা।  মোবাইল -০১৭৬৬-৯৯৪২৪১/০১৯৭৬-৯৯৪২৪১</a:t>
            </a:r>
            <a:endParaRPr lang="en-US" sz="2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0111" y="6078390"/>
            <a:ext cx="673768" cy="5610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B707403-96ED-4B0D-BD7C-5E4F585CDF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724" y="193287"/>
            <a:ext cx="823893" cy="922156"/>
          </a:xfrm>
          <a:prstGeom prst="rect">
            <a:avLst/>
          </a:prstGeom>
        </p:spPr>
      </p:pic>
      <p:pic>
        <p:nvPicPr>
          <p:cNvPr id="7" name="Picture 6" descr="https://www.teachers.gov.bd/sites/all/themes/eduportal_reponsive/images/main-logo.png">
            <a:extLst>
              <a:ext uri="{FF2B5EF4-FFF2-40B4-BE49-F238E27FC236}">
                <a16:creationId xmlns="" xmlns:a16="http://schemas.microsoft.com/office/drawing/2014/main" id="{648AF8E5-F720-46EC-A0B9-0F142260F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02" y="130794"/>
            <a:ext cx="1223272" cy="66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ame 7">
            <a:extLst>
              <a:ext uri="{FF2B5EF4-FFF2-40B4-BE49-F238E27FC236}">
                <a16:creationId xmlns="" xmlns:a16="http://schemas.microsoft.com/office/drawing/2014/main" id="{39B48C72-93FF-404E-A588-8C3455904C5F}"/>
              </a:ext>
            </a:extLst>
          </p:cNvPr>
          <p:cNvSpPr/>
          <p:nvPr/>
        </p:nvSpPr>
        <p:spPr>
          <a:xfrm>
            <a:off x="0" y="19788"/>
            <a:ext cx="12192000" cy="6836864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Up Ribbon 8"/>
          <p:cNvSpPr/>
          <p:nvPr/>
        </p:nvSpPr>
        <p:spPr>
          <a:xfrm>
            <a:off x="2361062" y="340601"/>
            <a:ext cx="6905767" cy="901520"/>
          </a:xfrm>
          <a:prstGeom prst="ribbon2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IN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NikoshLightBAN" pitchFamily="2" charset="0"/>
                <a:cs typeface="NikoshBAN" pitchFamily="2" charset="0"/>
              </a:rPr>
              <a:t>বাড়ির কাজ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F0913DD8-EF96-44AF-BE5E-39B1681E0236}"/>
              </a:ext>
            </a:extLst>
          </p:cNvPr>
          <p:cNvSpPr/>
          <p:nvPr/>
        </p:nvSpPr>
        <p:spPr>
          <a:xfrm>
            <a:off x="4346290" y="2554887"/>
            <a:ext cx="704714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bn-IN" sz="28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বঙ্গবন্ধুর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৭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মার্চের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ভাষণের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‘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,এ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শব্দটি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কীভবে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ব্যাখ্যা 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।</a:t>
            </a:r>
            <a:endParaRPr lang="en-US" sz="2000" i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59559" y="2019237"/>
            <a:ext cx="3506778" cy="32777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211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B707403-96ED-4B0D-BD7C-5E4F585CDF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724" y="193287"/>
            <a:ext cx="823893" cy="922156"/>
          </a:xfrm>
          <a:prstGeom prst="rect">
            <a:avLst/>
          </a:prstGeom>
        </p:spPr>
      </p:pic>
      <p:pic>
        <p:nvPicPr>
          <p:cNvPr id="7" name="Picture 6" descr="https://www.teachers.gov.bd/sites/all/themes/eduportal_reponsive/images/main-logo.png">
            <a:extLst>
              <a:ext uri="{FF2B5EF4-FFF2-40B4-BE49-F238E27FC236}">
                <a16:creationId xmlns="" xmlns:a16="http://schemas.microsoft.com/office/drawing/2014/main" id="{648AF8E5-F720-46EC-A0B9-0F142260F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02" y="130794"/>
            <a:ext cx="1223272" cy="66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ame 7">
            <a:extLst>
              <a:ext uri="{FF2B5EF4-FFF2-40B4-BE49-F238E27FC236}">
                <a16:creationId xmlns="" xmlns:a16="http://schemas.microsoft.com/office/drawing/2014/main" id="{39B48C72-93FF-404E-A588-8C3455904C5F}"/>
              </a:ext>
            </a:extLst>
          </p:cNvPr>
          <p:cNvSpPr/>
          <p:nvPr/>
        </p:nvSpPr>
        <p:spPr>
          <a:xfrm>
            <a:off x="0" y="19788"/>
            <a:ext cx="12192000" cy="6836864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33" y="902367"/>
            <a:ext cx="11894934" cy="582163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403323" y="6084053"/>
            <a:ext cx="10342847" cy="4708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অভিজিৎ কুমার মন্ডল ,সহকারী শিক্ষক বঙ্গবাসী মাধ্যমিক বিদ্যালয়,খালিশপুর খুলনা।  মোবাইল -০১৭৬৬-৯৯৪২৪১/০১৯৭৬-৯৯৪২৪১</a:t>
            </a:r>
            <a:endParaRPr lang="en-US" sz="2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Content Placeholder 3" descr="20161221_09364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4753" y="6127635"/>
            <a:ext cx="590037" cy="44179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B72CC49-3094-40BA-8011-1874263E348F}"/>
              </a:ext>
            </a:extLst>
          </p:cNvPr>
          <p:cNvSpPr txBox="1"/>
          <p:nvPr/>
        </p:nvSpPr>
        <p:spPr>
          <a:xfrm>
            <a:off x="2002289" y="1943481"/>
            <a:ext cx="8140197" cy="1862048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IN" sz="115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115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8" y="130794"/>
            <a:ext cx="6567754" cy="65932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33047" y="130794"/>
            <a:ext cx="5672445" cy="659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89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38074" y="6003832"/>
            <a:ext cx="10342847" cy="4708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অভিজিৎ কুমার মন্ডল ,সহকারী শিক্ষক বঙ্গবাসী মাধ্যমিক বিদ্যালয়,খালিশপুর খুলনা।  মোবাইল -০১৭৬৬-৯৯৪২৪১/০১৯৭৬-৯৯৪২৪১</a:t>
            </a:r>
            <a:endParaRPr lang="en-US" sz="2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6491" y="6003833"/>
            <a:ext cx="645255" cy="4831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B707403-96ED-4B0D-BD7C-5E4F585CDF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724" y="193287"/>
            <a:ext cx="823893" cy="922156"/>
          </a:xfrm>
          <a:prstGeom prst="rect">
            <a:avLst/>
          </a:prstGeom>
        </p:spPr>
      </p:pic>
      <p:pic>
        <p:nvPicPr>
          <p:cNvPr id="7" name="Picture 6" descr="https://www.teachers.gov.bd/sites/all/themes/eduportal_reponsive/images/main-logo.png">
            <a:extLst>
              <a:ext uri="{FF2B5EF4-FFF2-40B4-BE49-F238E27FC236}">
                <a16:creationId xmlns="" xmlns:a16="http://schemas.microsoft.com/office/drawing/2014/main" id="{648AF8E5-F720-46EC-A0B9-0F142260F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02" y="130794"/>
            <a:ext cx="1223272" cy="66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ame 7">
            <a:extLst>
              <a:ext uri="{FF2B5EF4-FFF2-40B4-BE49-F238E27FC236}">
                <a16:creationId xmlns="" xmlns:a16="http://schemas.microsoft.com/office/drawing/2014/main" id="{39B48C72-93FF-404E-A588-8C3455904C5F}"/>
              </a:ext>
            </a:extLst>
          </p:cNvPr>
          <p:cNvSpPr/>
          <p:nvPr/>
        </p:nvSpPr>
        <p:spPr>
          <a:xfrm>
            <a:off x="0" y="19788"/>
            <a:ext cx="12192000" cy="6836864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86517" y="2073883"/>
            <a:ext cx="2303628" cy="2993576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2876661" y="2051817"/>
            <a:ext cx="8146366" cy="30156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বাংলা ১ম পত্র</a:t>
            </a:r>
          </a:p>
          <a:p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  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</a:t>
            </a:r>
            <a:r>
              <a:rPr lang="bn-IN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শব্দটি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র্থী</a:t>
            </a:r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 সংখ্যা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৪৫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জন</a:t>
            </a:r>
            <a:endParaRPr lang="bn-BD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-     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৫০ মিনিট</a:t>
            </a:r>
            <a:endParaRPr lang="bn-BD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655948" y="245667"/>
            <a:ext cx="6880104" cy="1447800"/>
          </a:xfrm>
          <a:prstGeom prst="ellipse">
            <a:avLst/>
          </a:prstGeom>
          <a:solidFill>
            <a:schemeClr val="accent5"/>
          </a:solidFill>
          <a:ln w="7620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পরিকল্পনা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4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38074" y="6003832"/>
            <a:ext cx="10342847" cy="4708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অভিজিৎ কুমার মন্ডল ,সহকারী শিক্ষক বঙ্গবাসী মাধ্যমিক বিদ্যালয়,খালিশপুর খুলনা।  মোবাইল -০১৭৬৬-৯৯৪২৪১/০১৯৭৬-৯৯৪২৪১</a:t>
            </a:r>
            <a:endParaRPr lang="en-US" sz="2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1260" y="6003832"/>
            <a:ext cx="551470" cy="4708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B707403-96ED-4B0D-BD7C-5E4F585CDF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724" y="193287"/>
            <a:ext cx="823893" cy="922156"/>
          </a:xfrm>
          <a:prstGeom prst="rect">
            <a:avLst/>
          </a:prstGeom>
        </p:spPr>
      </p:pic>
      <p:pic>
        <p:nvPicPr>
          <p:cNvPr id="7" name="Picture 6" descr="https://www.teachers.gov.bd/sites/all/themes/eduportal_reponsive/images/main-logo.png">
            <a:extLst>
              <a:ext uri="{FF2B5EF4-FFF2-40B4-BE49-F238E27FC236}">
                <a16:creationId xmlns="" xmlns:a16="http://schemas.microsoft.com/office/drawing/2014/main" id="{648AF8E5-F720-46EC-A0B9-0F142260F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02" y="130794"/>
            <a:ext cx="1223272" cy="66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ame 7">
            <a:extLst>
              <a:ext uri="{FF2B5EF4-FFF2-40B4-BE49-F238E27FC236}">
                <a16:creationId xmlns="" xmlns:a16="http://schemas.microsoft.com/office/drawing/2014/main" id="{39B48C72-93FF-404E-A588-8C3455904C5F}"/>
              </a:ext>
            </a:extLst>
          </p:cNvPr>
          <p:cNvSpPr/>
          <p:nvPr/>
        </p:nvSpPr>
        <p:spPr>
          <a:xfrm>
            <a:off x="0" y="19788"/>
            <a:ext cx="12192000" cy="6836864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52876" y="461077"/>
            <a:ext cx="7740883" cy="8018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কয়েকটি ছবি দেখি</a:t>
            </a:r>
            <a:endParaRPr lang="en-US" sz="4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endParaRPr lang="en-US" dirty="0"/>
          </a:p>
        </p:txBody>
      </p:sp>
      <p:pic>
        <p:nvPicPr>
          <p:cNvPr id="12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48" y="1623291"/>
            <a:ext cx="2375256" cy="3018514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sp>
        <p:nvSpPr>
          <p:cNvPr id="16" name="Rounded Rectangle 15"/>
          <p:cNvSpPr/>
          <p:nvPr/>
        </p:nvSpPr>
        <p:spPr>
          <a:xfrm>
            <a:off x="3616658" y="1623291"/>
            <a:ext cx="2429300" cy="3018514"/>
          </a:xfrm>
          <a:prstGeom prst="roundRect">
            <a:avLst>
              <a:gd name="adj" fmla="val 0"/>
            </a:avLst>
          </a:prstGeom>
          <a:blipFill>
            <a:blip r:embed="rId6"/>
            <a:stretch>
              <a:fillRect/>
            </a:stretch>
          </a:blip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291207" y="1522652"/>
            <a:ext cx="4648200" cy="3216390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841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38074" y="6003832"/>
            <a:ext cx="10342847" cy="4708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অভিজিৎ কুমার মন্ডল ,সহকারী শিক্ষক বঙ্গবাসী মাধ্যমিক বিদ্যালয়,খালিশপুর খুলনা।  মোবাইল -০১৭৬৬-৯৯৪২৪১/০১৯৭৬-৯৯৪২৪১</a:t>
            </a:r>
            <a:endParaRPr lang="en-US" sz="2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1260" y="6003832"/>
            <a:ext cx="551470" cy="4708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B707403-96ED-4B0D-BD7C-5E4F585CDF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724" y="193287"/>
            <a:ext cx="823893" cy="922156"/>
          </a:xfrm>
          <a:prstGeom prst="rect">
            <a:avLst/>
          </a:prstGeom>
        </p:spPr>
      </p:pic>
      <p:pic>
        <p:nvPicPr>
          <p:cNvPr id="7" name="Picture 6" descr="https://www.teachers.gov.bd/sites/all/themes/eduportal_reponsive/images/main-logo.png">
            <a:extLst>
              <a:ext uri="{FF2B5EF4-FFF2-40B4-BE49-F238E27FC236}">
                <a16:creationId xmlns="" xmlns:a16="http://schemas.microsoft.com/office/drawing/2014/main" id="{648AF8E5-F720-46EC-A0B9-0F142260F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02" y="130794"/>
            <a:ext cx="1223272" cy="66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ame 7">
            <a:extLst>
              <a:ext uri="{FF2B5EF4-FFF2-40B4-BE49-F238E27FC236}">
                <a16:creationId xmlns="" xmlns:a16="http://schemas.microsoft.com/office/drawing/2014/main" id="{39B48C72-93FF-404E-A588-8C3455904C5F}"/>
              </a:ext>
            </a:extLst>
          </p:cNvPr>
          <p:cNvSpPr/>
          <p:nvPr/>
        </p:nvSpPr>
        <p:spPr>
          <a:xfrm>
            <a:off x="0" y="19788"/>
            <a:ext cx="12192000" cy="6836864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625C5FB-ED48-4B78-8792-6CAFD4229F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38" y="1115443"/>
            <a:ext cx="5069395" cy="36203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F75C101-1140-4944-8693-C5AEB74FA3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982" y="1086376"/>
            <a:ext cx="4493359" cy="38508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24362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4111" y="6173930"/>
            <a:ext cx="628841" cy="4708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B707403-96ED-4B0D-BD7C-5E4F585CDF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724" y="193287"/>
            <a:ext cx="823893" cy="922156"/>
          </a:xfrm>
          <a:prstGeom prst="rect">
            <a:avLst/>
          </a:prstGeom>
        </p:spPr>
      </p:pic>
      <p:pic>
        <p:nvPicPr>
          <p:cNvPr id="7" name="Picture 6" descr="https://www.teachers.gov.bd/sites/all/themes/eduportal_reponsive/images/main-logo.png">
            <a:extLst>
              <a:ext uri="{FF2B5EF4-FFF2-40B4-BE49-F238E27FC236}">
                <a16:creationId xmlns="" xmlns:a16="http://schemas.microsoft.com/office/drawing/2014/main" id="{648AF8E5-F720-46EC-A0B9-0F142260F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0" y="36275"/>
            <a:ext cx="1223272" cy="66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ame 7">
            <a:extLst>
              <a:ext uri="{FF2B5EF4-FFF2-40B4-BE49-F238E27FC236}">
                <a16:creationId xmlns="" xmlns:a16="http://schemas.microsoft.com/office/drawing/2014/main" id="{39B48C72-93FF-404E-A588-8C3455904C5F}"/>
              </a:ext>
            </a:extLst>
          </p:cNvPr>
          <p:cNvSpPr/>
          <p:nvPr/>
        </p:nvSpPr>
        <p:spPr>
          <a:xfrm>
            <a:off x="0" y="19788"/>
            <a:ext cx="12192000" cy="6836864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0DF1990-6A4B-4F09-95D7-53F2D93708F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0239" y="283330"/>
            <a:ext cx="6649792" cy="62720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14945CF-F571-4BB8-963F-1624D84CAE80}"/>
              </a:ext>
            </a:extLst>
          </p:cNvPr>
          <p:cNvSpPr txBox="1"/>
          <p:nvPr/>
        </p:nvSpPr>
        <p:spPr>
          <a:xfrm>
            <a:off x="5735782" y="1025236"/>
            <a:ext cx="54309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87E1578-5162-4E62-8A01-9ECE05E84430}"/>
              </a:ext>
            </a:extLst>
          </p:cNvPr>
          <p:cNvSpPr txBox="1"/>
          <p:nvPr/>
        </p:nvSpPr>
        <p:spPr>
          <a:xfrm>
            <a:off x="5757830" y="2236566"/>
            <a:ext cx="49080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 এ শব্দটি কী ভাবে আমাদের হলো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A704DE9-F57C-44EC-9529-8FD387DF113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93629" flipH="1">
            <a:off x="2952089" y="2673182"/>
            <a:ext cx="3380874" cy="4005069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026080F5-969E-480B-BEFD-492FB85ECF8D}"/>
              </a:ext>
            </a:extLst>
          </p:cNvPr>
          <p:cNvCxnSpPr>
            <a:cxnSpLocks/>
          </p:cNvCxnSpPr>
          <p:nvPr/>
        </p:nvCxnSpPr>
        <p:spPr>
          <a:xfrm flipV="1">
            <a:off x="4754642" y="3172692"/>
            <a:ext cx="2571502" cy="2732941"/>
          </a:xfrm>
          <a:prstGeom prst="straightConnector1">
            <a:avLst/>
          </a:prstGeom>
          <a:ln w="5715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53746C83-E649-44BB-9F56-76A7C2C0BDBF}"/>
              </a:ext>
            </a:extLst>
          </p:cNvPr>
          <p:cNvCxnSpPr>
            <a:cxnSpLocks/>
          </p:cNvCxnSpPr>
          <p:nvPr/>
        </p:nvCxnSpPr>
        <p:spPr>
          <a:xfrm flipV="1">
            <a:off x="4754642" y="3213979"/>
            <a:ext cx="2006376" cy="2592615"/>
          </a:xfrm>
          <a:prstGeom prst="straightConnector1">
            <a:avLst/>
          </a:prstGeom>
          <a:ln w="5715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B5A11BF2-1960-493C-894E-1EC6A2451FBA}"/>
              </a:ext>
            </a:extLst>
          </p:cNvPr>
          <p:cNvCxnSpPr>
            <a:cxnSpLocks/>
          </p:cNvCxnSpPr>
          <p:nvPr/>
        </p:nvCxnSpPr>
        <p:spPr>
          <a:xfrm flipV="1">
            <a:off x="4867263" y="3213980"/>
            <a:ext cx="2966621" cy="2542200"/>
          </a:xfrm>
          <a:prstGeom prst="straightConnector1">
            <a:avLst/>
          </a:prstGeom>
          <a:ln w="5715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1724EC0E-3471-4197-9E39-264B53F9744A}"/>
              </a:ext>
            </a:extLst>
          </p:cNvPr>
          <p:cNvCxnSpPr>
            <a:cxnSpLocks/>
          </p:cNvCxnSpPr>
          <p:nvPr/>
        </p:nvCxnSpPr>
        <p:spPr>
          <a:xfrm flipV="1">
            <a:off x="4867263" y="3470288"/>
            <a:ext cx="3948460" cy="2336306"/>
          </a:xfrm>
          <a:prstGeom prst="straightConnector1">
            <a:avLst/>
          </a:prstGeom>
          <a:ln w="5715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25A4250F-0E8B-463B-8CBB-78BC2B0203BA}"/>
              </a:ext>
            </a:extLst>
          </p:cNvPr>
          <p:cNvCxnSpPr>
            <a:cxnSpLocks/>
          </p:cNvCxnSpPr>
          <p:nvPr/>
        </p:nvCxnSpPr>
        <p:spPr>
          <a:xfrm flipV="1">
            <a:off x="4867263" y="3345275"/>
            <a:ext cx="3438458" cy="2461319"/>
          </a:xfrm>
          <a:prstGeom prst="straightConnector1">
            <a:avLst/>
          </a:prstGeom>
          <a:ln w="5715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35" r="11092"/>
          <a:stretch/>
        </p:blipFill>
        <p:spPr>
          <a:xfrm>
            <a:off x="210126" y="793307"/>
            <a:ext cx="3015419" cy="52288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Rectangle 22"/>
          <p:cNvSpPr/>
          <p:nvPr/>
        </p:nvSpPr>
        <p:spPr>
          <a:xfrm>
            <a:off x="1415068" y="6150381"/>
            <a:ext cx="10342847" cy="4708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অভিজিৎ কুমার মন্ডল ,সহকারী শিক্ষক বঙ্গবাসী মাধ্যমিক বিদ্যালয়,খালিশপুর খুলনা।  মোবাইল -০১৭৬৬-৯৯৪২৪১/০১৯৭৬-৯৯৪২৪১</a:t>
            </a:r>
            <a:endParaRPr lang="en-US" sz="2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465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38074" y="6003832"/>
            <a:ext cx="10342847" cy="4708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অভিজিৎ কুমার মন্ডল ,সহকারী শিক্ষক বঙ্গবাসী মাধ্যমিক বিদ্যালয়,খালিশপুর খুলনা।  মোবাইল -০১৭৬৬-৯৯৪২৪১/০১৯৭৬-৯৯৪২৪১</a:t>
            </a:r>
            <a:endParaRPr lang="en-US" sz="2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2905" y="6003833"/>
            <a:ext cx="628841" cy="4708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B707403-96ED-4B0D-BD7C-5E4F585CDF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724" y="193287"/>
            <a:ext cx="823893" cy="922156"/>
          </a:xfrm>
          <a:prstGeom prst="rect">
            <a:avLst/>
          </a:prstGeom>
        </p:spPr>
      </p:pic>
      <p:pic>
        <p:nvPicPr>
          <p:cNvPr id="7" name="Picture 6" descr="https://www.teachers.gov.bd/sites/all/themes/eduportal_reponsive/images/main-logo.png">
            <a:extLst>
              <a:ext uri="{FF2B5EF4-FFF2-40B4-BE49-F238E27FC236}">
                <a16:creationId xmlns="" xmlns:a16="http://schemas.microsoft.com/office/drawing/2014/main" id="{648AF8E5-F720-46EC-A0B9-0F142260F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02" y="130794"/>
            <a:ext cx="1223272" cy="66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ame 7">
            <a:extLst>
              <a:ext uri="{FF2B5EF4-FFF2-40B4-BE49-F238E27FC236}">
                <a16:creationId xmlns="" xmlns:a16="http://schemas.microsoft.com/office/drawing/2014/main" id="{39B48C72-93FF-404E-A588-8C3455904C5F}"/>
              </a:ext>
            </a:extLst>
          </p:cNvPr>
          <p:cNvSpPr/>
          <p:nvPr/>
        </p:nvSpPr>
        <p:spPr>
          <a:xfrm>
            <a:off x="0" y="19788"/>
            <a:ext cx="12192000" cy="6836864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Down Ribbon 8"/>
          <p:cNvSpPr/>
          <p:nvPr/>
        </p:nvSpPr>
        <p:spPr>
          <a:xfrm>
            <a:off x="2129671" y="427095"/>
            <a:ext cx="7564581" cy="950944"/>
          </a:xfrm>
          <a:prstGeom prst="ribbon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C0000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</a:t>
            </a:r>
            <a:r>
              <a:rPr lang="en-US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F47345E-2043-49BA-B979-E07C464ABE97}"/>
              </a:ext>
            </a:extLst>
          </p:cNvPr>
          <p:cNvSpPr/>
          <p:nvPr/>
        </p:nvSpPr>
        <p:spPr>
          <a:xfrm>
            <a:off x="503581" y="1895302"/>
            <a:ext cx="642525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bn-IN" sz="3200" dirty="0" smtClean="0">
                <a:ln w="95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প্রত্যাশা করা যাচ্ছে যে </a:t>
            </a:r>
            <a:r>
              <a:rPr lang="bn-BD" sz="3200" dirty="0" smtClean="0">
                <a:ln w="95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BD" sz="3200" dirty="0">
                <a:ln w="95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</a:t>
            </a:r>
            <a:r>
              <a:rPr lang="bn-IN" sz="3200" dirty="0">
                <a:ln w="95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 w="95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--  </a:t>
            </a:r>
            <a:endParaRPr lang="en-US" sz="3200" dirty="0">
              <a:ln w="9525">
                <a:solidFill>
                  <a:schemeClr val="tx1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31D2308-60CF-4DDB-BDA3-B0B7EC47174B}"/>
              </a:ext>
            </a:extLst>
          </p:cNvPr>
          <p:cNvSpPr txBox="1"/>
          <p:nvPr/>
        </p:nvSpPr>
        <p:spPr>
          <a:xfrm>
            <a:off x="662717" y="2536824"/>
            <a:ext cx="626611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লেখক  পরিচিতি বলতে পারবে ।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31D2308-60CF-4DDB-BDA3-B0B7EC47174B}"/>
              </a:ext>
            </a:extLst>
          </p:cNvPr>
          <p:cNvSpPr txBox="1"/>
          <p:nvPr/>
        </p:nvSpPr>
        <p:spPr>
          <a:xfrm>
            <a:off x="583149" y="3067364"/>
            <a:ext cx="626611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। নতুন শব্দের অর্থ বলতে পারবে।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31D2308-60CF-4DDB-BDA3-B0B7EC47174B}"/>
              </a:ext>
            </a:extLst>
          </p:cNvPr>
          <p:cNvSpPr txBox="1"/>
          <p:nvPr/>
        </p:nvSpPr>
        <p:spPr>
          <a:xfrm>
            <a:off x="503581" y="3638568"/>
            <a:ext cx="1003712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 বঙ্গবন্ধুর বলিষ্ঠ নেতৃত্ব ও জনপ্রিয়তা সম্পর্কে জানতে পারবে।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31D2308-60CF-4DDB-BDA3-B0B7EC47174B}"/>
              </a:ext>
            </a:extLst>
          </p:cNvPr>
          <p:cNvSpPr txBox="1"/>
          <p:nvPr/>
        </p:nvSpPr>
        <p:spPr>
          <a:xfrm>
            <a:off x="503581" y="4412044"/>
            <a:ext cx="1003712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বঙ্গবন্ধুর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৭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মার্চের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ভাষণের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 । </a:t>
            </a:r>
          </a:p>
        </p:txBody>
      </p:sp>
    </p:spTree>
    <p:extLst>
      <p:ext uri="{BB962C8B-B14F-4D97-AF65-F5344CB8AC3E}">
        <p14:creationId xmlns:p14="http://schemas.microsoft.com/office/powerpoint/2010/main" val="283144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91952" y="6132907"/>
            <a:ext cx="10342847" cy="4708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অভিজিৎ কুমার মন্ডল ,সহকারী শিক্ষক বঙ্গবাসী মাধ্যমিক বিদ্যালয়,খালিশপুর খুলনা।  মোবাইল -০১৭৬৬-৯৯৪২৪১/০১৯৭৬-৯৯৪২৪১</a:t>
            </a:r>
            <a:endParaRPr lang="en-US" sz="2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866" y="6124725"/>
            <a:ext cx="639769" cy="4790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B707403-96ED-4B0D-BD7C-5E4F585CDF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724" y="193287"/>
            <a:ext cx="823893" cy="922156"/>
          </a:xfrm>
          <a:prstGeom prst="rect">
            <a:avLst/>
          </a:prstGeom>
        </p:spPr>
      </p:pic>
      <p:pic>
        <p:nvPicPr>
          <p:cNvPr id="7" name="Picture 6" descr="https://www.teachers.gov.bd/sites/all/themes/eduportal_reponsive/images/main-logo.png">
            <a:extLst>
              <a:ext uri="{FF2B5EF4-FFF2-40B4-BE49-F238E27FC236}">
                <a16:creationId xmlns="" xmlns:a16="http://schemas.microsoft.com/office/drawing/2014/main" id="{648AF8E5-F720-46EC-A0B9-0F142260F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02" y="130794"/>
            <a:ext cx="1223272" cy="66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ame 7">
            <a:extLst>
              <a:ext uri="{FF2B5EF4-FFF2-40B4-BE49-F238E27FC236}">
                <a16:creationId xmlns="" xmlns:a16="http://schemas.microsoft.com/office/drawing/2014/main" id="{39B48C72-93FF-404E-A588-8C3455904C5F}"/>
              </a:ext>
            </a:extLst>
          </p:cNvPr>
          <p:cNvSpPr/>
          <p:nvPr/>
        </p:nvSpPr>
        <p:spPr>
          <a:xfrm>
            <a:off x="0" y="19788"/>
            <a:ext cx="12192000" cy="6836864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245226" y="3936291"/>
            <a:ext cx="1959230" cy="5881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dirty="0" smtClean="0">
                <a:ln>
                  <a:solidFill>
                    <a:schemeClr val="tx1"/>
                  </a:solidFill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নির্মলেন্দুগুণ </a:t>
            </a:r>
            <a:endParaRPr lang="en-US" dirty="0">
              <a:ln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Down Arrow Callout 21"/>
          <p:cNvSpPr/>
          <p:nvPr/>
        </p:nvSpPr>
        <p:spPr>
          <a:xfrm>
            <a:off x="5669950" y="214623"/>
            <a:ext cx="1959372" cy="1981200"/>
          </a:xfrm>
          <a:prstGeom prst="downArrowCallou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কবি পরিচিতি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139245" y="474010"/>
            <a:ext cx="3043492" cy="1555185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জন্মঃ</a:t>
            </a:r>
            <a:endParaRPr lang="bn-IN" sz="2400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১৯৪৫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নেত্রকোনা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জেলায়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8329767" y="3804307"/>
            <a:ext cx="3405031" cy="2069447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 ও </a:t>
            </a:r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পেশা-   </a:t>
            </a:r>
          </a:p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১৯৬২সালে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সিকেপি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ইনস্টিটিউট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মাধ্যমিক,১৯৬৪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নেত্রকোনা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মাধ্যমিক,১৯৬৯সালে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স্নাতক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পাস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পেশায়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সাংবাদিক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ছিলেন</a:t>
            </a:r>
            <a:endParaRPr lang="bn-IN" dirty="0" smtClean="0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456347" y="349707"/>
            <a:ext cx="2569669" cy="1633109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সম্মাননা</a:t>
            </a:r>
            <a:r>
              <a:rPr lang="bn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একুশে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পদক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একাডেমি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পুরস্কার,কবি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হাসান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হাফিজুর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স্মৃতি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পদক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bn-IN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542197" y="2169588"/>
            <a:ext cx="3037349" cy="1634719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ছোটদের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উপন্যাসঃকালোমেঘের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ভেলা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8499246" y="2286892"/>
            <a:ext cx="3235553" cy="1193287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জন্মস্থান –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কাশবন গ্রামে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1747674" y="4068311"/>
            <a:ext cx="3862232" cy="1701596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              উল্লেখযোগ্য </a:t>
            </a:r>
            <a:r>
              <a:rPr lang="bn-IN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গ্রন্থ 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কাব্যগ্রন্থ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প্রেমাংশুর রক্ত চাই, বাংলার মাটি বাংলার জল, চাষাভূষার কাব্য, পঞ্চাশ সহস্র বর্ষ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ছোটগল্প-আপন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দলের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উপন্যাস-কালো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মেঘের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ভেলা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বাবা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IN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Up Arrow Callout 28"/>
          <p:cNvSpPr/>
          <p:nvPr/>
        </p:nvSpPr>
        <p:spPr>
          <a:xfrm>
            <a:off x="5860530" y="4435973"/>
            <a:ext cx="2218614" cy="1479421"/>
          </a:xfrm>
          <a:prstGeom prst="upArrowCallou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0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পিতা-মাতা</a:t>
            </a:r>
            <a:r>
              <a:rPr lang="bn-I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algn="ctr"/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সুখেন্দু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বীণাপাণি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848BB42-10CD-4F37-B9EA-1994F55241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818" y="2115092"/>
            <a:ext cx="2544434" cy="15778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6878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38074" y="6003832"/>
            <a:ext cx="10342847" cy="4708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অভিজিৎ কুমার মন্ডল ,সহকারী শিক্ষক বঙ্গবাসী মাধ্যমিক বিদ্যালয়,খালিশপুর খুলনা।  মোবাইল -০১৭৬৬-৯৯৪২৪১/০১৯৭৬-৯৯৪২৪১</a:t>
            </a:r>
            <a:endParaRPr lang="en-US" sz="2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 descr="20161221_09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2905" y="6003833"/>
            <a:ext cx="628841" cy="4708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B707403-96ED-4B0D-BD7C-5E4F585CDF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724" y="193287"/>
            <a:ext cx="823893" cy="922156"/>
          </a:xfrm>
          <a:prstGeom prst="rect">
            <a:avLst/>
          </a:prstGeom>
        </p:spPr>
      </p:pic>
      <p:pic>
        <p:nvPicPr>
          <p:cNvPr id="7" name="Picture 6" descr="https://www.teachers.gov.bd/sites/all/themes/eduportal_reponsive/images/main-logo.png">
            <a:extLst>
              <a:ext uri="{FF2B5EF4-FFF2-40B4-BE49-F238E27FC236}">
                <a16:creationId xmlns="" xmlns:a16="http://schemas.microsoft.com/office/drawing/2014/main" id="{648AF8E5-F720-46EC-A0B9-0F142260F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02" y="130794"/>
            <a:ext cx="1223272" cy="66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ame 7">
            <a:extLst>
              <a:ext uri="{FF2B5EF4-FFF2-40B4-BE49-F238E27FC236}">
                <a16:creationId xmlns="" xmlns:a16="http://schemas.microsoft.com/office/drawing/2014/main" id="{39B48C72-93FF-404E-A588-8C3455904C5F}"/>
              </a:ext>
            </a:extLst>
          </p:cNvPr>
          <p:cNvSpPr/>
          <p:nvPr/>
        </p:nvSpPr>
        <p:spPr>
          <a:xfrm>
            <a:off x="0" y="19788"/>
            <a:ext cx="12192000" cy="6836864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" r="5739" b="13163"/>
          <a:stretch/>
        </p:blipFill>
        <p:spPr>
          <a:xfrm>
            <a:off x="3595080" y="1518192"/>
            <a:ext cx="5001840" cy="32368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Up Ribbon 9"/>
          <p:cNvSpPr/>
          <p:nvPr/>
        </p:nvSpPr>
        <p:spPr>
          <a:xfrm>
            <a:off x="2074287" y="482396"/>
            <a:ext cx="7706631" cy="735466"/>
          </a:xfrm>
          <a:prstGeom prst="ribbon2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bn-IN" sz="3200" dirty="0" smtClean="0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IN" sz="48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bn-BD" sz="4800" dirty="0" smtClean="0">
              <a:solidFill>
                <a:srgbClr val="C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1600" dirty="0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2305" y="5055382"/>
            <a:ext cx="8907285" cy="646331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IN" sz="36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প্রশ্নঃ নির্মলেন্দু গুণ পেশায় কি ছিলেন </a:t>
            </a:r>
            <a:r>
              <a:rPr lang="en-US" sz="36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3600" b="1" dirty="0">
              <a:ln w="11430">
                <a:solidFill>
                  <a:srgbClr val="18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054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2533</TotalTime>
  <Words>1127</Words>
  <Application>Microsoft Office PowerPoint</Application>
  <PresentationFormat>Widescreen</PresentationFormat>
  <Paragraphs>159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Calibri Light</vt:lpstr>
      <vt:lpstr>NikoshBAN</vt:lpstr>
      <vt:lpstr>NikoshLightBAN</vt:lpstr>
      <vt:lpstr>SutonnyMJ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186</cp:revision>
  <dcterms:created xsi:type="dcterms:W3CDTF">2020-01-04T06:51:20Z</dcterms:created>
  <dcterms:modified xsi:type="dcterms:W3CDTF">2020-03-30T17:34:41Z</dcterms:modified>
</cp:coreProperties>
</file>