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6" r:id="rId3"/>
    <p:sldId id="258" r:id="rId4"/>
    <p:sldId id="260" r:id="rId5"/>
    <p:sldId id="285" r:id="rId6"/>
    <p:sldId id="269" r:id="rId7"/>
    <p:sldId id="270" r:id="rId8"/>
    <p:sldId id="282" r:id="rId9"/>
    <p:sldId id="271" r:id="rId10"/>
    <p:sldId id="272" r:id="rId11"/>
    <p:sldId id="281" r:id="rId12"/>
    <p:sldId id="274" r:id="rId13"/>
    <p:sldId id="276" r:id="rId14"/>
    <p:sldId id="283" r:id="rId15"/>
    <p:sldId id="277" r:id="rId16"/>
    <p:sldId id="275" r:id="rId17"/>
    <p:sldId id="278" r:id="rId18"/>
    <p:sldId id="287" r:id="rId19"/>
    <p:sldId id="279" r:id="rId20"/>
    <p:sldId id="280"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FF0D-13B6-4DB2-9406-694F4667B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F482BF-C8C6-4D61-AB20-E1BB715B7F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CA14BB-F3F5-4A3E-81FA-F3105F73A417}"/>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5" name="Footer Placeholder 4">
            <a:extLst>
              <a:ext uri="{FF2B5EF4-FFF2-40B4-BE49-F238E27FC236}">
                <a16:creationId xmlns:a16="http://schemas.microsoft.com/office/drawing/2014/main" id="{774B2354-E87E-45A4-8128-7163A99E2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D3E67-FDEF-4FC9-9F3D-0F5FFE375A20}"/>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174423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FCF2-A46A-4E0C-BC8A-3490A48DC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B28FC-913B-49D6-B12B-D21BBACEF5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93250-965C-4F3A-93BA-6CD3968FE76F}"/>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5" name="Footer Placeholder 4">
            <a:extLst>
              <a:ext uri="{FF2B5EF4-FFF2-40B4-BE49-F238E27FC236}">
                <a16:creationId xmlns:a16="http://schemas.microsoft.com/office/drawing/2014/main" id="{2F2670C3-2B24-4DDB-BB66-50E93521F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984F2-996B-465C-A57B-E240A8FFD37E}"/>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92200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C3923-A7A3-411B-A653-D64892D20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AAA9B0-2644-4AAC-ADF0-393E37A55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BF2B0-93EF-40E7-A29B-02B719D42B41}"/>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5" name="Footer Placeholder 4">
            <a:extLst>
              <a:ext uri="{FF2B5EF4-FFF2-40B4-BE49-F238E27FC236}">
                <a16:creationId xmlns:a16="http://schemas.microsoft.com/office/drawing/2014/main" id="{26D04749-19FB-4BC3-8235-B5C3F65B5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7BDD8-C594-47FA-BF08-067A799C6545}"/>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208159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28B8-64B9-4A8A-B8B3-D195AC8D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D1A16-8122-465D-9143-7C8F70F0D9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5C77A-F888-4963-82AF-19941A6011BF}"/>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5" name="Footer Placeholder 4">
            <a:extLst>
              <a:ext uri="{FF2B5EF4-FFF2-40B4-BE49-F238E27FC236}">
                <a16:creationId xmlns:a16="http://schemas.microsoft.com/office/drawing/2014/main" id="{7FD9CE95-6F0C-428B-9672-43AD745CD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FD696-E692-40A5-B536-767FD9CEC9F4}"/>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251365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ADBB-DF5C-414A-9897-B00E18AF8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1FD883-2AFB-44A3-8209-C0D2FAD3FA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9EF74-CE5C-414C-AEED-860C7DFCB7A3}"/>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5" name="Footer Placeholder 4">
            <a:extLst>
              <a:ext uri="{FF2B5EF4-FFF2-40B4-BE49-F238E27FC236}">
                <a16:creationId xmlns:a16="http://schemas.microsoft.com/office/drawing/2014/main" id="{24ACEDB8-F9D2-4726-99C4-89571FD51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C8290-1961-4173-8F1C-35EE9EFE93FA}"/>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49009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E23F-CA57-4610-87E1-722D9743C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B27EA-9A0E-4EF9-95D7-5300BDF0B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61465-FC94-416F-AF65-4AA7CC7C54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ADEDE2-22DE-4054-91F5-14608FEF65F7}"/>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6" name="Footer Placeholder 5">
            <a:extLst>
              <a:ext uri="{FF2B5EF4-FFF2-40B4-BE49-F238E27FC236}">
                <a16:creationId xmlns:a16="http://schemas.microsoft.com/office/drawing/2014/main" id="{83E881E5-8577-404A-B613-D9A3100BE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C963E-C695-4B59-ACE8-D51A5E58F840}"/>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13658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7C08-B322-455E-8CA4-F5B75386E6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BFAC54-F44C-4249-BF33-390D55E30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749670-D1A6-4A26-B8E2-06BC6981D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6AAB5F-9915-40CF-950B-20B94C372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84791A-EC2E-4557-8E67-BB30211EC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156EB3-12EB-4387-B376-78875CE0E8AB}"/>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8" name="Footer Placeholder 7">
            <a:extLst>
              <a:ext uri="{FF2B5EF4-FFF2-40B4-BE49-F238E27FC236}">
                <a16:creationId xmlns:a16="http://schemas.microsoft.com/office/drawing/2014/main" id="{B5EF6AD5-3235-45A4-A7BC-2FA578CEE4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C01E05-5A58-480F-9D4E-7CDA05F06E9D}"/>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249846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22F-8D39-4DE7-9C6D-6432DA570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3B45E5-9858-49CA-9828-ABB0DAB81B5D}"/>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4" name="Footer Placeholder 3">
            <a:extLst>
              <a:ext uri="{FF2B5EF4-FFF2-40B4-BE49-F238E27FC236}">
                <a16:creationId xmlns:a16="http://schemas.microsoft.com/office/drawing/2014/main" id="{F33BA567-C34B-4880-BDD4-75D1C39D7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4818CF-BE75-483D-80C9-7860EFB6B21B}"/>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353815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52D1A-E544-4074-9ADD-D3D991DBD956}"/>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3" name="Footer Placeholder 2">
            <a:extLst>
              <a:ext uri="{FF2B5EF4-FFF2-40B4-BE49-F238E27FC236}">
                <a16:creationId xmlns:a16="http://schemas.microsoft.com/office/drawing/2014/main" id="{35DE7B2B-37E8-40F5-A816-DB6A4337AD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F9B2EB-FD33-4CCC-BEF0-DAC94B0E140A}"/>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271537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FAD5-94A8-4877-8AB7-F438A4E7D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C31B7-5EB3-462C-8080-48F3E9DF8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32468-91AC-4D3B-991A-E11751710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97D89-D7BA-4F7D-A9B8-B4AD2057E56B}"/>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6" name="Footer Placeholder 5">
            <a:extLst>
              <a:ext uri="{FF2B5EF4-FFF2-40B4-BE49-F238E27FC236}">
                <a16:creationId xmlns:a16="http://schemas.microsoft.com/office/drawing/2014/main" id="{1613D69A-3D0E-4200-A0F1-E3C9D5327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12767-6FE3-42C7-81E8-49D223DFD82D}"/>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408491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C251-FC9B-4C0B-9704-1C0B0DF75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EDD53-10E1-40F1-97F5-A03B6166B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F61CAA-1CF1-446A-B507-4DE178A9C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5003E-FFD5-40EF-BEFB-3F4C18469939}"/>
              </a:ext>
            </a:extLst>
          </p:cNvPr>
          <p:cNvSpPr>
            <a:spLocks noGrp="1"/>
          </p:cNvSpPr>
          <p:nvPr>
            <p:ph type="dt" sz="half" idx="10"/>
          </p:nvPr>
        </p:nvSpPr>
        <p:spPr/>
        <p:txBody>
          <a:bodyPr/>
          <a:lstStyle/>
          <a:p>
            <a:fld id="{BA41F355-999E-4E98-B616-7E8518CCD4C7}" type="datetimeFigureOut">
              <a:rPr lang="en-US" smtClean="0"/>
              <a:t>31/3/2020</a:t>
            </a:fld>
            <a:endParaRPr lang="en-US"/>
          </a:p>
        </p:txBody>
      </p:sp>
      <p:sp>
        <p:nvSpPr>
          <p:cNvPr id="6" name="Footer Placeholder 5">
            <a:extLst>
              <a:ext uri="{FF2B5EF4-FFF2-40B4-BE49-F238E27FC236}">
                <a16:creationId xmlns:a16="http://schemas.microsoft.com/office/drawing/2014/main" id="{EA9D025C-5545-40D4-8C04-DF53776AD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42AF9-EDC4-4A18-99E4-A2CF0BF61ECB}"/>
              </a:ext>
            </a:extLst>
          </p:cNvPr>
          <p:cNvSpPr>
            <a:spLocks noGrp="1"/>
          </p:cNvSpPr>
          <p:nvPr>
            <p:ph type="sldNum" sz="quarter" idx="12"/>
          </p:nvPr>
        </p:nvSpPr>
        <p:spPr/>
        <p:txBody>
          <a:bodyPr/>
          <a:lstStyle/>
          <a:p>
            <a:fld id="{71C0B20C-6012-4870-91C2-84DB55F2135D}" type="slidenum">
              <a:rPr lang="en-US" smtClean="0"/>
              <a:t>‹#›</a:t>
            </a:fld>
            <a:endParaRPr lang="en-US"/>
          </a:p>
        </p:txBody>
      </p:sp>
    </p:spTree>
    <p:extLst>
      <p:ext uri="{BB962C8B-B14F-4D97-AF65-F5344CB8AC3E}">
        <p14:creationId xmlns:p14="http://schemas.microsoft.com/office/powerpoint/2010/main" val="286846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50A6B-9C8C-4C6B-A435-3588FF8D2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A6F09F-ADB9-4665-912F-13EED064E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CA4D7-741C-44E6-BFFC-5E01DD222B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1F355-999E-4E98-B616-7E8518CCD4C7}" type="datetimeFigureOut">
              <a:rPr lang="en-US" smtClean="0"/>
              <a:t>31/3/2020</a:t>
            </a:fld>
            <a:endParaRPr lang="en-US"/>
          </a:p>
        </p:txBody>
      </p:sp>
      <p:sp>
        <p:nvSpPr>
          <p:cNvPr id="5" name="Footer Placeholder 4">
            <a:extLst>
              <a:ext uri="{FF2B5EF4-FFF2-40B4-BE49-F238E27FC236}">
                <a16:creationId xmlns:a16="http://schemas.microsoft.com/office/drawing/2014/main" id="{70EBE3F0-3CC3-4F9F-AE82-2FFE5BFB4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6DA96E-DB4F-40B4-A89D-ACB5F9F2E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0B20C-6012-4870-91C2-84DB55F2135D}" type="slidenum">
              <a:rPr lang="en-US" smtClean="0"/>
              <a:t>‹#›</a:t>
            </a:fld>
            <a:endParaRPr lang="en-US"/>
          </a:p>
        </p:txBody>
      </p:sp>
    </p:spTree>
    <p:extLst>
      <p:ext uri="{BB962C8B-B14F-4D97-AF65-F5344CB8AC3E}">
        <p14:creationId xmlns:p14="http://schemas.microsoft.com/office/powerpoint/2010/main" val="323623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D87A-0DDD-4E59-89A0-5F81949E586F}"/>
              </a:ext>
            </a:extLst>
          </p:cNvPr>
          <p:cNvSpPr>
            <a:spLocks noGrp="1"/>
          </p:cNvSpPr>
          <p:nvPr>
            <p:ph type="ctrTitle"/>
          </p:nvPr>
        </p:nvSpPr>
        <p:spPr>
          <a:xfrm>
            <a:off x="1168399" y="1169003"/>
            <a:ext cx="9478061" cy="2451094"/>
          </a:xfrm>
        </p:spPr>
        <p:txBody>
          <a:bodyPr/>
          <a:lstStyle/>
          <a:p>
            <a:endParaRPr lang="en-US" dirty="0"/>
          </a:p>
        </p:txBody>
      </p:sp>
      <p:sp>
        <p:nvSpPr>
          <p:cNvPr id="3" name="Subtitle 2">
            <a:extLst>
              <a:ext uri="{FF2B5EF4-FFF2-40B4-BE49-F238E27FC236}">
                <a16:creationId xmlns:a16="http://schemas.microsoft.com/office/drawing/2014/main" id="{77AABCCB-8944-4426-802E-6A96E09131BF}"/>
              </a:ext>
            </a:extLst>
          </p:cNvPr>
          <p:cNvSpPr>
            <a:spLocks noGrp="1"/>
          </p:cNvSpPr>
          <p:nvPr>
            <p:ph type="subTitle" idx="1"/>
          </p:nvPr>
        </p:nvSpPr>
        <p:spPr/>
        <p:txBody>
          <a:bodyPr/>
          <a:lstStyle/>
          <a:p>
            <a:endParaRPr lang="en-US"/>
          </a:p>
        </p:txBody>
      </p:sp>
      <p:pic>
        <p:nvPicPr>
          <p:cNvPr id="1026" name="Picture 2" descr="স্বাগতম ২০১৯ – সিটি নিউজ">
            <a:extLst>
              <a:ext uri="{FF2B5EF4-FFF2-40B4-BE49-F238E27FC236}">
                <a16:creationId xmlns:a16="http://schemas.microsoft.com/office/drawing/2014/main" id="{6943D3CE-1075-4F1E-9E64-0B9F1A2B5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2DD8E6D-46E0-452D-B27D-48E353035EEA}"/>
              </a:ext>
            </a:extLst>
          </p:cNvPr>
          <p:cNvPicPr>
            <a:picLocks noChangeAspect="1"/>
          </p:cNvPicPr>
          <p:nvPr/>
        </p:nvPicPr>
        <p:blipFill rotWithShape="1">
          <a:blip r:embed="rId3">
            <a:extLst>
              <a:ext uri="{28A0092B-C50C-407E-A947-70E740481C1C}">
                <a14:useLocalDpi xmlns:a14="http://schemas.microsoft.com/office/drawing/2010/main" val="0"/>
              </a:ext>
            </a:extLst>
          </a:blip>
          <a:srcRect l="7399" t="11144" r="4874" b="9117"/>
          <a:stretch/>
        </p:blipFill>
        <p:spPr>
          <a:xfrm>
            <a:off x="7073900" y="4931698"/>
            <a:ext cx="5118100" cy="1514598"/>
          </a:xfrm>
          <a:prstGeom prst="rect">
            <a:avLst/>
          </a:prstGeom>
          <a:ln>
            <a:noFill/>
          </a:ln>
          <a:effectLst>
            <a:softEdge rad="112500"/>
          </a:effectLst>
        </p:spPr>
      </p:pic>
    </p:spTree>
    <p:extLst>
      <p:ext uri="{BB962C8B-B14F-4D97-AF65-F5344CB8AC3E}">
        <p14:creationId xmlns:p14="http://schemas.microsoft.com/office/powerpoint/2010/main" val="227914870"/>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D074D0-1CF3-48B3-A03F-60E73DE39780}"/>
              </a:ext>
            </a:extLst>
          </p:cNvPr>
          <p:cNvSpPr txBox="1"/>
          <p:nvPr/>
        </p:nvSpPr>
        <p:spPr>
          <a:xfrm>
            <a:off x="0" y="884246"/>
            <a:ext cx="12192000" cy="5555367"/>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চীনের মহাপ্রাচীর</a:t>
            </a:r>
            <a:r>
              <a:rPr lang="bn-IN"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একে চীনা ভাষায় বলা হয় ‘ছাংছং’। ‘ছাংছং’-এর আভিধানিক অর্থ হচ্ছে দীর্ঘ দেয়াল।</a:t>
            </a:r>
            <a:endParaRPr lang="bn-IN" sz="4000" dirty="0">
              <a:latin typeface="NikoshBAN" panose="02000000000000000000" pitchFamily="2" charset="0"/>
              <a:cs typeface="NikoshBAN" panose="02000000000000000000" pitchFamily="2" charset="0"/>
            </a:endParaRPr>
          </a:p>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 বিশ্বের সপ্তম আশ্চর্যের একটি</a:t>
            </a:r>
            <a:r>
              <a:rPr lang="en-US" sz="4000" dirty="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a:p>
            <a:pPr marL="571500" indent="-571500">
              <a:lnSpc>
                <a:spcPct val="150000"/>
              </a:lnSpc>
              <a:buFont typeface="Wingdings" panose="05000000000000000000" pitchFamily="2" charset="2"/>
              <a:buChar char="v"/>
            </a:pPr>
            <a:r>
              <a:rPr lang="bn-IN" sz="4000" dirty="0">
                <a:latin typeface="NikoshBAN" panose="02000000000000000000" pitchFamily="2" charset="0"/>
                <a:cs typeface="NikoshBAN" panose="02000000000000000000" pitchFamily="2" charset="0"/>
              </a:rPr>
              <a:t>এগুলি খ্রিস্টপূর্ব ৫ম শতক থেকে খ্রিস্টীয় ১৬শ শতক পর্যন্ত চীনের উত্তর সীমান্ত রক্ষা করার জন্য তৈরি ও রক্ষাণাবেক্ষণ করতে এরকম অনেকগুলি প্রাচীর তৈরি করা হয়েছিল</a:t>
            </a:r>
            <a:r>
              <a:rPr lang="as-IN"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a:t>
            </a:r>
          </a:p>
        </p:txBody>
      </p:sp>
      <p:sp>
        <p:nvSpPr>
          <p:cNvPr id="4" name="Text Placeholder 2">
            <a:extLst>
              <a:ext uri="{FF2B5EF4-FFF2-40B4-BE49-F238E27FC236}">
                <a16:creationId xmlns:a16="http://schemas.microsoft.com/office/drawing/2014/main" id="{5AFFD62C-1308-4610-A534-E99897B57722}"/>
              </a:ext>
            </a:extLst>
          </p:cNvPr>
          <p:cNvSpPr txBox="1">
            <a:spLocks/>
          </p:cNvSpPr>
          <p:nvPr/>
        </p:nvSpPr>
        <p:spPr>
          <a:xfrm>
            <a:off x="1148659" y="387069"/>
            <a:ext cx="9104612"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4000" dirty="0">
                <a:solidFill>
                  <a:srgbClr val="FF0000"/>
                </a:solidFill>
                <a:latin typeface="NikoshBAN" panose="02000000000000000000" pitchFamily="2" charset="0"/>
                <a:cs typeface="NikoshBAN" panose="02000000000000000000" pitchFamily="2" charset="0"/>
              </a:rPr>
              <a:t>চীনের মহাপ্রাচীর স</a:t>
            </a:r>
            <a:r>
              <a:rPr lang="en-US" sz="4000" dirty="0" err="1">
                <a:solidFill>
                  <a:srgbClr val="FF0000"/>
                </a:solidFill>
                <a:latin typeface="NikoshBAN" panose="02000000000000000000" pitchFamily="2" charset="0"/>
                <a:cs typeface="NikoshBAN" panose="02000000000000000000" pitchFamily="2" charset="0"/>
              </a:rPr>
              <a:t>ম্পর্ক</a:t>
            </a:r>
            <a:r>
              <a:rPr lang="as-IN" sz="4000" dirty="0">
                <a:solidFill>
                  <a:srgbClr val="FF0000"/>
                </a:solidFill>
                <a:latin typeface="NikoshBAN" panose="02000000000000000000" pitchFamily="2" charset="0"/>
                <a:cs typeface="NikoshBAN" panose="02000000000000000000" pitchFamily="2" charset="0"/>
              </a:rPr>
              <a:t>ি</a:t>
            </a:r>
            <a:r>
              <a:rPr lang="en-US" sz="4000" dirty="0">
                <a:solidFill>
                  <a:srgbClr val="FF0000"/>
                </a:solidFill>
                <a:latin typeface="NikoshBAN" panose="02000000000000000000" pitchFamily="2" charset="0"/>
                <a:cs typeface="NikoshBAN" panose="02000000000000000000" pitchFamily="2" charset="0"/>
              </a:rPr>
              <a:t>ত </a:t>
            </a:r>
            <a:r>
              <a:rPr lang="as-IN" sz="4000" dirty="0">
                <a:solidFill>
                  <a:srgbClr val="FF0000"/>
                </a:solidFill>
                <a:latin typeface="NikoshBAN" panose="02000000000000000000" pitchFamily="2" charset="0"/>
                <a:cs typeface="NikoshBAN" panose="02000000000000000000" pitchFamily="2" charset="0"/>
              </a:rPr>
              <a:t>ত</a:t>
            </a:r>
            <a:r>
              <a:rPr lang="en-US" sz="4000" dirty="0" err="1">
                <a:solidFill>
                  <a:srgbClr val="FF0000"/>
                </a:solidFill>
                <a:latin typeface="NikoshBAN" panose="02000000000000000000" pitchFamily="2" charset="0"/>
                <a:cs typeface="NikoshBAN" panose="02000000000000000000" pitchFamily="2" charset="0"/>
              </a:rPr>
              <a:t>থ্য</a:t>
            </a: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06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heckerboard(across)">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83B506-2E5C-4304-B1AB-384351312B66}"/>
              </a:ext>
            </a:extLst>
          </p:cNvPr>
          <p:cNvSpPr/>
          <p:nvPr/>
        </p:nvSpPr>
        <p:spPr>
          <a:xfrm>
            <a:off x="349770" y="1176329"/>
            <a:ext cx="11132695" cy="5016758"/>
          </a:xfrm>
          <a:prstGeom prst="rect">
            <a:avLst/>
          </a:prstGeom>
        </p:spPr>
        <p:txBody>
          <a:bodyPr wrap="square">
            <a:spAutoFit/>
          </a:bodyPr>
          <a:lstStyle/>
          <a:p>
            <a:pPr marL="571500" indent="-571500">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চীনের মহাপ্রাচীর মানুষের হাতে তৈরি পৃথিবীর সবচেয়ে বড় স্থাপত্য। এই প্রাচীর প্রায় ৫ থেকে ৮ মিটার উচু এবং ৮৮৫২ কিলোমিটার লম্বা। </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এটি শুরু হয়েছে সাংহাই পাস এবং শেষ হয়েছে লোপনুর নামক স্থানে।</a:t>
            </a:r>
            <a:r>
              <a:rPr lang="en-US" sz="4000" dirty="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bn-IN" sz="4000" dirty="0">
                <a:latin typeface="NikoshBAN" panose="02000000000000000000" pitchFamily="2" charset="0"/>
                <a:cs typeface="NikoshBAN" panose="02000000000000000000" pitchFamily="2" charset="0"/>
              </a:rPr>
              <a:t>এর মূল অংশের নির্মাণ শুরু হয়েছিল প্রায় খ্রিস্টপূর্ব ২০৮ সালের দিকে। নির্মাণ কাজ শুরু করেছিলেন চৈনিক বা চাইনিজরা কিং সাম্রাজ্যের সময়। </a:t>
            </a:r>
            <a:endParaRPr lang="en-US" sz="4000" dirty="0">
              <a:latin typeface="NikoshBAN" panose="02000000000000000000" pitchFamily="2" charset="0"/>
              <a:cs typeface="NikoshBAN" panose="02000000000000000000" pitchFamily="2" charset="0"/>
            </a:endParaRPr>
          </a:p>
        </p:txBody>
      </p:sp>
      <p:sp>
        <p:nvSpPr>
          <p:cNvPr id="4" name="Text Placeholder 2">
            <a:extLst>
              <a:ext uri="{FF2B5EF4-FFF2-40B4-BE49-F238E27FC236}">
                <a16:creationId xmlns:a16="http://schemas.microsoft.com/office/drawing/2014/main" id="{DF6DC244-30D5-4981-B7A1-67D8BDF62B96}"/>
              </a:ext>
            </a:extLst>
          </p:cNvPr>
          <p:cNvSpPr txBox="1">
            <a:spLocks/>
          </p:cNvSpPr>
          <p:nvPr/>
        </p:nvSpPr>
        <p:spPr>
          <a:xfrm>
            <a:off x="2272922" y="472290"/>
            <a:ext cx="7380744"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4000" dirty="0">
                <a:solidFill>
                  <a:srgbClr val="FF0000"/>
                </a:solidFill>
                <a:latin typeface="NikoshBAN" panose="02000000000000000000" pitchFamily="2" charset="0"/>
                <a:cs typeface="NikoshBAN" panose="02000000000000000000" pitchFamily="2" charset="0"/>
              </a:rPr>
              <a:t>চীনের মহাপ্রাচীর স</a:t>
            </a:r>
            <a:r>
              <a:rPr lang="en-US" sz="4000" dirty="0" err="1">
                <a:solidFill>
                  <a:srgbClr val="FF0000"/>
                </a:solidFill>
                <a:latin typeface="NikoshBAN" panose="02000000000000000000" pitchFamily="2" charset="0"/>
                <a:cs typeface="NikoshBAN" panose="02000000000000000000" pitchFamily="2" charset="0"/>
              </a:rPr>
              <a:t>ম্পর্ক</a:t>
            </a:r>
            <a:r>
              <a:rPr lang="as-IN" sz="4000" dirty="0">
                <a:solidFill>
                  <a:srgbClr val="FF0000"/>
                </a:solidFill>
                <a:latin typeface="NikoshBAN" panose="02000000000000000000" pitchFamily="2" charset="0"/>
                <a:cs typeface="NikoshBAN" panose="02000000000000000000" pitchFamily="2" charset="0"/>
              </a:rPr>
              <a:t>ি</a:t>
            </a:r>
            <a:r>
              <a:rPr lang="en-US" sz="4000" dirty="0">
                <a:solidFill>
                  <a:srgbClr val="FF0000"/>
                </a:solidFill>
                <a:latin typeface="NikoshBAN" panose="02000000000000000000" pitchFamily="2" charset="0"/>
                <a:cs typeface="NikoshBAN" panose="02000000000000000000" pitchFamily="2" charset="0"/>
              </a:rPr>
              <a:t>ত </a:t>
            </a:r>
            <a:r>
              <a:rPr lang="as-IN" sz="4000" dirty="0">
                <a:solidFill>
                  <a:srgbClr val="FF0000"/>
                </a:solidFill>
                <a:latin typeface="NikoshBAN" panose="02000000000000000000" pitchFamily="2" charset="0"/>
                <a:cs typeface="NikoshBAN" panose="02000000000000000000" pitchFamily="2" charset="0"/>
              </a:rPr>
              <a:t>ত</a:t>
            </a:r>
            <a:r>
              <a:rPr lang="en-US" sz="4000" dirty="0" err="1">
                <a:solidFill>
                  <a:srgbClr val="FF0000"/>
                </a:solidFill>
                <a:latin typeface="NikoshBAN" panose="02000000000000000000" pitchFamily="2" charset="0"/>
                <a:cs typeface="NikoshBAN" panose="02000000000000000000" pitchFamily="2" charset="0"/>
              </a:rPr>
              <a:t>থ্য</a:t>
            </a: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74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heckerboard(across)">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heckerboard(across)">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heckerboard(across)">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তাজ মহল, আগ্রা, ভারত - তথ্য, ইতিহাস ...">
            <a:extLst>
              <a:ext uri="{FF2B5EF4-FFF2-40B4-BE49-F238E27FC236}">
                <a16:creationId xmlns:a16="http://schemas.microsoft.com/office/drawing/2014/main" id="{A57B883D-8A08-4649-B030-C19F16BE8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284" y="130382"/>
            <a:ext cx="5682916" cy="51133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ফার্স্ট লেডির ইচ্ছাপূরণে তাজমহলে এক ...">
            <a:extLst>
              <a:ext uri="{FF2B5EF4-FFF2-40B4-BE49-F238E27FC236}">
                <a16:creationId xmlns:a16="http://schemas.microsoft.com/office/drawing/2014/main" id="{0831E4A2-45F2-4A91-BBE6-7676F867C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8" y="178509"/>
            <a:ext cx="5665387" cy="51133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a:extLst>
              <a:ext uri="{FF2B5EF4-FFF2-40B4-BE49-F238E27FC236}">
                <a16:creationId xmlns:a16="http://schemas.microsoft.com/office/drawing/2014/main" id="{7764A9DD-5134-4580-95AE-689647AA2FE2}"/>
              </a:ext>
            </a:extLst>
          </p:cNvPr>
          <p:cNvSpPr txBox="1">
            <a:spLocks/>
          </p:cNvSpPr>
          <p:nvPr/>
        </p:nvSpPr>
        <p:spPr>
          <a:xfrm>
            <a:off x="3517106" y="6034088"/>
            <a:ext cx="5157787" cy="8239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6000" dirty="0">
                <a:latin typeface="NikoshBAN" panose="02000000000000000000" pitchFamily="2" charset="0"/>
                <a:cs typeface="NikoshBAN" panose="02000000000000000000" pitchFamily="2" charset="0"/>
              </a:rPr>
              <a:t>আগ্রার তাজমহল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27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D074D0-1CF3-48B3-A03F-60E73DE39780}"/>
              </a:ext>
            </a:extLst>
          </p:cNvPr>
          <p:cNvSpPr txBox="1"/>
          <p:nvPr/>
        </p:nvSpPr>
        <p:spPr>
          <a:xfrm>
            <a:off x="0" y="1229019"/>
            <a:ext cx="12192000" cy="4770537"/>
          </a:xfrm>
          <a:prstGeom prst="rect">
            <a:avLst/>
          </a:prstGeom>
          <a:noFill/>
        </p:spPr>
        <p:txBody>
          <a:bodyPr wrap="square" rtlCol="0">
            <a:spAutoFit/>
          </a:bodyPr>
          <a:lstStyle/>
          <a:p>
            <a:pPr marL="571500" indent="-571500">
              <a:buFont typeface="Wingdings" panose="05000000000000000000" pitchFamily="2" charset="2"/>
              <a:buChar char="v"/>
            </a:pPr>
            <a:r>
              <a:rPr lang="bn-IN" sz="3800" b="1" dirty="0">
                <a:latin typeface="NikoshBAN" panose="02000000000000000000" pitchFamily="2" charset="0"/>
                <a:cs typeface="NikoshBAN" panose="02000000000000000000" pitchFamily="2" charset="0"/>
              </a:rPr>
              <a:t>তাজমহল</a:t>
            </a:r>
            <a:r>
              <a:rPr lang="bn-IN" sz="3800" dirty="0">
                <a:latin typeface="NikoshBAN" panose="02000000000000000000" pitchFamily="2" charset="0"/>
                <a:cs typeface="NikoshBAN" panose="02000000000000000000" pitchFamily="2" charset="0"/>
              </a:rPr>
              <a:t> ভারতের  উত্তর প্রদেশে আগ্রায় অবস্থিত একটি রাজকীয় সমাধি। মুঘল সম্রাট শাহজাহান তার স্ত্রী আরজুমান্দ বানু বেগম যিনি মুমতাজ মহল নামে পরিচিত, তার স্মৃতির উদ্দেশে এই অপূর্ব সৌধটি নির্মাণ করেন।</a:t>
            </a:r>
          </a:p>
          <a:p>
            <a:pPr marL="571500" indent="-571500">
              <a:buFont typeface="Wingdings" panose="05000000000000000000" pitchFamily="2" charset="2"/>
              <a:buChar char="v"/>
            </a:pPr>
            <a:r>
              <a:rPr lang="bn-IN" sz="3800" dirty="0">
                <a:latin typeface="NikoshBAN" panose="02000000000000000000" pitchFamily="2" charset="0"/>
                <a:cs typeface="NikoshBAN" panose="02000000000000000000" pitchFamily="2" charset="0"/>
              </a:rPr>
              <a:t>সৌধটি নির্মাণ শুরু হয়েছিল ১৬৩২ খ্রিষ্টাব্দে যা সম্পূর্ণ হয়েছিল প্রায় ১৬৫৩ খ্রিষ্টাব্দে।</a:t>
            </a:r>
          </a:p>
          <a:p>
            <a:pPr marL="571500" indent="-571500">
              <a:buFont typeface="Wingdings" panose="05000000000000000000" pitchFamily="2" charset="2"/>
              <a:buChar char="v"/>
            </a:pPr>
            <a:r>
              <a:rPr lang="bn-IN" sz="3800" dirty="0">
                <a:latin typeface="NikoshBAN" panose="02000000000000000000" pitchFamily="2" charset="0"/>
                <a:cs typeface="NikoshBAN" panose="02000000000000000000" pitchFamily="2" charset="0"/>
              </a:rPr>
              <a:t> তাজমহলের মূলে হল তার সাদা মার্বেল পাথরের সমাধিতাজমহল ৫৫ মিটার লম্বা। সমাধিটি নিজে ব্যাসে ১৮ মিটার এবং উচ্চতায় ২৪ মিটার।</a:t>
            </a:r>
          </a:p>
          <a:p>
            <a:pPr marL="571500" indent="-571500">
              <a:buFont typeface="Wingdings" panose="05000000000000000000" pitchFamily="2" charset="2"/>
              <a:buChar char="v"/>
            </a:pPr>
            <a:r>
              <a:rPr lang="bn-IN" sz="3800" dirty="0">
                <a:latin typeface="NikoshBAN" panose="02000000000000000000" pitchFamily="2" charset="0"/>
                <a:cs typeface="NikoshBAN" panose="02000000000000000000" pitchFamily="2" charset="0"/>
              </a:rPr>
              <a:t>ভিত্তি আর সমাধি নির্মাণ করতে সময় লেগেছিল প্রায় ১২ বছর। </a:t>
            </a:r>
          </a:p>
        </p:txBody>
      </p:sp>
      <p:sp>
        <p:nvSpPr>
          <p:cNvPr id="3" name="Text Placeholder 2">
            <a:extLst>
              <a:ext uri="{FF2B5EF4-FFF2-40B4-BE49-F238E27FC236}">
                <a16:creationId xmlns:a16="http://schemas.microsoft.com/office/drawing/2014/main" id="{0BEC2450-889D-43B8-AA5F-D2ED2A2B6E9D}"/>
              </a:ext>
            </a:extLst>
          </p:cNvPr>
          <p:cNvSpPr txBox="1">
            <a:spLocks/>
          </p:cNvSpPr>
          <p:nvPr/>
        </p:nvSpPr>
        <p:spPr>
          <a:xfrm>
            <a:off x="2962469" y="446488"/>
            <a:ext cx="5157787" cy="8239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6000" dirty="0">
                <a:latin typeface="NikoshBAN" panose="02000000000000000000" pitchFamily="2" charset="0"/>
                <a:cs typeface="NikoshBAN" panose="02000000000000000000" pitchFamily="2" charset="0"/>
              </a:rPr>
              <a:t>আগ্রার তাজমহলের তথ্য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983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80">
                                          <p:stCondLst>
                                            <p:cond delay="0"/>
                                          </p:stCondLst>
                                        </p:cTn>
                                        <p:tgtEl>
                                          <p:spTgt spid="2">
                                            <p:txEl>
                                              <p:pRg st="0" end="0"/>
                                            </p:txEl>
                                          </p:spTgt>
                                        </p:tgtEl>
                                      </p:cBhvr>
                                    </p:animEffect>
                                    <p:anim calcmode="lin" valueType="num">
                                      <p:cBhvr>
                                        <p:cTn id="14"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0" end="0"/>
                                            </p:txEl>
                                          </p:spTgt>
                                        </p:tgtEl>
                                      </p:cBhvr>
                                      <p:to x="100000" y="60000"/>
                                    </p:animScale>
                                    <p:animScale>
                                      <p:cBhvr>
                                        <p:cTn id="20" dur="166" decel="50000">
                                          <p:stCondLst>
                                            <p:cond delay="676"/>
                                          </p:stCondLst>
                                        </p:cTn>
                                        <p:tgtEl>
                                          <p:spTgt spid="2">
                                            <p:txEl>
                                              <p:pRg st="0" end="0"/>
                                            </p:txEl>
                                          </p:spTgt>
                                        </p:tgtEl>
                                      </p:cBhvr>
                                      <p:to x="100000" y="100000"/>
                                    </p:animScale>
                                    <p:animScale>
                                      <p:cBhvr>
                                        <p:cTn id="21" dur="26">
                                          <p:stCondLst>
                                            <p:cond delay="1312"/>
                                          </p:stCondLst>
                                        </p:cTn>
                                        <p:tgtEl>
                                          <p:spTgt spid="2">
                                            <p:txEl>
                                              <p:pRg st="0" end="0"/>
                                            </p:txEl>
                                          </p:spTgt>
                                        </p:tgtEl>
                                      </p:cBhvr>
                                      <p:to x="100000" y="80000"/>
                                    </p:animScale>
                                    <p:animScale>
                                      <p:cBhvr>
                                        <p:cTn id="22" dur="166" decel="50000">
                                          <p:stCondLst>
                                            <p:cond delay="1338"/>
                                          </p:stCondLst>
                                        </p:cTn>
                                        <p:tgtEl>
                                          <p:spTgt spid="2">
                                            <p:txEl>
                                              <p:pRg st="0" end="0"/>
                                            </p:txEl>
                                          </p:spTgt>
                                        </p:tgtEl>
                                      </p:cBhvr>
                                      <p:to x="100000" y="100000"/>
                                    </p:animScale>
                                    <p:animScale>
                                      <p:cBhvr>
                                        <p:cTn id="23" dur="26">
                                          <p:stCondLst>
                                            <p:cond delay="1642"/>
                                          </p:stCondLst>
                                        </p:cTn>
                                        <p:tgtEl>
                                          <p:spTgt spid="2">
                                            <p:txEl>
                                              <p:pRg st="0" end="0"/>
                                            </p:txEl>
                                          </p:spTgt>
                                        </p:tgtEl>
                                      </p:cBhvr>
                                      <p:to x="100000" y="90000"/>
                                    </p:animScale>
                                    <p:animScale>
                                      <p:cBhvr>
                                        <p:cTn id="24" dur="166" decel="50000">
                                          <p:stCondLst>
                                            <p:cond delay="1668"/>
                                          </p:stCondLst>
                                        </p:cTn>
                                        <p:tgtEl>
                                          <p:spTgt spid="2">
                                            <p:txEl>
                                              <p:pRg st="0" end="0"/>
                                            </p:txEl>
                                          </p:spTgt>
                                        </p:tgtEl>
                                      </p:cBhvr>
                                      <p:to x="100000" y="100000"/>
                                    </p:animScale>
                                    <p:animScale>
                                      <p:cBhvr>
                                        <p:cTn id="25" dur="26">
                                          <p:stCondLst>
                                            <p:cond delay="1808"/>
                                          </p:stCondLst>
                                        </p:cTn>
                                        <p:tgtEl>
                                          <p:spTgt spid="2">
                                            <p:txEl>
                                              <p:pRg st="0" end="0"/>
                                            </p:txEl>
                                          </p:spTgt>
                                        </p:tgtEl>
                                      </p:cBhvr>
                                      <p:to x="100000" y="95000"/>
                                    </p:animScale>
                                    <p:animScale>
                                      <p:cBhvr>
                                        <p:cTn id="26" dur="166" decel="50000">
                                          <p:stCondLst>
                                            <p:cond delay="1834"/>
                                          </p:stCondLst>
                                        </p:cTn>
                                        <p:tgtEl>
                                          <p:spTgt spid="2">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wipe(down)">
                                      <p:cBhvr>
                                        <p:cTn id="31" dur="580">
                                          <p:stCondLst>
                                            <p:cond delay="0"/>
                                          </p:stCondLst>
                                        </p:cTn>
                                        <p:tgtEl>
                                          <p:spTgt spid="2">
                                            <p:txEl>
                                              <p:pRg st="1" end="1"/>
                                            </p:txEl>
                                          </p:spTgt>
                                        </p:tgtEl>
                                      </p:cBhvr>
                                    </p:animEffect>
                                    <p:anim calcmode="lin" valueType="num">
                                      <p:cBhvr>
                                        <p:cTn id="32"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xEl>
                                              <p:pRg st="1" end="1"/>
                                            </p:txEl>
                                          </p:spTgt>
                                        </p:tgtEl>
                                      </p:cBhvr>
                                      <p:to x="100000" y="60000"/>
                                    </p:animScale>
                                    <p:animScale>
                                      <p:cBhvr>
                                        <p:cTn id="38" dur="166" decel="50000">
                                          <p:stCondLst>
                                            <p:cond delay="676"/>
                                          </p:stCondLst>
                                        </p:cTn>
                                        <p:tgtEl>
                                          <p:spTgt spid="2">
                                            <p:txEl>
                                              <p:pRg st="1" end="1"/>
                                            </p:txEl>
                                          </p:spTgt>
                                        </p:tgtEl>
                                      </p:cBhvr>
                                      <p:to x="100000" y="100000"/>
                                    </p:animScale>
                                    <p:animScale>
                                      <p:cBhvr>
                                        <p:cTn id="39" dur="26">
                                          <p:stCondLst>
                                            <p:cond delay="1312"/>
                                          </p:stCondLst>
                                        </p:cTn>
                                        <p:tgtEl>
                                          <p:spTgt spid="2">
                                            <p:txEl>
                                              <p:pRg st="1" end="1"/>
                                            </p:txEl>
                                          </p:spTgt>
                                        </p:tgtEl>
                                      </p:cBhvr>
                                      <p:to x="100000" y="80000"/>
                                    </p:animScale>
                                    <p:animScale>
                                      <p:cBhvr>
                                        <p:cTn id="40" dur="166" decel="50000">
                                          <p:stCondLst>
                                            <p:cond delay="1338"/>
                                          </p:stCondLst>
                                        </p:cTn>
                                        <p:tgtEl>
                                          <p:spTgt spid="2">
                                            <p:txEl>
                                              <p:pRg st="1" end="1"/>
                                            </p:txEl>
                                          </p:spTgt>
                                        </p:tgtEl>
                                      </p:cBhvr>
                                      <p:to x="100000" y="100000"/>
                                    </p:animScale>
                                    <p:animScale>
                                      <p:cBhvr>
                                        <p:cTn id="41" dur="26">
                                          <p:stCondLst>
                                            <p:cond delay="1642"/>
                                          </p:stCondLst>
                                        </p:cTn>
                                        <p:tgtEl>
                                          <p:spTgt spid="2">
                                            <p:txEl>
                                              <p:pRg st="1" end="1"/>
                                            </p:txEl>
                                          </p:spTgt>
                                        </p:tgtEl>
                                      </p:cBhvr>
                                      <p:to x="100000" y="90000"/>
                                    </p:animScale>
                                    <p:animScale>
                                      <p:cBhvr>
                                        <p:cTn id="42" dur="166" decel="50000">
                                          <p:stCondLst>
                                            <p:cond delay="1668"/>
                                          </p:stCondLst>
                                        </p:cTn>
                                        <p:tgtEl>
                                          <p:spTgt spid="2">
                                            <p:txEl>
                                              <p:pRg st="1" end="1"/>
                                            </p:txEl>
                                          </p:spTgt>
                                        </p:tgtEl>
                                      </p:cBhvr>
                                      <p:to x="100000" y="100000"/>
                                    </p:animScale>
                                    <p:animScale>
                                      <p:cBhvr>
                                        <p:cTn id="43" dur="26">
                                          <p:stCondLst>
                                            <p:cond delay="1808"/>
                                          </p:stCondLst>
                                        </p:cTn>
                                        <p:tgtEl>
                                          <p:spTgt spid="2">
                                            <p:txEl>
                                              <p:pRg st="1" end="1"/>
                                            </p:txEl>
                                          </p:spTgt>
                                        </p:tgtEl>
                                      </p:cBhvr>
                                      <p:to x="100000" y="95000"/>
                                    </p:animScale>
                                    <p:animScale>
                                      <p:cBhvr>
                                        <p:cTn id="44" dur="166" decel="50000">
                                          <p:stCondLst>
                                            <p:cond delay="1834"/>
                                          </p:stCondLst>
                                        </p:cTn>
                                        <p:tgtEl>
                                          <p:spTgt spid="2">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down)">
                                      <p:cBhvr>
                                        <p:cTn id="49" dur="580">
                                          <p:stCondLst>
                                            <p:cond delay="0"/>
                                          </p:stCondLst>
                                        </p:cTn>
                                        <p:tgtEl>
                                          <p:spTgt spid="2">
                                            <p:txEl>
                                              <p:pRg st="2" end="2"/>
                                            </p:txEl>
                                          </p:spTgt>
                                        </p:tgtEl>
                                      </p:cBhvr>
                                    </p:animEffect>
                                    <p:anim calcmode="lin" valueType="num">
                                      <p:cBhvr>
                                        <p:cTn id="5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xEl>
                                              <p:pRg st="2" end="2"/>
                                            </p:txEl>
                                          </p:spTgt>
                                        </p:tgtEl>
                                      </p:cBhvr>
                                      <p:to x="100000" y="60000"/>
                                    </p:animScale>
                                    <p:animScale>
                                      <p:cBhvr>
                                        <p:cTn id="56" dur="166" decel="50000">
                                          <p:stCondLst>
                                            <p:cond delay="676"/>
                                          </p:stCondLst>
                                        </p:cTn>
                                        <p:tgtEl>
                                          <p:spTgt spid="2">
                                            <p:txEl>
                                              <p:pRg st="2" end="2"/>
                                            </p:txEl>
                                          </p:spTgt>
                                        </p:tgtEl>
                                      </p:cBhvr>
                                      <p:to x="100000" y="100000"/>
                                    </p:animScale>
                                    <p:animScale>
                                      <p:cBhvr>
                                        <p:cTn id="57" dur="26">
                                          <p:stCondLst>
                                            <p:cond delay="1312"/>
                                          </p:stCondLst>
                                        </p:cTn>
                                        <p:tgtEl>
                                          <p:spTgt spid="2">
                                            <p:txEl>
                                              <p:pRg st="2" end="2"/>
                                            </p:txEl>
                                          </p:spTgt>
                                        </p:tgtEl>
                                      </p:cBhvr>
                                      <p:to x="100000" y="80000"/>
                                    </p:animScale>
                                    <p:animScale>
                                      <p:cBhvr>
                                        <p:cTn id="58" dur="166" decel="50000">
                                          <p:stCondLst>
                                            <p:cond delay="1338"/>
                                          </p:stCondLst>
                                        </p:cTn>
                                        <p:tgtEl>
                                          <p:spTgt spid="2">
                                            <p:txEl>
                                              <p:pRg st="2" end="2"/>
                                            </p:txEl>
                                          </p:spTgt>
                                        </p:tgtEl>
                                      </p:cBhvr>
                                      <p:to x="100000" y="100000"/>
                                    </p:animScale>
                                    <p:animScale>
                                      <p:cBhvr>
                                        <p:cTn id="59" dur="26">
                                          <p:stCondLst>
                                            <p:cond delay="1642"/>
                                          </p:stCondLst>
                                        </p:cTn>
                                        <p:tgtEl>
                                          <p:spTgt spid="2">
                                            <p:txEl>
                                              <p:pRg st="2" end="2"/>
                                            </p:txEl>
                                          </p:spTgt>
                                        </p:tgtEl>
                                      </p:cBhvr>
                                      <p:to x="100000" y="90000"/>
                                    </p:animScale>
                                    <p:animScale>
                                      <p:cBhvr>
                                        <p:cTn id="60" dur="166" decel="50000">
                                          <p:stCondLst>
                                            <p:cond delay="1668"/>
                                          </p:stCondLst>
                                        </p:cTn>
                                        <p:tgtEl>
                                          <p:spTgt spid="2">
                                            <p:txEl>
                                              <p:pRg st="2" end="2"/>
                                            </p:txEl>
                                          </p:spTgt>
                                        </p:tgtEl>
                                      </p:cBhvr>
                                      <p:to x="100000" y="100000"/>
                                    </p:animScale>
                                    <p:animScale>
                                      <p:cBhvr>
                                        <p:cTn id="61" dur="26">
                                          <p:stCondLst>
                                            <p:cond delay="1808"/>
                                          </p:stCondLst>
                                        </p:cTn>
                                        <p:tgtEl>
                                          <p:spTgt spid="2">
                                            <p:txEl>
                                              <p:pRg st="2" end="2"/>
                                            </p:txEl>
                                          </p:spTgt>
                                        </p:tgtEl>
                                      </p:cBhvr>
                                      <p:to x="100000" y="95000"/>
                                    </p:animScale>
                                    <p:animScale>
                                      <p:cBhvr>
                                        <p:cTn id="62" dur="166" decel="50000">
                                          <p:stCondLst>
                                            <p:cond delay="1834"/>
                                          </p:stCondLst>
                                        </p:cTn>
                                        <p:tgtEl>
                                          <p:spTgt spid="2">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down)">
                                      <p:cBhvr>
                                        <p:cTn id="67" dur="580">
                                          <p:stCondLst>
                                            <p:cond delay="0"/>
                                          </p:stCondLst>
                                        </p:cTn>
                                        <p:tgtEl>
                                          <p:spTgt spid="2">
                                            <p:txEl>
                                              <p:pRg st="3" end="3"/>
                                            </p:txEl>
                                          </p:spTgt>
                                        </p:tgtEl>
                                      </p:cBhvr>
                                    </p:animEffect>
                                    <p:anim calcmode="lin" valueType="num">
                                      <p:cBhvr>
                                        <p:cTn id="6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2">
                                            <p:txEl>
                                              <p:pRg st="3" end="3"/>
                                            </p:txEl>
                                          </p:spTgt>
                                        </p:tgtEl>
                                      </p:cBhvr>
                                      <p:to x="100000" y="60000"/>
                                    </p:animScale>
                                    <p:animScale>
                                      <p:cBhvr>
                                        <p:cTn id="74" dur="166" decel="50000">
                                          <p:stCondLst>
                                            <p:cond delay="676"/>
                                          </p:stCondLst>
                                        </p:cTn>
                                        <p:tgtEl>
                                          <p:spTgt spid="2">
                                            <p:txEl>
                                              <p:pRg st="3" end="3"/>
                                            </p:txEl>
                                          </p:spTgt>
                                        </p:tgtEl>
                                      </p:cBhvr>
                                      <p:to x="100000" y="100000"/>
                                    </p:animScale>
                                    <p:animScale>
                                      <p:cBhvr>
                                        <p:cTn id="75" dur="26">
                                          <p:stCondLst>
                                            <p:cond delay="1312"/>
                                          </p:stCondLst>
                                        </p:cTn>
                                        <p:tgtEl>
                                          <p:spTgt spid="2">
                                            <p:txEl>
                                              <p:pRg st="3" end="3"/>
                                            </p:txEl>
                                          </p:spTgt>
                                        </p:tgtEl>
                                      </p:cBhvr>
                                      <p:to x="100000" y="80000"/>
                                    </p:animScale>
                                    <p:animScale>
                                      <p:cBhvr>
                                        <p:cTn id="76" dur="166" decel="50000">
                                          <p:stCondLst>
                                            <p:cond delay="1338"/>
                                          </p:stCondLst>
                                        </p:cTn>
                                        <p:tgtEl>
                                          <p:spTgt spid="2">
                                            <p:txEl>
                                              <p:pRg st="3" end="3"/>
                                            </p:txEl>
                                          </p:spTgt>
                                        </p:tgtEl>
                                      </p:cBhvr>
                                      <p:to x="100000" y="100000"/>
                                    </p:animScale>
                                    <p:animScale>
                                      <p:cBhvr>
                                        <p:cTn id="77" dur="26">
                                          <p:stCondLst>
                                            <p:cond delay="1642"/>
                                          </p:stCondLst>
                                        </p:cTn>
                                        <p:tgtEl>
                                          <p:spTgt spid="2">
                                            <p:txEl>
                                              <p:pRg st="3" end="3"/>
                                            </p:txEl>
                                          </p:spTgt>
                                        </p:tgtEl>
                                      </p:cBhvr>
                                      <p:to x="100000" y="90000"/>
                                    </p:animScale>
                                    <p:animScale>
                                      <p:cBhvr>
                                        <p:cTn id="78" dur="166" decel="50000">
                                          <p:stCondLst>
                                            <p:cond delay="1668"/>
                                          </p:stCondLst>
                                        </p:cTn>
                                        <p:tgtEl>
                                          <p:spTgt spid="2">
                                            <p:txEl>
                                              <p:pRg st="3" end="3"/>
                                            </p:txEl>
                                          </p:spTgt>
                                        </p:tgtEl>
                                      </p:cBhvr>
                                      <p:to x="100000" y="100000"/>
                                    </p:animScale>
                                    <p:animScale>
                                      <p:cBhvr>
                                        <p:cTn id="79" dur="26">
                                          <p:stCondLst>
                                            <p:cond delay="1808"/>
                                          </p:stCondLst>
                                        </p:cTn>
                                        <p:tgtEl>
                                          <p:spTgt spid="2">
                                            <p:txEl>
                                              <p:pRg st="3" end="3"/>
                                            </p:txEl>
                                          </p:spTgt>
                                        </p:tgtEl>
                                      </p:cBhvr>
                                      <p:to x="100000" y="95000"/>
                                    </p:animScale>
                                    <p:animScale>
                                      <p:cBhvr>
                                        <p:cTn id="80"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8E2601-57C7-4F6F-BCB5-4A35A3DA718D}"/>
              </a:ext>
            </a:extLst>
          </p:cNvPr>
          <p:cNvSpPr/>
          <p:nvPr/>
        </p:nvSpPr>
        <p:spPr>
          <a:xfrm>
            <a:off x="259829" y="487025"/>
            <a:ext cx="11462479" cy="6370975"/>
          </a:xfrm>
          <a:prstGeom prst="rect">
            <a:avLst/>
          </a:prstGeom>
        </p:spPr>
        <p:txBody>
          <a:bodyPr wrap="square">
            <a:spAutoFit/>
          </a:bodyPr>
          <a:lstStyle/>
          <a:p>
            <a:pPr marL="571500" indent="-571500">
              <a:buFont typeface="Wingdings" panose="05000000000000000000" pitchFamily="2" charset="2"/>
              <a:buChar char="v"/>
            </a:pPr>
            <a:r>
              <a:rPr lang="bn-IN" sz="4000" dirty="0">
                <a:latin typeface="NikoshBAN" panose="02000000000000000000" pitchFamily="2" charset="0"/>
                <a:cs typeface="NikoshBAN" panose="02000000000000000000" pitchFamily="2" charset="0"/>
              </a:rPr>
              <a:t>পুরো এলাকার বাকি অংশগুলো নির্মাণ করতে লেগেছিল আরও ১০ বছর।</a:t>
            </a:r>
          </a:p>
          <a:p>
            <a:pPr marL="571500" indent="-571500">
              <a:buFont typeface="Wingdings" panose="05000000000000000000" pitchFamily="2" charset="2"/>
              <a:buChar char="v"/>
            </a:pPr>
            <a:r>
              <a:rPr lang="bn-IN" sz="4000" dirty="0">
                <a:latin typeface="NikoshBAN" panose="02000000000000000000" pitchFamily="2" charset="0"/>
                <a:cs typeface="NikoshBAN" panose="02000000000000000000" pitchFamily="2" charset="0"/>
              </a:rPr>
              <a:t>তাজমহল নির্মাণে তৎকালীন আনুমানিক ৩২মিলিয়ন রুপি খরচ হয়েছিল বলে ধারণা করা হয়</a:t>
            </a:r>
          </a:p>
          <a:p>
            <a:pPr marL="571500" indent="-571500">
              <a:buFont typeface="Wingdings" panose="05000000000000000000" pitchFamily="2" charset="2"/>
              <a:buChar char="v"/>
            </a:pPr>
            <a:r>
              <a:rPr lang="bn-IN" sz="4000" dirty="0">
                <a:latin typeface="NikoshBAN" panose="02000000000000000000" pitchFamily="2" charset="0"/>
                <a:cs typeface="NikoshBAN" panose="02000000000000000000" pitchFamily="2" charset="0"/>
              </a:rPr>
              <a:t>১৯৮৩ সালে তাজমহল ইউনেস্কো বিশ্ব ঐতিহ্যবাহী স্থাপনা হিসেবে তালিকাভুক্ত করা হয়।</a:t>
            </a:r>
          </a:p>
          <a:p>
            <a:pPr marL="571500" indent="-571500">
              <a:buFont typeface="Wingdings" panose="05000000000000000000" pitchFamily="2" charset="2"/>
              <a:buChar char="v"/>
            </a:pPr>
            <a:r>
              <a:rPr lang="bn-IN" sz="4000" dirty="0">
                <a:latin typeface="NikoshBAN" panose="02000000000000000000" pitchFamily="2" charset="0"/>
                <a:cs typeface="NikoshBAN" panose="02000000000000000000" pitchFamily="2" charset="0"/>
              </a:rPr>
              <a:t>তাজমহল নির্মাণে তৎকালীন আনুমানিক ৩২মিলিয়ন রুপি খরচ হয়েছিল বলে ধারণা করা হয়</a:t>
            </a:r>
          </a:p>
          <a:p>
            <a:pPr marL="571500" indent="-571500">
              <a:buFont typeface="Wingdings" panose="05000000000000000000" pitchFamily="2" charset="2"/>
              <a:buChar char="v"/>
            </a:pPr>
            <a:r>
              <a:rPr lang="bn-IN" sz="4400" dirty="0">
                <a:latin typeface="NikoshBAN" panose="02000000000000000000" pitchFamily="2" charset="0"/>
                <a:cs typeface="NikoshBAN" panose="02000000000000000000" pitchFamily="2" charset="0"/>
              </a:rPr>
              <a:t>পুরো এলাকার বাকি অংশগুলো নির্মাণ করতে লেগেছিল আরও ১০ বছর।</a:t>
            </a:r>
          </a:p>
        </p:txBody>
      </p:sp>
    </p:spTree>
    <p:extLst>
      <p:ext uri="{BB962C8B-B14F-4D97-AF65-F5344CB8AC3E}">
        <p14:creationId xmlns:p14="http://schemas.microsoft.com/office/powerpoint/2010/main" val="152058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25145A-F89C-4F77-BE75-58B840616CAD}"/>
              </a:ext>
            </a:extLst>
          </p:cNvPr>
          <p:cNvSpPr/>
          <p:nvPr/>
        </p:nvSpPr>
        <p:spPr>
          <a:xfrm>
            <a:off x="351350" y="519135"/>
            <a:ext cx="11715734" cy="6226438"/>
          </a:xfrm>
          <a:prstGeom prst="rect">
            <a:avLst/>
          </a:prstGeom>
        </p:spPr>
        <p:txBody>
          <a:bodyPr wrap="square">
            <a:spAutoFit/>
          </a:bodyPr>
          <a:lstStyle/>
          <a:p>
            <a:pPr marL="571500" indent="-571500">
              <a:buFont typeface="Wingdings" panose="05000000000000000000" pitchFamily="2" charset="2"/>
              <a:buChar char="v"/>
            </a:pPr>
            <a:r>
              <a:rPr lang="bn-IN" sz="4000" dirty="0">
                <a:latin typeface="NikoshBAN" panose="02000000000000000000" pitchFamily="2" charset="0"/>
                <a:cs typeface="NikoshBAN" panose="02000000000000000000" pitchFamily="2" charset="0"/>
              </a:rPr>
              <a:t>তাজমহল তৈরি হয়েছে সা</a:t>
            </a:r>
            <a:r>
              <a:rPr lang="en-US" sz="4000" dirty="0">
                <a:latin typeface="NikoshBAN" panose="02000000000000000000" pitchFamily="2" charset="0"/>
                <a:cs typeface="NikoshBAN" panose="02000000000000000000" pitchFamily="2" charset="0"/>
              </a:rPr>
              <a:t>ড়</a:t>
            </a:r>
            <a:r>
              <a:rPr lang="bn-IN" sz="4000" dirty="0">
                <a:latin typeface="NikoshBAN" panose="02000000000000000000" pitchFamily="2" charset="0"/>
                <a:cs typeface="NikoshBAN" panose="02000000000000000000" pitchFamily="2" charset="0"/>
              </a:rPr>
              <a:t>া এ</a:t>
            </a:r>
            <a:r>
              <a:rPr lang="en-US" sz="4000" dirty="0" err="1">
                <a:latin typeface="NikoshBAN" panose="02000000000000000000" pitchFamily="2" charset="0"/>
                <a:cs typeface="NikoshBAN" panose="02000000000000000000" pitchFamily="2" charset="0"/>
              </a:rPr>
              <a:t>শিয়া</a:t>
            </a:r>
            <a:r>
              <a:rPr lang="bn-IN" sz="4000" dirty="0">
                <a:latin typeface="NikoshBAN" panose="02000000000000000000" pitchFamily="2" charset="0"/>
                <a:cs typeface="NikoshBAN" panose="02000000000000000000" pitchFamily="2" charset="0"/>
              </a:rPr>
              <a:t> এবং ভারত থেকে আনা বিভিন্ন উপাদান সামগ্রী দিয়ে। নির্মাণ কাজের সম</a:t>
            </a:r>
            <a:r>
              <a:rPr lang="en-US" sz="4000" dirty="0">
                <a:latin typeface="NikoshBAN" panose="02000000000000000000" pitchFamily="2" charset="0"/>
                <a:cs typeface="NikoshBAN" panose="02000000000000000000" pitchFamily="2" charset="0"/>
              </a:rPr>
              <a:t>য়</a:t>
            </a:r>
            <a:r>
              <a:rPr lang="bn-IN" sz="4000" dirty="0">
                <a:latin typeface="NikoshBAN" panose="02000000000000000000" pitchFamily="2" charset="0"/>
                <a:cs typeface="NikoshBAN" panose="02000000000000000000" pitchFamily="2" charset="0"/>
              </a:rPr>
              <a:t> ১,০০০ এরও বেশি হাতি ব্যবহার করা হয়েছিল নির্মাণ সামগ্রী বহন করে আনার জন্য। আলো-প্রবাহী অস্বচ্ছ সাদা মার্বেল পাথর আনা হয়েছিল রাজস্থান থেকে, হলুদ বা বাদামী রঙের মধ্যম মানের পাথর আনা হয়েছেল পাঞ্জাব থেকে,চীন থেকে আনা হয়েছিল সাধা, সবুজ পাথর, স্ফটিক টুকরা,তিব্বত থেকে বৈদূর্য সবুজ-নীলাভ রঙের রত্ন এবং আফগানিস্তান থেকে নীলকান্তমণি আনা হয়েছিল,</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নীল রত্ন এসেছিল শ্রীলঙ্কা এবং রক্তিমাভাব</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সাদা রঙের মূল্যবান পাথর এসেছিল আরব থেকে। এ আটাশ ধরনের মহামূল্যবান পাথর সাদা মার্বেল পাথরেরে উপর বসানো রয়েছে।</a:t>
            </a:r>
          </a:p>
        </p:txBody>
      </p:sp>
    </p:spTree>
    <p:extLst>
      <p:ext uri="{BB962C8B-B14F-4D97-AF65-F5344CB8AC3E}">
        <p14:creationId xmlns:p14="http://schemas.microsoft.com/office/powerpoint/2010/main" val="31893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901BAC-3F4D-4039-9305-5AFB50F990FE}"/>
              </a:ext>
            </a:extLst>
          </p:cNvPr>
          <p:cNvGrpSpPr/>
          <p:nvPr/>
        </p:nvGrpSpPr>
        <p:grpSpPr>
          <a:xfrm>
            <a:off x="469232" y="735283"/>
            <a:ext cx="11183109" cy="4366331"/>
            <a:chOff x="-28879" y="274258"/>
            <a:chExt cx="13567931" cy="4366331"/>
          </a:xfrm>
        </p:grpSpPr>
        <p:pic>
          <p:nvPicPr>
            <p:cNvPr id="1026" name="Picture 2" descr="ঘুরে আসুন সোনারগাঁয়ে বাংলার তাজমহল">
              <a:extLst>
                <a:ext uri="{FF2B5EF4-FFF2-40B4-BE49-F238E27FC236}">
                  <a16:creationId xmlns:a16="http://schemas.microsoft.com/office/drawing/2014/main" id="{C35D1C89-CD95-46E1-B25F-054F7C71E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9" y="274258"/>
              <a:ext cx="628658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ঘুরে আসুন বাংলার তাজমহল – Bangali Kantha">
              <a:extLst>
                <a:ext uri="{FF2B5EF4-FFF2-40B4-BE49-F238E27FC236}">
                  <a16:creationId xmlns:a16="http://schemas.microsoft.com/office/drawing/2014/main" id="{7CCE914F-10B8-47B7-B347-1100D332E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469" y="289251"/>
              <a:ext cx="6286583" cy="435133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 Placeholder 2">
            <a:extLst>
              <a:ext uri="{FF2B5EF4-FFF2-40B4-BE49-F238E27FC236}">
                <a16:creationId xmlns:a16="http://schemas.microsoft.com/office/drawing/2014/main" id="{A78C25DD-2DF4-4F55-87D2-5C41262C8028}"/>
              </a:ext>
            </a:extLst>
          </p:cNvPr>
          <p:cNvSpPr txBox="1">
            <a:spLocks/>
          </p:cNvSpPr>
          <p:nvPr/>
        </p:nvSpPr>
        <p:spPr>
          <a:xfrm>
            <a:off x="3529013" y="5748505"/>
            <a:ext cx="5157787" cy="8239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6000" dirty="0">
                <a:latin typeface="NikoshBAN" panose="02000000000000000000" pitchFamily="2" charset="0"/>
                <a:cs typeface="NikoshBAN" panose="02000000000000000000" pitchFamily="2" charset="0"/>
              </a:rPr>
              <a:t>বাংলার তাজমহল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186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317A16F-9A94-4CF0-875A-AB5C5F0AF122}"/>
              </a:ext>
            </a:extLst>
          </p:cNvPr>
          <p:cNvSpPr txBox="1">
            <a:spLocks/>
          </p:cNvSpPr>
          <p:nvPr/>
        </p:nvSpPr>
        <p:spPr>
          <a:xfrm>
            <a:off x="577516" y="1969733"/>
            <a:ext cx="11036968" cy="2918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bn-IN" sz="4000" dirty="0">
                <a:latin typeface="NikoshBAN" panose="02000000000000000000" pitchFamily="2" charset="0"/>
                <a:cs typeface="NikoshBAN" panose="02000000000000000000" pitchFamily="2" charset="0"/>
              </a:rPr>
              <a:t> সোনারগা</a:t>
            </a:r>
            <a:r>
              <a:rPr lang="en-US" sz="4000" dirty="0" err="1">
                <a:latin typeface="NikoshBAN" panose="02000000000000000000" pitchFamily="2" charset="0"/>
                <a:cs typeface="NikoshBAN" panose="02000000000000000000" pitchFamily="2" charset="0"/>
              </a:rPr>
              <a:t>ওয়ে</a:t>
            </a:r>
            <a:r>
              <a:rPr lang="bn-IN" sz="4000" dirty="0">
                <a:latin typeface="NikoshBAN" panose="02000000000000000000" pitchFamily="2" charset="0"/>
                <a:cs typeface="NikoshBAN" panose="02000000000000000000" pitchFamily="2" charset="0"/>
              </a:rPr>
              <a:t> অবস্থিত</a:t>
            </a:r>
          </a:p>
          <a:p>
            <a:pPr>
              <a:buFont typeface="Wingdings" panose="05000000000000000000" pitchFamily="2" charset="2"/>
              <a:buChar char="v"/>
            </a:pP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তাজমহল বাংলাদেশের মালিক আহসানুল্লাহ মনি </a:t>
            </a:r>
          </a:p>
          <a:p>
            <a:pPr>
              <a:buFont typeface="Wingdings" panose="05000000000000000000" pitchFamily="2" charset="2"/>
              <a:buChar char="v"/>
            </a:pP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একজন ধনবান চলচ্চিত্র নির্মাতা</a:t>
            </a:r>
          </a:p>
          <a:p>
            <a:pPr>
              <a:buFont typeface="Wingdings" panose="05000000000000000000" pitchFamily="2" charset="2"/>
              <a:buChar char="v"/>
            </a:pP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তিনি ২০০৮ সালের ডিসেম্বরে </a:t>
            </a:r>
            <a:r>
              <a:rPr lang="en-US" sz="4000" dirty="0">
                <a:latin typeface="NikoshBAN" panose="02000000000000000000" pitchFamily="2" charset="0"/>
                <a:cs typeface="NikoshBAN" panose="02000000000000000000" pitchFamily="2" charset="0"/>
              </a:rPr>
              <a:t>ক</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জ </a:t>
            </a:r>
            <a:r>
              <a:rPr lang="en-US" sz="4000" dirty="0" err="1">
                <a:latin typeface="NikoshBAN" panose="02000000000000000000" pitchFamily="2" charset="0"/>
                <a:cs typeface="NikoshBAN" panose="02000000000000000000" pitchFamily="2" charset="0"/>
              </a:rPr>
              <a:t>শুরু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করেন</a:t>
            </a:r>
            <a:endParaRPr lang="en-US" sz="4000" dirty="0">
              <a:latin typeface="NikoshBAN" panose="02000000000000000000" pitchFamily="2" charset="0"/>
              <a:cs typeface="NikoshBAN" panose="02000000000000000000" pitchFamily="2" charset="0"/>
            </a:endParaRPr>
          </a:p>
        </p:txBody>
      </p:sp>
      <p:sp>
        <p:nvSpPr>
          <p:cNvPr id="3" name="Text Placeholder 2">
            <a:extLst>
              <a:ext uri="{FF2B5EF4-FFF2-40B4-BE49-F238E27FC236}">
                <a16:creationId xmlns:a16="http://schemas.microsoft.com/office/drawing/2014/main" id="{86FF0356-AA27-475C-BB43-E0DBB38E9512}"/>
              </a:ext>
            </a:extLst>
          </p:cNvPr>
          <p:cNvSpPr txBox="1">
            <a:spLocks/>
          </p:cNvSpPr>
          <p:nvPr/>
        </p:nvSpPr>
        <p:spPr>
          <a:xfrm>
            <a:off x="2134695" y="305396"/>
            <a:ext cx="7665288" cy="946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6000" dirty="0">
                <a:latin typeface="NikoshBAN" panose="02000000000000000000" pitchFamily="2" charset="0"/>
                <a:cs typeface="NikoshBAN" panose="02000000000000000000" pitchFamily="2" charset="0"/>
              </a:rPr>
              <a:t>বাংলার তাজমহল সম্পর্কে তথ্য</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706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heel(1)">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heel(1)">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heel(1)">
                                      <p:cBhvr>
                                        <p:cTn id="23" dur="2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heel(1)">
                                      <p:cBhvr>
                                        <p:cTn id="2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May 1 . Vector flat daily calendar icon. Date and time, day, month ...">
            <a:extLst>
              <a:ext uri="{FF2B5EF4-FFF2-40B4-BE49-F238E27FC236}">
                <a16:creationId xmlns:a16="http://schemas.microsoft.com/office/drawing/2014/main" id="{42784841-88F3-4786-87AB-ABE5B0D80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2" t="11765" r="10935" b="10888"/>
          <a:stretch/>
        </p:blipFill>
        <p:spPr bwMode="auto">
          <a:xfrm>
            <a:off x="8926286" y="3852136"/>
            <a:ext cx="3265714" cy="30058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Y DAY-ইতিহাস এর টানে! - SCIENCE IS EASYl">
            <a:extLst>
              <a:ext uri="{FF2B5EF4-FFF2-40B4-BE49-F238E27FC236}">
                <a16:creationId xmlns:a16="http://schemas.microsoft.com/office/drawing/2014/main" id="{E7E9947B-B43D-4F73-A6B9-1CFD8DD2D2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83" r="21166"/>
          <a:stretch/>
        </p:blipFill>
        <p:spPr bwMode="auto">
          <a:xfrm>
            <a:off x="8717965" y="195943"/>
            <a:ext cx="3474035" cy="34630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মহান মে দিবস : বঞ্চনার থেকে অধিকার ...">
            <a:extLst>
              <a:ext uri="{FF2B5EF4-FFF2-40B4-BE49-F238E27FC236}">
                <a16:creationId xmlns:a16="http://schemas.microsoft.com/office/drawing/2014/main" id="{BDBE02E5-090A-4CFC-9553-CCF165767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07" y="195943"/>
            <a:ext cx="8476021" cy="653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73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344FF-EF30-467F-8B0D-B4B1396FAF1A}"/>
              </a:ext>
            </a:extLst>
          </p:cNvPr>
          <p:cNvSpPr txBox="1"/>
          <p:nvPr/>
        </p:nvSpPr>
        <p:spPr>
          <a:xfrm>
            <a:off x="0" y="1828801"/>
            <a:ext cx="12192000" cy="1015663"/>
          </a:xfrm>
          <a:prstGeom prst="rect">
            <a:avLst/>
          </a:prstGeom>
          <a:noFill/>
        </p:spPr>
        <p:txBody>
          <a:bodyPr wrap="square" rtlCol="0">
            <a:spAutoFit/>
          </a:bodyPr>
          <a:lstStyle/>
          <a:p>
            <a:r>
              <a:rPr lang="en-US" sz="6000" dirty="0" err="1">
                <a:solidFill>
                  <a:srgbClr val="FF0000"/>
                </a:solidFill>
                <a:latin typeface="NikoshBAN" panose="02000000000000000000" pitchFamily="2" charset="0"/>
                <a:cs typeface="NikoshBAN" panose="02000000000000000000" pitchFamily="2" charset="0"/>
              </a:rPr>
              <a:t>কঠোর</a:t>
            </a:r>
            <a:r>
              <a:rPr lang="en-US" sz="6000" dirty="0">
                <a:solidFill>
                  <a:srgbClr val="FF0000"/>
                </a:solidFill>
                <a:latin typeface="NikoshBAN" panose="02000000000000000000" pitchFamily="2" charset="0"/>
                <a:cs typeface="NikoshBAN" panose="02000000000000000000" pitchFamily="2" charset="0"/>
              </a:rPr>
              <a:t> </a:t>
            </a:r>
            <a:r>
              <a:rPr lang="en-US" sz="6000" dirty="0" err="1">
                <a:solidFill>
                  <a:srgbClr val="FF0000"/>
                </a:solidFill>
                <a:latin typeface="NikoshBAN" panose="02000000000000000000" pitchFamily="2" charset="0"/>
                <a:cs typeface="NikoshBAN" panose="02000000000000000000" pitchFamily="2" charset="0"/>
              </a:rPr>
              <a:t>কায়িক</a:t>
            </a:r>
            <a:r>
              <a:rPr lang="en-US" sz="6000" dirty="0">
                <a:solidFill>
                  <a:srgbClr val="FF0000"/>
                </a:solidFill>
                <a:latin typeface="NikoshBAN" panose="02000000000000000000" pitchFamily="2" charset="0"/>
                <a:cs typeface="NikoshBAN" panose="02000000000000000000" pitchFamily="2" charset="0"/>
              </a:rPr>
              <a:t> </a:t>
            </a:r>
            <a:r>
              <a:rPr lang="en-US" sz="6000" dirty="0" err="1">
                <a:solidFill>
                  <a:srgbClr val="FF0000"/>
                </a:solidFill>
                <a:latin typeface="NikoshBAN" panose="02000000000000000000" pitchFamily="2" charset="0"/>
                <a:cs typeface="NikoshBAN" panose="02000000000000000000" pitchFamily="2" charset="0"/>
              </a:rPr>
              <a:t>পরিশ্রমের</a:t>
            </a:r>
            <a:r>
              <a:rPr lang="en-US" sz="6000" dirty="0">
                <a:solidFill>
                  <a:srgbClr val="FF0000"/>
                </a:solidFill>
                <a:latin typeface="NikoshBAN" panose="02000000000000000000" pitchFamily="2" charset="0"/>
                <a:cs typeface="NikoshBAN" panose="02000000000000000000" pitchFamily="2" charset="0"/>
              </a:rPr>
              <a:t> </a:t>
            </a:r>
            <a:r>
              <a:rPr lang="en-US" sz="6000" dirty="0" err="1">
                <a:solidFill>
                  <a:srgbClr val="FF0000"/>
                </a:solidFill>
                <a:latin typeface="NikoshBAN" panose="02000000000000000000" pitchFamily="2" charset="0"/>
                <a:cs typeface="NikoshBAN" panose="02000000000000000000" pitchFamily="2" charset="0"/>
              </a:rPr>
              <a:t>উদাহর</a:t>
            </a:r>
            <a:r>
              <a:rPr lang="as-IN" sz="6000" dirty="0">
                <a:solidFill>
                  <a:srgbClr val="FF0000"/>
                </a:solidFill>
                <a:latin typeface="NikoshBAN" panose="02000000000000000000" pitchFamily="2" charset="0"/>
                <a:cs typeface="NikoshBAN" panose="02000000000000000000" pitchFamily="2" charset="0"/>
              </a:rPr>
              <a:t>ণ</a:t>
            </a:r>
            <a:r>
              <a:rPr lang="en-US" sz="6000" dirty="0">
                <a:solidFill>
                  <a:srgbClr val="FF0000"/>
                </a:solidFill>
                <a:latin typeface="NikoshBAN" panose="02000000000000000000" pitchFamily="2" charset="0"/>
                <a:cs typeface="NikoshBAN" panose="02000000000000000000" pitchFamily="2" charset="0"/>
              </a:rPr>
              <a:t> </a:t>
            </a:r>
            <a:r>
              <a:rPr lang="as-IN" sz="6000" dirty="0">
                <a:solidFill>
                  <a:srgbClr val="FF0000"/>
                </a:solidFill>
                <a:latin typeface="NikoshBAN" panose="02000000000000000000" pitchFamily="2" charset="0"/>
                <a:cs typeface="NikoshBAN" panose="02000000000000000000" pitchFamily="2" charset="0"/>
              </a:rPr>
              <a:t>চ</a:t>
            </a:r>
            <a:r>
              <a:rPr lang="en-US" sz="6000" dirty="0">
                <a:solidFill>
                  <a:srgbClr val="FF0000"/>
                </a:solidFill>
                <a:latin typeface="NikoshBAN" panose="02000000000000000000" pitchFamily="2" charset="0"/>
                <a:cs typeface="NikoshBAN" panose="02000000000000000000" pitchFamily="2" charset="0"/>
              </a:rPr>
              <a:t>ি</a:t>
            </a:r>
            <a:r>
              <a:rPr lang="as-IN" sz="6000" dirty="0">
                <a:solidFill>
                  <a:srgbClr val="FF0000"/>
                </a:solidFill>
                <a:latin typeface="NikoshBAN" panose="02000000000000000000" pitchFamily="2" charset="0"/>
                <a:cs typeface="NikoshBAN" panose="02000000000000000000" pitchFamily="2" charset="0"/>
              </a:rPr>
              <a:t>ন</a:t>
            </a:r>
            <a:r>
              <a:rPr lang="en-US" sz="6000" dirty="0">
                <a:solidFill>
                  <a:srgbClr val="FF0000"/>
                </a:solidFill>
                <a:latin typeface="NikoshBAN" panose="02000000000000000000" pitchFamily="2" charset="0"/>
                <a:cs typeface="NikoshBAN" panose="02000000000000000000" pitchFamily="2" charset="0"/>
              </a:rPr>
              <a:t>্</a:t>
            </a:r>
            <a:r>
              <a:rPr lang="as-IN" sz="6000" dirty="0">
                <a:solidFill>
                  <a:srgbClr val="FF0000"/>
                </a:solidFill>
                <a:latin typeface="NikoshBAN" panose="02000000000000000000" pitchFamily="2" charset="0"/>
                <a:cs typeface="NikoshBAN" panose="02000000000000000000" pitchFamily="2" charset="0"/>
              </a:rPr>
              <a:t>ত</a:t>
            </a:r>
            <a:r>
              <a:rPr lang="en-US" sz="6000" dirty="0">
                <a:solidFill>
                  <a:srgbClr val="FF0000"/>
                </a:solidFill>
                <a:latin typeface="NikoshBAN" panose="02000000000000000000" pitchFamily="2" charset="0"/>
                <a:cs typeface="NikoshBAN" panose="02000000000000000000" pitchFamily="2" charset="0"/>
              </a:rPr>
              <a:t>া </a:t>
            </a:r>
            <a:r>
              <a:rPr lang="as-IN" sz="6000" dirty="0">
                <a:solidFill>
                  <a:srgbClr val="FF0000"/>
                </a:solidFill>
                <a:latin typeface="NikoshBAN" panose="02000000000000000000" pitchFamily="2" charset="0"/>
                <a:cs typeface="NikoshBAN" panose="02000000000000000000" pitchFamily="2" charset="0"/>
              </a:rPr>
              <a:t>ক</a:t>
            </a:r>
            <a:r>
              <a:rPr lang="en-US" sz="6000" dirty="0">
                <a:solidFill>
                  <a:srgbClr val="FF0000"/>
                </a:solidFill>
                <a:latin typeface="NikoshBAN" panose="02000000000000000000" pitchFamily="2" charset="0"/>
                <a:cs typeface="NikoshBAN" panose="02000000000000000000" pitchFamily="2" charset="0"/>
              </a:rPr>
              <a:t>র</a:t>
            </a:r>
          </a:p>
        </p:txBody>
      </p:sp>
      <p:sp>
        <p:nvSpPr>
          <p:cNvPr id="3" name="Oval 2">
            <a:extLst>
              <a:ext uri="{FF2B5EF4-FFF2-40B4-BE49-F238E27FC236}">
                <a16:creationId xmlns:a16="http://schemas.microsoft.com/office/drawing/2014/main" id="{22F5A965-C80A-4C41-948C-C0E361973A68}"/>
              </a:ext>
            </a:extLst>
          </p:cNvPr>
          <p:cNvSpPr/>
          <p:nvPr/>
        </p:nvSpPr>
        <p:spPr>
          <a:xfrm>
            <a:off x="10253273" y="2261682"/>
            <a:ext cx="305254" cy="3597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71ECE59-031D-45C1-8AC8-3C9DD0BC2DDD}"/>
              </a:ext>
            </a:extLst>
          </p:cNvPr>
          <p:cNvSpPr/>
          <p:nvPr/>
        </p:nvSpPr>
        <p:spPr>
          <a:xfrm>
            <a:off x="10737954" y="2261681"/>
            <a:ext cx="305255" cy="359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8AC0D42-BA2C-4C0C-8910-4B2DBAB922A0}"/>
              </a:ext>
            </a:extLst>
          </p:cNvPr>
          <p:cNvSpPr/>
          <p:nvPr/>
        </p:nvSpPr>
        <p:spPr>
          <a:xfrm>
            <a:off x="11265335" y="2261681"/>
            <a:ext cx="305255" cy="3597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36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repeatCount="indefinite"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repeatCount="indefinite" fill="hold" grpId="0" nodeType="clickEffect">
                                  <p:stCondLst>
                                    <p:cond delay="130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repeatCount="indefinite" fill="hold" grpId="0" nodeType="clickEffect">
                                  <p:stCondLst>
                                    <p:cond delay="2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DB006F-AD69-4C6B-8A0E-102C068D8D55}"/>
              </a:ext>
            </a:extLst>
          </p:cNvPr>
          <p:cNvSpPr txBox="1"/>
          <p:nvPr/>
        </p:nvSpPr>
        <p:spPr>
          <a:xfrm>
            <a:off x="325797" y="5826380"/>
            <a:ext cx="8797206" cy="923330"/>
          </a:xfrm>
          <a:prstGeom prst="rect">
            <a:avLst/>
          </a:prstGeom>
          <a:noFill/>
        </p:spPr>
        <p:txBody>
          <a:bodyPr wrap="square" rtlCol="0">
            <a:spAutoFit/>
          </a:bodyPr>
          <a:lstStyle/>
          <a:p>
            <a:r>
              <a:rPr lang="en-US" sz="5400" dirty="0" err="1">
                <a:solidFill>
                  <a:srgbClr val="FF0000"/>
                </a:solidFill>
                <a:latin typeface="NikoshBAN" panose="02000000000000000000" pitchFamily="2" charset="0"/>
                <a:cs typeface="NikoshBAN" panose="02000000000000000000" pitchFamily="2" charset="0"/>
              </a:rPr>
              <a:t>কাজগুলো</a:t>
            </a:r>
            <a:r>
              <a:rPr lang="en-US" sz="5400" dirty="0">
                <a:solidFill>
                  <a:srgbClr val="FF0000"/>
                </a:solidFill>
                <a:latin typeface="NikoshBAN" panose="02000000000000000000" pitchFamily="2" charset="0"/>
                <a:cs typeface="NikoshBAN" panose="02000000000000000000" pitchFamily="2" charset="0"/>
              </a:rPr>
              <a:t> </a:t>
            </a:r>
            <a:r>
              <a:rPr lang="en-US" sz="5400" dirty="0" err="1">
                <a:solidFill>
                  <a:srgbClr val="FF0000"/>
                </a:solidFill>
                <a:latin typeface="NikoshBAN" panose="02000000000000000000" pitchFamily="2" charset="0"/>
                <a:cs typeface="NikoshBAN" panose="02000000000000000000" pitchFamily="2" charset="0"/>
              </a:rPr>
              <a:t>কি</a:t>
            </a:r>
            <a:r>
              <a:rPr lang="en-US" sz="5400" dirty="0">
                <a:solidFill>
                  <a:srgbClr val="FF0000"/>
                </a:solidFill>
                <a:latin typeface="NikoshBAN" panose="02000000000000000000" pitchFamily="2" charset="0"/>
                <a:cs typeface="NikoshBAN" panose="02000000000000000000" pitchFamily="2" charset="0"/>
              </a:rPr>
              <a:t> </a:t>
            </a:r>
            <a:r>
              <a:rPr lang="en-US" sz="5400" dirty="0" err="1">
                <a:solidFill>
                  <a:srgbClr val="FF0000"/>
                </a:solidFill>
                <a:latin typeface="NikoshBAN" panose="02000000000000000000" pitchFamily="2" charset="0"/>
                <a:cs typeface="NikoshBAN" panose="02000000000000000000" pitchFamily="2" charset="0"/>
              </a:rPr>
              <a:t>সহজ</a:t>
            </a:r>
            <a:r>
              <a:rPr lang="en-US" sz="5400" dirty="0">
                <a:solidFill>
                  <a:srgbClr val="FF0000"/>
                </a:solidFill>
                <a:latin typeface="NikoshBAN" panose="02000000000000000000" pitchFamily="2" charset="0"/>
                <a:cs typeface="NikoshBAN" panose="02000000000000000000" pitchFamily="2" charset="0"/>
              </a:rPr>
              <a:t> </a:t>
            </a:r>
            <a:r>
              <a:rPr lang="en-US" sz="5400" dirty="0" err="1">
                <a:solidFill>
                  <a:srgbClr val="FF0000"/>
                </a:solidFill>
                <a:latin typeface="NikoshBAN" panose="02000000000000000000" pitchFamily="2" charset="0"/>
                <a:cs typeface="NikoshBAN" panose="02000000000000000000" pitchFamily="2" charset="0"/>
              </a:rPr>
              <a:t>না</a:t>
            </a:r>
            <a:r>
              <a:rPr lang="en-US" sz="5400" dirty="0">
                <a:solidFill>
                  <a:srgbClr val="FF0000"/>
                </a:solidFill>
                <a:latin typeface="NikoshBAN" panose="02000000000000000000" pitchFamily="2" charset="0"/>
                <a:cs typeface="NikoshBAN" panose="02000000000000000000" pitchFamily="2" charset="0"/>
              </a:rPr>
              <a:t> </a:t>
            </a:r>
            <a:r>
              <a:rPr lang="en-US" sz="5400" dirty="0" err="1">
                <a:solidFill>
                  <a:srgbClr val="FF0000"/>
                </a:solidFill>
                <a:latin typeface="NikoshBAN" panose="02000000000000000000" pitchFamily="2" charset="0"/>
                <a:cs typeface="NikoshBAN" panose="02000000000000000000" pitchFamily="2" charset="0"/>
              </a:rPr>
              <a:t>কঠিন</a:t>
            </a:r>
            <a:r>
              <a:rPr lang="en-US" sz="5400" dirty="0">
                <a:solidFill>
                  <a:srgbClr val="FF0000"/>
                </a:solidFill>
                <a:latin typeface="NikoshBAN" panose="02000000000000000000" pitchFamily="2" charset="0"/>
                <a:cs typeface="NikoshBAN" panose="02000000000000000000" pitchFamily="2" charset="0"/>
              </a:rPr>
              <a:t> ? </a:t>
            </a:r>
          </a:p>
        </p:txBody>
      </p:sp>
      <p:sp>
        <p:nvSpPr>
          <p:cNvPr id="6" name="TextBox 5">
            <a:extLst>
              <a:ext uri="{FF2B5EF4-FFF2-40B4-BE49-F238E27FC236}">
                <a16:creationId xmlns:a16="http://schemas.microsoft.com/office/drawing/2014/main" id="{A8C97900-C24F-415C-AE8B-8B269FE73CAD}"/>
              </a:ext>
            </a:extLst>
          </p:cNvPr>
          <p:cNvSpPr txBox="1"/>
          <p:nvPr/>
        </p:nvSpPr>
        <p:spPr>
          <a:xfrm>
            <a:off x="5983634" y="609709"/>
            <a:ext cx="6208366" cy="923330"/>
          </a:xfrm>
          <a:prstGeom prst="rect">
            <a:avLst/>
          </a:prstGeom>
          <a:noFill/>
        </p:spPr>
        <p:txBody>
          <a:bodyPr wrap="square" rtlCol="0">
            <a:spAutoFit/>
          </a:bodyPr>
          <a:lstStyle/>
          <a:p>
            <a:r>
              <a:rPr lang="en-US" sz="5400" dirty="0" err="1">
                <a:solidFill>
                  <a:srgbClr val="FF0000"/>
                </a:solidFill>
                <a:latin typeface="NikoshBAN" panose="02000000000000000000" pitchFamily="2" charset="0"/>
                <a:cs typeface="NikoshBAN" panose="02000000000000000000" pitchFamily="2" charset="0"/>
              </a:rPr>
              <a:t>ছবিগুলো</a:t>
            </a:r>
            <a:r>
              <a:rPr lang="en-US" sz="5400" dirty="0">
                <a:solidFill>
                  <a:srgbClr val="FF0000"/>
                </a:solidFill>
                <a:latin typeface="NikoshBAN" panose="02000000000000000000" pitchFamily="2" charset="0"/>
                <a:cs typeface="NikoshBAN" panose="02000000000000000000" pitchFamily="2" charset="0"/>
              </a:rPr>
              <a:t> </a:t>
            </a:r>
            <a:r>
              <a:rPr lang="as-IN" sz="5400" dirty="0">
                <a:solidFill>
                  <a:srgbClr val="FF0000"/>
                </a:solidFill>
                <a:latin typeface="NikoshBAN" panose="02000000000000000000" pitchFamily="2" charset="0"/>
                <a:cs typeface="NikoshBAN" panose="02000000000000000000" pitchFamily="2" charset="0"/>
              </a:rPr>
              <a:t>দ</a:t>
            </a:r>
            <a:r>
              <a:rPr lang="en-US" sz="5400" dirty="0">
                <a:solidFill>
                  <a:srgbClr val="FF0000"/>
                </a:solidFill>
                <a:latin typeface="NikoshBAN" panose="02000000000000000000" pitchFamily="2" charset="0"/>
                <a:cs typeface="NikoshBAN" panose="02000000000000000000" pitchFamily="2" charset="0"/>
              </a:rPr>
              <a:t>ে</a:t>
            </a:r>
            <a:r>
              <a:rPr lang="bn-IN" sz="5400" dirty="0">
                <a:solidFill>
                  <a:srgbClr val="FF0000"/>
                </a:solidFill>
                <a:latin typeface="NikoshBAN" panose="02000000000000000000" pitchFamily="2" charset="0"/>
                <a:cs typeface="NikoshBAN" panose="02000000000000000000" pitchFamily="2" charset="0"/>
              </a:rPr>
              <a:t>খে চিন্তা করি</a:t>
            </a:r>
            <a:r>
              <a:rPr lang="en-US" sz="5400" dirty="0">
                <a:solidFill>
                  <a:srgbClr val="FF0000"/>
                </a:solidFill>
                <a:latin typeface="NikoshBAN" panose="02000000000000000000" pitchFamily="2" charset="0"/>
                <a:cs typeface="NikoshBAN" panose="02000000000000000000" pitchFamily="2" charset="0"/>
              </a:rPr>
              <a:t>…</a:t>
            </a:r>
          </a:p>
        </p:txBody>
      </p:sp>
      <p:pic>
        <p:nvPicPr>
          <p:cNvPr id="1028" name="Picture 4" descr="শ্রমের মর্যাদা রচনা">
            <a:extLst>
              <a:ext uri="{FF2B5EF4-FFF2-40B4-BE49-F238E27FC236}">
                <a16:creationId xmlns:a16="http://schemas.microsoft.com/office/drawing/2014/main" id="{D7CD58BF-8E47-4367-B744-580BEA57D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07169"/>
            <a:ext cx="7096539"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ইসলামে শ্রম ও শ্রমিকের মর্যাদা">
            <a:extLst>
              <a:ext uri="{FF2B5EF4-FFF2-40B4-BE49-F238E27FC236}">
                <a16:creationId xmlns:a16="http://schemas.microsoft.com/office/drawing/2014/main" id="{CB698A64-7B53-46C6-B554-FC6BB5E8D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21" y="478482"/>
            <a:ext cx="5082137"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66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tition · Department of Education: “Strict implementation of the ...">
            <a:extLst>
              <a:ext uri="{FF2B5EF4-FFF2-40B4-BE49-F238E27FC236}">
                <a16:creationId xmlns:a16="http://schemas.microsoft.com/office/drawing/2014/main" id="{1BB88A73-6007-4092-A9FD-79E329226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02" y="1172705"/>
            <a:ext cx="8058195" cy="451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9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 YOU” post-it (card thanks a lot very much smiley) - Buy this ...">
            <a:extLst>
              <a:ext uri="{FF2B5EF4-FFF2-40B4-BE49-F238E27FC236}">
                <a16:creationId xmlns:a16="http://schemas.microsoft.com/office/drawing/2014/main" id="{0E1F0C75-C137-4465-A2AD-67001D3068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 r="-846" b="3971"/>
          <a:stretch/>
        </p:blipFill>
        <p:spPr bwMode="auto">
          <a:xfrm>
            <a:off x="153061" y="99389"/>
            <a:ext cx="11853409" cy="63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6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siness man in formal suit holding briefcase Vector Image">
            <a:extLst>
              <a:ext uri="{FF2B5EF4-FFF2-40B4-BE49-F238E27FC236}">
                <a16:creationId xmlns:a16="http://schemas.microsoft.com/office/drawing/2014/main" id="{88B14EE5-197B-42BE-94F7-53B6187297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42" r="12302" b="8652"/>
          <a:stretch/>
        </p:blipFill>
        <p:spPr bwMode="auto">
          <a:xfrm>
            <a:off x="10174511" y="-40532"/>
            <a:ext cx="2222792" cy="6768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brary of work royalty free free png files ▻▻▻ Clipart Art 2019">
            <a:extLst>
              <a:ext uri="{FF2B5EF4-FFF2-40B4-BE49-F238E27FC236}">
                <a16:creationId xmlns:a16="http://schemas.microsoft.com/office/drawing/2014/main" id="{3914F245-45B3-426B-8A65-8AF8F269F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6" y="3331725"/>
            <a:ext cx="4490281" cy="343692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C5EE4935-FCD5-4EAD-B95B-D4EB2354069F}"/>
              </a:ext>
            </a:extLst>
          </p:cNvPr>
          <p:cNvGrpSpPr/>
          <p:nvPr/>
        </p:nvGrpSpPr>
        <p:grpSpPr>
          <a:xfrm>
            <a:off x="192216" y="300842"/>
            <a:ext cx="6602931" cy="2296879"/>
            <a:chOff x="2502568" y="242477"/>
            <a:chExt cx="6602931" cy="2296879"/>
          </a:xfrm>
        </p:grpSpPr>
        <p:sp>
          <p:nvSpPr>
            <p:cNvPr id="5" name="Arrow: Left-Right 4">
              <a:extLst>
                <a:ext uri="{FF2B5EF4-FFF2-40B4-BE49-F238E27FC236}">
                  <a16:creationId xmlns:a16="http://schemas.microsoft.com/office/drawing/2014/main" id="{4C557FB1-1398-4DEF-AAC6-6B56EA63BE4B}"/>
                </a:ext>
              </a:extLst>
            </p:cNvPr>
            <p:cNvSpPr/>
            <p:nvPr/>
          </p:nvSpPr>
          <p:spPr>
            <a:xfrm>
              <a:off x="2502568" y="242477"/>
              <a:ext cx="6602931" cy="2296879"/>
            </a:xfrm>
            <a:prstGeom prst="leftRightArrow">
              <a:avLst/>
            </a:prstGeom>
            <a:solidFill>
              <a:schemeClr val="bg1"/>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AC6E0A8-E487-4CEF-988B-CC07C5E17349}"/>
                </a:ext>
              </a:extLst>
            </p:cNvPr>
            <p:cNvSpPr/>
            <p:nvPr/>
          </p:nvSpPr>
          <p:spPr>
            <a:xfrm>
              <a:off x="3398808" y="1065828"/>
              <a:ext cx="4641011" cy="923330"/>
            </a:xfrm>
            <a:prstGeom prst="rect">
              <a:avLst/>
            </a:prstGeom>
            <a:noFill/>
          </p:spPr>
          <p:txBody>
            <a:bodyPr wrap="square" lIns="91440" tIns="45720" rIns="91440" bIns="45720">
              <a:spAutoFit/>
            </a:bodyPr>
            <a:lstStyle/>
            <a:p>
              <a:pPr algn="ctr"/>
              <a:r>
                <a:rPr lang="bn-IN" sz="5400" b="0" cap="none" spc="0" dirty="0">
                  <a:ln w="0"/>
                  <a:solidFill>
                    <a:srgbClr val="FF0000"/>
                  </a:solidFill>
                  <a:effectLst/>
                </a:rPr>
                <a:t>আজকের পাঠ</a:t>
              </a:r>
              <a:endParaRPr lang="en-US" sz="5400" b="0" cap="none" spc="0" dirty="0">
                <a:ln w="0"/>
                <a:solidFill>
                  <a:srgbClr val="FF0000"/>
                </a:solidFill>
                <a:effectLst/>
              </a:endParaRPr>
            </a:p>
          </p:txBody>
        </p:sp>
      </p:grpSp>
      <p:grpSp>
        <p:nvGrpSpPr>
          <p:cNvPr id="2" name="Group 1">
            <a:extLst>
              <a:ext uri="{FF2B5EF4-FFF2-40B4-BE49-F238E27FC236}">
                <a16:creationId xmlns:a16="http://schemas.microsoft.com/office/drawing/2014/main" id="{FC15B8E1-361B-4D36-BB20-007F74F83276}"/>
              </a:ext>
            </a:extLst>
          </p:cNvPr>
          <p:cNvGrpSpPr/>
          <p:nvPr/>
        </p:nvGrpSpPr>
        <p:grpSpPr>
          <a:xfrm>
            <a:off x="3408961" y="2962206"/>
            <a:ext cx="7040589" cy="1512654"/>
            <a:chOff x="3250572" y="3059384"/>
            <a:chExt cx="7040589" cy="1512654"/>
          </a:xfrm>
        </p:grpSpPr>
        <p:grpSp>
          <p:nvGrpSpPr>
            <p:cNvPr id="10" name="Group 9">
              <a:extLst>
                <a:ext uri="{FF2B5EF4-FFF2-40B4-BE49-F238E27FC236}">
                  <a16:creationId xmlns:a16="http://schemas.microsoft.com/office/drawing/2014/main" id="{54E784AB-3A95-4EBE-B0E7-C460A6E084E5}"/>
                </a:ext>
              </a:extLst>
            </p:cNvPr>
            <p:cNvGrpSpPr/>
            <p:nvPr/>
          </p:nvGrpSpPr>
          <p:grpSpPr>
            <a:xfrm>
              <a:off x="3250572" y="3059384"/>
              <a:ext cx="7040589" cy="1512654"/>
              <a:chOff x="1811587" y="2884249"/>
              <a:chExt cx="8633860" cy="1547261"/>
            </a:xfrm>
          </p:grpSpPr>
          <p:sp>
            <p:nvSpPr>
              <p:cNvPr id="7" name="Rectangle: Rounded Corners 6">
                <a:extLst>
                  <a:ext uri="{FF2B5EF4-FFF2-40B4-BE49-F238E27FC236}">
                    <a16:creationId xmlns:a16="http://schemas.microsoft.com/office/drawing/2014/main" id="{203B5D56-FD3F-458E-A574-55425E1485C4}"/>
                  </a:ext>
                </a:extLst>
              </p:cNvPr>
              <p:cNvSpPr/>
              <p:nvPr/>
            </p:nvSpPr>
            <p:spPr>
              <a:xfrm>
                <a:off x="1811587" y="2884249"/>
                <a:ext cx="8633860" cy="1547261"/>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E6EE971-7517-4CCC-8078-6577DFD21F42}"/>
                  </a:ext>
                </a:extLst>
              </p:cNvPr>
              <p:cNvSpPr/>
              <p:nvPr/>
            </p:nvSpPr>
            <p:spPr>
              <a:xfrm>
                <a:off x="7666271" y="3047824"/>
                <a:ext cx="226535" cy="944454"/>
              </a:xfrm>
              <a:prstGeom prst="rect">
                <a:avLst/>
              </a:prstGeom>
              <a:noFill/>
            </p:spPr>
            <p:txBody>
              <a:bodyPr wrap="none" lIns="91440" tIns="45720" rIns="91440" bIns="45720">
                <a:spAutoFit/>
              </a:bodyPr>
              <a:lstStyle/>
              <a:p>
                <a:pPr algn="ctr"/>
                <a:endParaRPr lang="en-US" sz="5400" b="1" cap="none" spc="0" dirty="0">
                  <a:ln w="12700" cmpd="sng">
                    <a:solidFill>
                      <a:schemeClr val="accent4"/>
                    </a:solidFill>
                    <a:prstDash val="solid"/>
                  </a:ln>
                  <a:solidFill>
                    <a:schemeClr val="accent5"/>
                  </a:solidFill>
                  <a:effectLst/>
                  <a:latin typeface="NikoshBAN" panose="02000000000000000000" pitchFamily="2" charset="0"/>
                  <a:cs typeface="NikoshBAN" panose="02000000000000000000" pitchFamily="2" charset="0"/>
                </a:endParaRPr>
              </a:p>
            </p:txBody>
          </p:sp>
        </p:grpSp>
        <p:sp>
          <p:nvSpPr>
            <p:cNvPr id="12" name="Rectangle 11">
              <a:extLst>
                <a:ext uri="{FF2B5EF4-FFF2-40B4-BE49-F238E27FC236}">
                  <a16:creationId xmlns:a16="http://schemas.microsoft.com/office/drawing/2014/main" id="{4A6A5340-721D-4A83-A477-66B216A2B3CC}"/>
                </a:ext>
              </a:extLst>
            </p:cNvPr>
            <p:cNvSpPr/>
            <p:nvPr/>
          </p:nvSpPr>
          <p:spPr>
            <a:xfrm>
              <a:off x="3737750" y="3196189"/>
              <a:ext cx="6105674" cy="1200329"/>
            </a:xfrm>
            <a:prstGeom prst="rect">
              <a:avLst/>
            </a:prstGeom>
          </p:spPr>
          <p:txBody>
            <a:bodyPr wrap="square">
              <a:spAutoFit/>
            </a:bodyPr>
            <a:lstStyle/>
            <a:p>
              <a:pPr algn="ctr"/>
              <a:r>
                <a:rPr lang="en-US" sz="72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কঠোর</a:t>
              </a: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bn-IN"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কায়িক শ্রম</a:t>
              </a:r>
              <a:endPar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spTree>
    <p:extLst>
      <p:ext uri="{BB962C8B-B14F-4D97-AF65-F5344CB8AC3E}">
        <p14:creationId xmlns:p14="http://schemas.microsoft.com/office/powerpoint/2010/main" val="427683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7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669" y="1583059"/>
            <a:ext cx="11439727" cy="395014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১। </a:t>
            </a:r>
            <a:r>
              <a:rPr lang="bn-I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কঠোর কায়িক শ্রম কে সংজ্ঞায়িত করতে </a:t>
            </a:r>
            <a:r>
              <a:rPr lang="bn-BD"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পারবে।</a:t>
            </a:r>
            <a:endParaRPr lang="bn-I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r>
              <a:rPr lang="bn-I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২। কঠোর কায়িক শ্রমের উদাহরণ বিশ্লেষন করতে পারবে।।</a:t>
            </a:r>
          </a:p>
          <a:p>
            <a:r>
              <a:rPr lang="bn-I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৩</a:t>
            </a:r>
            <a:r>
              <a:rPr lang="bn-BD"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I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কঠোর কায়িক শ্রমের </a:t>
            </a:r>
            <a:r>
              <a:rPr lang="bn-BD"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নি</a:t>
            </a:r>
            <a:r>
              <a:rPr lang="bn-I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দর্শন সম্পর্কে জানতে পারবে</a:t>
            </a:r>
            <a:r>
              <a:rPr lang="bn-BD"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a:t>
            </a:r>
          </a:p>
        </p:txBody>
      </p:sp>
      <p:sp>
        <p:nvSpPr>
          <p:cNvPr id="3" name="TextBox 2"/>
          <p:cNvSpPr txBox="1"/>
          <p:nvPr/>
        </p:nvSpPr>
        <p:spPr>
          <a:xfrm>
            <a:off x="3924300" y="375392"/>
            <a:ext cx="4343400" cy="1015663"/>
          </a:xfrm>
          <a:prstGeom prst="rect">
            <a:avLst/>
          </a:prstGeom>
          <a:noFill/>
        </p:spPr>
        <p:txBody>
          <a:bodyPr wrap="square" rtlCol="0">
            <a:spAutoFit/>
          </a:bodyPr>
          <a:lstStyle/>
          <a:p>
            <a:pPr algn="ctr"/>
            <a:r>
              <a:rPr lang="bn-BD" sz="6000" b="1" dirty="0">
                <a:ln w="18000">
                  <a:solidFill>
                    <a:schemeClr val="accent2">
                      <a:satMod val="140000"/>
                    </a:schemeClr>
                  </a:solidFill>
                  <a:prstDash val="solid"/>
                  <a:miter lim="800000"/>
                </a:ln>
                <a:blipFill>
                  <a:blip r:embed="rId2"/>
                  <a:tile tx="0" ty="0" sx="100000" sy="100000" flip="none" algn="tl"/>
                </a:blipFill>
                <a:effectLst>
                  <a:outerShdw blurRad="25500" dist="23000" dir="7020000" algn="tl">
                    <a:srgbClr val="000000">
                      <a:alpha val="50000"/>
                    </a:srgbClr>
                  </a:outerShdw>
                </a:effectLst>
                <a:latin typeface="NikoshBAN" pitchFamily="2" charset="0"/>
                <a:cs typeface="NikoshBAN" pitchFamily="2" charset="0"/>
              </a:rPr>
              <a:t>শিখন ফল</a:t>
            </a:r>
            <a:r>
              <a:rPr lang="bn-BD" sz="4800" b="1" dirty="0">
                <a:ln w="18000">
                  <a:solidFill>
                    <a:schemeClr val="accent2">
                      <a:satMod val="140000"/>
                    </a:schemeClr>
                  </a:solidFill>
                  <a:prstDash val="solid"/>
                  <a:miter lim="800000"/>
                </a:ln>
                <a:blipFill>
                  <a:blip r:embed="rId2"/>
                  <a:tile tx="0" ty="0" sx="100000" sy="100000" flip="none" algn="tl"/>
                </a:blipFill>
                <a:effectLst>
                  <a:outerShdw blurRad="25500" dist="23000" dir="7020000" algn="tl">
                    <a:srgbClr val="000000">
                      <a:alpha val="50000"/>
                    </a:srgbClr>
                  </a:outerShdw>
                </a:effectLst>
                <a:latin typeface="NikoshBAN" pitchFamily="2" charset="0"/>
                <a:cs typeface="NikoshBAN" pitchFamily="2" charset="0"/>
              </a:rPr>
              <a:t> </a:t>
            </a:r>
            <a:r>
              <a:rPr lang="en-US" sz="4800" b="1" dirty="0">
                <a:ln w="18000">
                  <a:solidFill>
                    <a:schemeClr val="accent2">
                      <a:satMod val="140000"/>
                    </a:schemeClr>
                  </a:solidFill>
                  <a:prstDash val="solid"/>
                  <a:miter lim="800000"/>
                </a:ln>
                <a:blipFill>
                  <a:blip r:embed="rId2"/>
                  <a:tile tx="0" ty="0" sx="100000" sy="100000" flip="none" algn="tl"/>
                </a:blipFill>
                <a:effectLst>
                  <a:outerShdw blurRad="25500" dist="23000" dir="7020000" algn="tl">
                    <a:srgbClr val="000000">
                      <a:alpha val="50000"/>
                    </a:srgbClr>
                  </a:outerShdw>
                </a:effectLst>
                <a:latin typeface="NikoshBAN" pitchFamily="2" charset="0"/>
                <a:cs typeface="NikoshBAN" pitchFamily="2"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D165A9-0789-4600-A390-DD718012A634}"/>
              </a:ext>
            </a:extLst>
          </p:cNvPr>
          <p:cNvSpPr txBox="1"/>
          <p:nvPr/>
        </p:nvSpPr>
        <p:spPr>
          <a:xfrm>
            <a:off x="864144" y="4289414"/>
            <a:ext cx="10058400" cy="1323439"/>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কাজ</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অনেক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মানুষের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পরিশ্রম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প্রচুর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প্রচুর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অর্থ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কঠোর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কায়িক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শ্রম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a:t>
            </a:r>
            <a:r>
              <a:rPr lang="en-US" sz="4000" dirty="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BEC15EE8-CD8A-4569-BBD6-D42D9C9108FD}"/>
              </a:ext>
            </a:extLst>
          </p:cNvPr>
          <p:cNvSpPr txBox="1"/>
          <p:nvPr/>
        </p:nvSpPr>
        <p:spPr>
          <a:xfrm>
            <a:off x="864144" y="537262"/>
            <a:ext cx="5256177" cy="707886"/>
          </a:xfrm>
          <a:prstGeom prst="rect">
            <a:avLst/>
          </a:prstGeom>
          <a:noFill/>
        </p:spPr>
        <p:txBody>
          <a:bodyPr wrap="square" rtlCol="0">
            <a:spAutoFit/>
          </a:bodyPr>
          <a:lstStyle/>
          <a:p>
            <a:r>
              <a:rPr lang="bn-IN" sz="4000" dirty="0">
                <a:solidFill>
                  <a:srgbClr val="FF0000"/>
                </a:solidFill>
                <a:latin typeface="NikoshBAN" panose="02000000000000000000" pitchFamily="2" charset="0"/>
                <a:cs typeface="NikoshBAN" panose="02000000000000000000" pitchFamily="2" charset="0"/>
              </a:rPr>
              <a:t>কায়িক শ্রম কাকে বলে ? </a:t>
            </a:r>
            <a:endParaRPr lang="en-US" sz="4000" dirty="0">
              <a:solidFill>
                <a:srgbClr val="FF0000"/>
              </a:solidFill>
            </a:endParaRPr>
          </a:p>
        </p:txBody>
      </p:sp>
      <p:sp>
        <p:nvSpPr>
          <p:cNvPr id="13" name="TextBox 12">
            <a:extLst>
              <a:ext uri="{FF2B5EF4-FFF2-40B4-BE49-F238E27FC236}">
                <a16:creationId xmlns:a16="http://schemas.microsoft.com/office/drawing/2014/main" id="{3F85625C-BD97-4A50-A7E3-E875535D78F7}"/>
              </a:ext>
            </a:extLst>
          </p:cNvPr>
          <p:cNvSpPr txBox="1"/>
          <p:nvPr/>
        </p:nvSpPr>
        <p:spPr>
          <a:xfrm>
            <a:off x="864144" y="1640513"/>
            <a:ext cx="10809050" cy="1323439"/>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শরীরিক পরিশ্রম দ্বারা আমরা যে সব কাজ করি তাকে কায়িক শ্রম বলে।  </a:t>
            </a:r>
            <a:endParaRPr lang="en-US" sz="40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9303283-14D3-4E3E-A8E7-D0BBE766B51C}"/>
              </a:ext>
            </a:extLst>
          </p:cNvPr>
          <p:cNvSpPr txBox="1"/>
          <p:nvPr/>
        </p:nvSpPr>
        <p:spPr>
          <a:xfrm>
            <a:off x="1014046" y="3359317"/>
            <a:ext cx="6623334" cy="707886"/>
          </a:xfrm>
          <a:prstGeom prst="rect">
            <a:avLst/>
          </a:prstGeom>
          <a:noFill/>
        </p:spPr>
        <p:txBody>
          <a:bodyPr wrap="square" rtlCol="0">
            <a:spAutoFit/>
          </a:bodyPr>
          <a:lstStyle/>
          <a:p>
            <a:r>
              <a:rPr lang="en-US" sz="4000" dirty="0">
                <a:solidFill>
                  <a:srgbClr val="FF0000"/>
                </a:solidFill>
                <a:latin typeface="NikoshBAN" panose="02000000000000000000" pitchFamily="2" charset="0"/>
                <a:cs typeface="NikoshBAN" panose="02000000000000000000" pitchFamily="2" charset="0"/>
              </a:rPr>
              <a:t> </a:t>
            </a:r>
            <a:r>
              <a:rPr lang="en-US" sz="4000" dirty="0" err="1">
                <a:solidFill>
                  <a:srgbClr val="FF0000"/>
                </a:solidFill>
                <a:latin typeface="NikoshBAN" panose="02000000000000000000" pitchFamily="2" charset="0"/>
                <a:cs typeface="NikoshBAN" panose="02000000000000000000" pitchFamily="2" charset="0"/>
              </a:rPr>
              <a:t>কঠোর</a:t>
            </a:r>
            <a:r>
              <a:rPr lang="en-US" sz="4000" dirty="0">
                <a:solidFill>
                  <a:srgbClr val="FF0000"/>
                </a:solidFill>
                <a:latin typeface="NikoshBAN" panose="02000000000000000000" pitchFamily="2" charset="0"/>
                <a:cs typeface="NikoshBAN" panose="02000000000000000000" pitchFamily="2" charset="0"/>
              </a:rPr>
              <a:t> </a:t>
            </a:r>
            <a:r>
              <a:rPr lang="bn-IN" sz="4000" dirty="0">
                <a:solidFill>
                  <a:srgbClr val="FF0000"/>
                </a:solidFill>
                <a:latin typeface="NikoshBAN" panose="02000000000000000000" pitchFamily="2" charset="0"/>
                <a:cs typeface="NikoshBAN" panose="02000000000000000000" pitchFamily="2" charset="0"/>
              </a:rPr>
              <a:t>কায়িক শ্রম কাকে বলে ? </a:t>
            </a:r>
            <a:endParaRPr lang="en-US" sz="4000" dirty="0">
              <a:solidFill>
                <a:srgbClr val="FF0000"/>
              </a:solidFill>
            </a:endParaRPr>
          </a:p>
        </p:txBody>
      </p:sp>
    </p:spTree>
    <p:extLst>
      <p:ext uri="{BB962C8B-B14F-4D97-AF65-F5344CB8AC3E}">
        <p14:creationId xmlns:p14="http://schemas.microsoft.com/office/powerpoint/2010/main" val="14916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50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500"/>
                                  </p:stCondLst>
                                  <p:iterate type="wd">
                                    <p:tmPct val="10000"/>
                                  </p:iterate>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70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C28-A3A4-423C-A79C-BF070B957CA2}"/>
              </a:ext>
            </a:extLst>
          </p:cNvPr>
          <p:cNvSpPr>
            <a:spLocks noGrp="1"/>
          </p:cNvSpPr>
          <p:nvPr>
            <p:ph type="title"/>
          </p:nvPr>
        </p:nvSpPr>
        <p:spPr>
          <a:xfrm>
            <a:off x="838200" y="71145"/>
            <a:ext cx="10515600" cy="1173995"/>
          </a:xfrm>
        </p:spPr>
        <p:txBody>
          <a:bodyPr>
            <a:normAutofit/>
          </a:bodyPr>
          <a:lstStyle/>
          <a:p>
            <a:pPr algn="ctr"/>
            <a:r>
              <a:rPr lang="bn-IN" sz="4800" dirty="0">
                <a:solidFill>
                  <a:srgbClr val="92D050"/>
                </a:solidFill>
                <a:latin typeface="NikoshBAN" panose="02000000000000000000" pitchFamily="2" charset="0"/>
                <a:cs typeface="NikoshBAN" panose="02000000000000000000" pitchFamily="2" charset="0"/>
              </a:rPr>
              <a:t> কঠোর কায়িক শ্রমের উদাহরণ</a:t>
            </a:r>
            <a:endParaRPr lang="en-US" sz="4800" dirty="0">
              <a:solidFill>
                <a:srgbClr val="92D050"/>
              </a:solidFill>
            </a:endParaRPr>
          </a:p>
        </p:txBody>
      </p:sp>
      <p:pic>
        <p:nvPicPr>
          <p:cNvPr id="6" name="Content Placeholder 5">
            <a:extLst>
              <a:ext uri="{FF2B5EF4-FFF2-40B4-BE49-F238E27FC236}">
                <a16:creationId xmlns:a16="http://schemas.microsoft.com/office/drawing/2014/main" id="{E557E9EB-48CD-466A-B928-B183D2461BD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8237" y="1370556"/>
            <a:ext cx="5181600" cy="4189900"/>
          </a:xfrm>
        </p:spPr>
      </p:pic>
      <p:pic>
        <p:nvPicPr>
          <p:cNvPr id="8" name="Content Placeholder 7">
            <a:extLst>
              <a:ext uri="{FF2B5EF4-FFF2-40B4-BE49-F238E27FC236}">
                <a16:creationId xmlns:a16="http://schemas.microsoft.com/office/drawing/2014/main" id="{6C59B253-AC08-44C1-B84A-B29909534B4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2165" y="1245140"/>
            <a:ext cx="5445036" cy="4273516"/>
          </a:xfrm>
        </p:spPr>
      </p:pic>
      <p:sp>
        <p:nvSpPr>
          <p:cNvPr id="7" name="Text Placeholder 2">
            <a:extLst>
              <a:ext uri="{FF2B5EF4-FFF2-40B4-BE49-F238E27FC236}">
                <a16:creationId xmlns:a16="http://schemas.microsoft.com/office/drawing/2014/main" id="{AA31F6EF-EEE2-4236-B651-1107AD13317A}"/>
              </a:ext>
            </a:extLst>
          </p:cNvPr>
          <p:cNvSpPr txBox="1">
            <a:spLocks/>
          </p:cNvSpPr>
          <p:nvPr/>
        </p:nvSpPr>
        <p:spPr>
          <a:xfrm>
            <a:off x="3812037" y="6021139"/>
            <a:ext cx="5157787" cy="8239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6000" dirty="0">
                <a:latin typeface="NikoshBAN" panose="02000000000000000000" pitchFamily="2" charset="0"/>
                <a:cs typeface="NikoshBAN" panose="02000000000000000000" pitchFamily="2" charset="0"/>
              </a:rPr>
              <a:t>মিসরের পিরামিড</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657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6D8E2-82B6-4418-BBBA-9F3314BECD3F}"/>
              </a:ext>
            </a:extLst>
          </p:cNvPr>
          <p:cNvSpPr txBox="1"/>
          <p:nvPr/>
        </p:nvSpPr>
        <p:spPr>
          <a:xfrm>
            <a:off x="581723" y="1482197"/>
            <a:ext cx="11610277" cy="4632037"/>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বর্তমানে এর বয়স ৪ হাজার ৬০০ বছর</a:t>
            </a:r>
            <a:endParaRPr lang="bn-IN" sz="4000" dirty="0">
              <a:latin typeface="NikoshBAN" panose="02000000000000000000" pitchFamily="2" charset="0"/>
              <a:cs typeface="NikoshBAN" panose="02000000000000000000" pitchFamily="2" charset="0"/>
            </a:endParaRPr>
          </a:p>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মিশরে অন্তত ১৩০টিরও বেশি এমন ঘরানার স্ট্রাকচার</a:t>
            </a:r>
            <a:endParaRPr lang="bn-IN" sz="4000" dirty="0">
              <a:latin typeface="NikoshBAN" panose="02000000000000000000" pitchFamily="2" charset="0"/>
              <a:cs typeface="NikoshBAN" panose="02000000000000000000" pitchFamily="2" charset="0"/>
            </a:endParaRPr>
          </a:p>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প্রাচীন মিশরে ছোট-বড় মিলিয়ে মোট ৭৫টি পিরামিড রয়েছে</a:t>
            </a:r>
            <a:endParaRPr lang="bn-IN" sz="4000" dirty="0">
              <a:latin typeface="NikoshBAN" panose="02000000000000000000" pitchFamily="2" charset="0"/>
              <a:cs typeface="NikoshBAN" panose="02000000000000000000" pitchFamily="2" charset="0"/>
            </a:endParaRPr>
          </a:p>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এই পিরামিডটি তৈরি হয় খ্রিস্টপূর্ব প্রায় ৫ হাজার বছর পূর্বে। </a:t>
            </a:r>
            <a:endParaRPr lang="bn-IN" sz="4000" dirty="0">
              <a:latin typeface="NikoshBAN" panose="02000000000000000000" pitchFamily="2" charset="0"/>
              <a:cs typeface="NikoshBAN" panose="02000000000000000000" pitchFamily="2" charset="0"/>
            </a:endParaRPr>
          </a:p>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এর উচ্চতা প্রায় ৪৮১ ফুট। এটি ৭৫৫ বর্গফুট জমির উপর স্থাপিত। </a:t>
            </a:r>
            <a:endParaRPr lang="bn-IN" sz="4000" dirty="0">
              <a:latin typeface="NikoshBAN" panose="02000000000000000000" pitchFamily="2" charset="0"/>
              <a:cs typeface="NikoshBAN" panose="02000000000000000000" pitchFamily="2" charset="0"/>
            </a:endParaRPr>
          </a:p>
        </p:txBody>
      </p:sp>
      <p:sp>
        <p:nvSpPr>
          <p:cNvPr id="3" name="Text Placeholder 2">
            <a:extLst>
              <a:ext uri="{FF2B5EF4-FFF2-40B4-BE49-F238E27FC236}">
                <a16:creationId xmlns:a16="http://schemas.microsoft.com/office/drawing/2014/main" id="{45C09CD1-D8C1-4ECA-B55A-C04BF5877791}"/>
              </a:ext>
            </a:extLst>
          </p:cNvPr>
          <p:cNvSpPr txBox="1">
            <a:spLocks/>
          </p:cNvSpPr>
          <p:nvPr/>
        </p:nvSpPr>
        <p:spPr>
          <a:xfrm>
            <a:off x="2272922" y="412330"/>
            <a:ext cx="7380744"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4000" dirty="0">
                <a:solidFill>
                  <a:srgbClr val="FF0000"/>
                </a:solidFill>
                <a:latin typeface="NikoshBAN" panose="02000000000000000000" pitchFamily="2" charset="0"/>
                <a:cs typeface="NikoshBAN" panose="02000000000000000000" pitchFamily="2" charset="0"/>
              </a:rPr>
              <a:t>মিসরের পিরামিড স</a:t>
            </a:r>
            <a:r>
              <a:rPr lang="en-US" sz="4000" dirty="0" err="1">
                <a:solidFill>
                  <a:srgbClr val="FF0000"/>
                </a:solidFill>
                <a:latin typeface="NikoshBAN" panose="02000000000000000000" pitchFamily="2" charset="0"/>
                <a:cs typeface="NikoshBAN" panose="02000000000000000000" pitchFamily="2" charset="0"/>
              </a:rPr>
              <a:t>ম্পর্ক</a:t>
            </a:r>
            <a:r>
              <a:rPr lang="as-IN" sz="4000" dirty="0">
                <a:solidFill>
                  <a:srgbClr val="FF0000"/>
                </a:solidFill>
                <a:latin typeface="NikoshBAN" panose="02000000000000000000" pitchFamily="2" charset="0"/>
                <a:cs typeface="NikoshBAN" panose="02000000000000000000" pitchFamily="2" charset="0"/>
              </a:rPr>
              <a:t>ি</a:t>
            </a:r>
            <a:r>
              <a:rPr lang="en-US" sz="4000" dirty="0">
                <a:solidFill>
                  <a:srgbClr val="FF0000"/>
                </a:solidFill>
                <a:latin typeface="NikoshBAN" panose="02000000000000000000" pitchFamily="2" charset="0"/>
                <a:cs typeface="NikoshBAN" panose="02000000000000000000" pitchFamily="2" charset="0"/>
              </a:rPr>
              <a:t>ত </a:t>
            </a:r>
            <a:r>
              <a:rPr lang="as-IN" sz="4000" dirty="0">
                <a:solidFill>
                  <a:srgbClr val="FF0000"/>
                </a:solidFill>
                <a:latin typeface="NikoshBAN" panose="02000000000000000000" pitchFamily="2" charset="0"/>
                <a:cs typeface="NikoshBAN" panose="02000000000000000000" pitchFamily="2" charset="0"/>
              </a:rPr>
              <a:t>ত</a:t>
            </a:r>
            <a:r>
              <a:rPr lang="en-US" sz="4000" dirty="0" err="1">
                <a:solidFill>
                  <a:srgbClr val="FF0000"/>
                </a:solidFill>
                <a:latin typeface="NikoshBAN" panose="02000000000000000000" pitchFamily="2" charset="0"/>
                <a:cs typeface="NikoshBAN" panose="02000000000000000000" pitchFamily="2" charset="0"/>
              </a:rPr>
              <a:t>থ্য</a:t>
            </a: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88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4D732-0A70-4A8E-AD6F-AE6C2912BB6F}"/>
              </a:ext>
            </a:extLst>
          </p:cNvPr>
          <p:cNvSpPr/>
          <p:nvPr/>
        </p:nvSpPr>
        <p:spPr>
          <a:xfrm>
            <a:off x="537147" y="1753673"/>
            <a:ext cx="11117705" cy="4632037"/>
          </a:xfrm>
          <a:prstGeom prst="rect">
            <a:avLst/>
          </a:prstGeom>
        </p:spPr>
        <p:txBody>
          <a:bodyPr wrap="square">
            <a:spAutoFit/>
          </a:bodyPr>
          <a:lstStyle/>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এটি তৈরি করতে সময় লেগেছিল প্রায় ২০ বছর এবং শ্রমিক খেটেছিল আনুমানিক ১ লাখ। </a:t>
            </a:r>
            <a:endParaRPr lang="bn-IN" sz="4000" dirty="0">
              <a:latin typeface="NikoshBAN" panose="02000000000000000000" pitchFamily="2" charset="0"/>
              <a:cs typeface="NikoshBAN" panose="02000000000000000000" pitchFamily="2" charset="0"/>
            </a:endParaRPr>
          </a:p>
          <a:p>
            <a:pPr marL="571500" indent="-571500">
              <a:lnSpc>
                <a:spcPct val="150000"/>
              </a:lnSpc>
              <a:buFont typeface="Wingdings" panose="05000000000000000000" pitchFamily="2" charset="2"/>
              <a:buChar char="v"/>
            </a:pPr>
            <a:r>
              <a:rPr lang="as-IN" sz="4000" dirty="0">
                <a:latin typeface="NikoshBAN" panose="02000000000000000000" pitchFamily="2" charset="0"/>
                <a:cs typeface="NikoshBAN" panose="02000000000000000000" pitchFamily="2" charset="0"/>
              </a:rPr>
              <a:t>পিরামিডটি তৈরি করা হয়েছিল বিশাল বিশাল পাথর খন্ড দিয়ে। পাথর খন্ডের এক একটির ওজন ছিল প্রায় ৬০ টন, আর দৈর্ঘ্য ছিল ৩০ থেকে ৪০ ফুটের মত।</a:t>
            </a:r>
            <a:endParaRPr lang="en-US" sz="4000" dirty="0">
              <a:latin typeface="NikoshBAN" panose="02000000000000000000" pitchFamily="2" charset="0"/>
              <a:cs typeface="NikoshBAN" panose="02000000000000000000" pitchFamily="2" charset="0"/>
            </a:endParaRPr>
          </a:p>
        </p:txBody>
      </p:sp>
      <p:sp>
        <p:nvSpPr>
          <p:cNvPr id="3" name="Text Placeholder 2">
            <a:extLst>
              <a:ext uri="{FF2B5EF4-FFF2-40B4-BE49-F238E27FC236}">
                <a16:creationId xmlns:a16="http://schemas.microsoft.com/office/drawing/2014/main" id="{B4749DF6-61B7-42F6-9FEB-6327C6A9DE7C}"/>
              </a:ext>
            </a:extLst>
          </p:cNvPr>
          <p:cNvSpPr txBox="1">
            <a:spLocks/>
          </p:cNvSpPr>
          <p:nvPr/>
        </p:nvSpPr>
        <p:spPr>
          <a:xfrm>
            <a:off x="2272922" y="472290"/>
            <a:ext cx="7380744"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4000" dirty="0">
                <a:solidFill>
                  <a:srgbClr val="FF0000"/>
                </a:solidFill>
                <a:latin typeface="NikoshBAN" panose="02000000000000000000" pitchFamily="2" charset="0"/>
                <a:cs typeface="NikoshBAN" panose="02000000000000000000" pitchFamily="2" charset="0"/>
              </a:rPr>
              <a:t>মিসরের পিরামিড স</a:t>
            </a:r>
            <a:r>
              <a:rPr lang="en-US" sz="4000" dirty="0" err="1">
                <a:solidFill>
                  <a:srgbClr val="FF0000"/>
                </a:solidFill>
                <a:latin typeface="NikoshBAN" panose="02000000000000000000" pitchFamily="2" charset="0"/>
                <a:cs typeface="NikoshBAN" panose="02000000000000000000" pitchFamily="2" charset="0"/>
              </a:rPr>
              <a:t>ম্পর্ক</a:t>
            </a:r>
            <a:r>
              <a:rPr lang="as-IN" sz="4000" dirty="0">
                <a:solidFill>
                  <a:srgbClr val="FF0000"/>
                </a:solidFill>
                <a:latin typeface="NikoshBAN" panose="02000000000000000000" pitchFamily="2" charset="0"/>
                <a:cs typeface="NikoshBAN" panose="02000000000000000000" pitchFamily="2" charset="0"/>
              </a:rPr>
              <a:t>ি</a:t>
            </a:r>
            <a:r>
              <a:rPr lang="en-US" sz="4000" dirty="0">
                <a:solidFill>
                  <a:srgbClr val="FF0000"/>
                </a:solidFill>
                <a:latin typeface="NikoshBAN" panose="02000000000000000000" pitchFamily="2" charset="0"/>
                <a:cs typeface="NikoshBAN" panose="02000000000000000000" pitchFamily="2" charset="0"/>
              </a:rPr>
              <a:t>ত </a:t>
            </a:r>
            <a:r>
              <a:rPr lang="as-IN" sz="4000" dirty="0">
                <a:solidFill>
                  <a:srgbClr val="FF0000"/>
                </a:solidFill>
                <a:latin typeface="NikoshBAN" panose="02000000000000000000" pitchFamily="2" charset="0"/>
                <a:cs typeface="NikoshBAN" panose="02000000000000000000" pitchFamily="2" charset="0"/>
              </a:rPr>
              <a:t>ত</a:t>
            </a:r>
            <a:r>
              <a:rPr lang="en-US" sz="4000" dirty="0" err="1">
                <a:solidFill>
                  <a:srgbClr val="FF0000"/>
                </a:solidFill>
                <a:latin typeface="NikoshBAN" panose="02000000000000000000" pitchFamily="2" charset="0"/>
                <a:cs typeface="NikoshBAN" panose="02000000000000000000" pitchFamily="2" charset="0"/>
              </a:rPr>
              <a:t>থ্য</a:t>
            </a: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47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A4FE3F6-D825-42AD-B9FD-16FE2D9A44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6" y="772819"/>
            <a:ext cx="5725508" cy="4285564"/>
          </a:xfrm>
        </p:spPr>
      </p:pic>
      <p:pic>
        <p:nvPicPr>
          <p:cNvPr id="10" name="Content Placeholder 9">
            <a:extLst>
              <a:ext uri="{FF2B5EF4-FFF2-40B4-BE49-F238E27FC236}">
                <a16:creationId xmlns:a16="http://schemas.microsoft.com/office/drawing/2014/main" id="{B730D0F1-17C9-41CF-8C10-A31B837B41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0632" y="772819"/>
            <a:ext cx="5958592" cy="4285563"/>
          </a:xfrm>
        </p:spPr>
      </p:pic>
      <p:sp>
        <p:nvSpPr>
          <p:cNvPr id="11" name="Text Placeholder 2">
            <a:extLst>
              <a:ext uri="{FF2B5EF4-FFF2-40B4-BE49-F238E27FC236}">
                <a16:creationId xmlns:a16="http://schemas.microsoft.com/office/drawing/2014/main" id="{7E235648-7530-43BF-8171-ACD3BD9026BD}"/>
              </a:ext>
            </a:extLst>
          </p:cNvPr>
          <p:cNvSpPr txBox="1">
            <a:spLocks/>
          </p:cNvSpPr>
          <p:nvPr/>
        </p:nvSpPr>
        <p:spPr>
          <a:xfrm>
            <a:off x="3517106" y="5864046"/>
            <a:ext cx="5157787" cy="8239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6000" dirty="0">
                <a:latin typeface="NikoshBAN" panose="02000000000000000000" pitchFamily="2" charset="0"/>
                <a:cs typeface="NikoshBAN" panose="02000000000000000000" pitchFamily="2" charset="0"/>
              </a:rPr>
              <a:t>চীনের মহাপ্রাচীর</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23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635</Words>
  <Application>Microsoft Office PowerPoint</Application>
  <PresentationFormat>Widescreen</PresentationFormat>
  <Paragraphs>51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 কঠোর কায়িক শ্রমের উদাহরণ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17</cp:revision>
  <dcterms:created xsi:type="dcterms:W3CDTF">2020-03-30T19:51:41Z</dcterms:created>
  <dcterms:modified xsi:type="dcterms:W3CDTF">2020-03-31T09:50:49Z</dcterms:modified>
</cp:coreProperties>
</file>