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2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3CE2-D262-47BB-9A5A-2EDF2D5AAE3C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5AB0-0500-44D1-BD14-D6F53E83F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3CE2-D262-47BB-9A5A-2EDF2D5AAE3C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5AB0-0500-44D1-BD14-D6F53E83F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3CE2-D262-47BB-9A5A-2EDF2D5AAE3C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5AB0-0500-44D1-BD14-D6F53E83F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3CE2-D262-47BB-9A5A-2EDF2D5AAE3C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5AB0-0500-44D1-BD14-D6F53E83F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3CE2-D262-47BB-9A5A-2EDF2D5AAE3C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5AB0-0500-44D1-BD14-D6F53E83F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3CE2-D262-47BB-9A5A-2EDF2D5AAE3C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5AB0-0500-44D1-BD14-D6F53E83F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3CE2-D262-47BB-9A5A-2EDF2D5AAE3C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5AB0-0500-44D1-BD14-D6F53E83F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3CE2-D262-47BB-9A5A-2EDF2D5AAE3C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5AB0-0500-44D1-BD14-D6F53E83F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3CE2-D262-47BB-9A5A-2EDF2D5AAE3C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5AB0-0500-44D1-BD14-D6F53E83F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3CE2-D262-47BB-9A5A-2EDF2D5AAE3C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5AB0-0500-44D1-BD14-D6F53E83F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3CE2-D262-47BB-9A5A-2EDF2D5AAE3C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5AB0-0500-44D1-BD14-D6F53E83F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C3CE2-D262-47BB-9A5A-2EDF2D5AAE3C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15AB0-0500-44D1-BD14-D6F53E83F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914400"/>
            <a:ext cx="6248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মাল্টিমিডিয়া</a:t>
            </a:r>
            <a:r>
              <a:rPr lang="en-US" sz="9600" dirty="0" smtClean="0"/>
              <a:t> </a:t>
            </a:r>
            <a:r>
              <a:rPr lang="en-US" sz="9600" dirty="0" err="1" smtClean="0"/>
              <a:t>ক্লাসে</a:t>
            </a:r>
            <a:r>
              <a:rPr lang="en-US" sz="9600" dirty="0" smtClean="0"/>
              <a:t> </a:t>
            </a:r>
            <a:r>
              <a:rPr lang="en-US" sz="9600" dirty="0" err="1" smtClean="0"/>
              <a:t>সবাইকে</a:t>
            </a:r>
            <a:r>
              <a:rPr lang="en-US" sz="9600" dirty="0" smtClean="0"/>
              <a:t> </a:t>
            </a:r>
            <a:r>
              <a:rPr lang="en-US" sz="9600" dirty="0" err="1" smtClean="0"/>
              <a:t>স্বাগতম</a:t>
            </a:r>
            <a:endParaRPr lang="en-US" sz="9600" dirty="0"/>
          </a:p>
        </p:txBody>
      </p:sp>
      <p:sp>
        <p:nvSpPr>
          <p:cNvPr id="3" name="Rectangle 2"/>
          <p:cNvSpPr/>
          <p:nvPr/>
        </p:nvSpPr>
        <p:spPr>
          <a:xfrm>
            <a:off x="152400" y="381000"/>
            <a:ext cx="1981200" cy="3581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90600"/>
            <a:ext cx="426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6"/>
                </a:solidFill>
              </a:rPr>
              <a:t>শিখনফলঃ</a:t>
            </a:r>
            <a:endParaRPr lang="en-US" sz="4400" dirty="0" smtClean="0">
              <a:solidFill>
                <a:schemeClr val="accent6"/>
              </a:solidFill>
            </a:endParaRPr>
          </a:p>
          <a:p>
            <a:r>
              <a:rPr lang="en-US" sz="4400" dirty="0" smtClean="0">
                <a:solidFill>
                  <a:schemeClr val="accent6"/>
                </a:solidFill>
              </a:rPr>
              <a:t>১. </a:t>
            </a:r>
            <a:r>
              <a:rPr lang="en-US" sz="4400" dirty="0" err="1" smtClean="0">
                <a:solidFill>
                  <a:schemeClr val="accent6"/>
                </a:solidFill>
              </a:rPr>
              <a:t>বাস্তব</a:t>
            </a:r>
            <a:r>
              <a:rPr lang="en-US" sz="4400" dirty="0" smtClean="0">
                <a:solidFill>
                  <a:schemeClr val="accent6"/>
                </a:solidFill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</a:rPr>
              <a:t>জীবনের</a:t>
            </a:r>
            <a:r>
              <a:rPr lang="en-US" sz="4400" dirty="0" smtClean="0">
                <a:solidFill>
                  <a:schemeClr val="accent6"/>
                </a:solidFill>
              </a:rPr>
              <a:t> % </a:t>
            </a:r>
            <a:r>
              <a:rPr lang="en-US" sz="4400" dirty="0" err="1" smtClean="0">
                <a:solidFill>
                  <a:schemeClr val="accent6"/>
                </a:solidFill>
              </a:rPr>
              <a:t>বা</a:t>
            </a:r>
            <a:r>
              <a:rPr lang="en-US" sz="4400" dirty="0" smtClean="0">
                <a:solidFill>
                  <a:schemeClr val="accent6"/>
                </a:solidFill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</a:rPr>
              <a:t>শতকরার</a:t>
            </a:r>
            <a:r>
              <a:rPr lang="en-US" sz="4400" dirty="0" smtClean="0">
                <a:solidFill>
                  <a:schemeClr val="accent6"/>
                </a:solidFill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</a:rPr>
              <a:t>হিসাব</a:t>
            </a:r>
            <a:r>
              <a:rPr lang="en-US" sz="4400" dirty="0" smtClean="0">
                <a:solidFill>
                  <a:schemeClr val="accent6"/>
                </a:solidFill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</a:rPr>
              <a:t>করতে</a:t>
            </a:r>
            <a:r>
              <a:rPr lang="en-US" sz="4400" dirty="0" smtClean="0">
                <a:solidFill>
                  <a:schemeClr val="accent6"/>
                </a:solidFill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</a:rPr>
              <a:t>পারবে</a:t>
            </a:r>
            <a:endParaRPr lang="en-US" sz="4400" dirty="0" smtClean="0">
              <a:solidFill>
                <a:schemeClr val="accent6"/>
              </a:solidFill>
            </a:endParaRPr>
          </a:p>
          <a:p>
            <a:r>
              <a:rPr lang="en-US" sz="4400" dirty="0" smtClean="0">
                <a:solidFill>
                  <a:schemeClr val="accent6"/>
                </a:solidFill>
              </a:rPr>
              <a:t>২.সমস্যার </a:t>
            </a:r>
            <a:r>
              <a:rPr lang="en-US" sz="4400" dirty="0" err="1" smtClean="0">
                <a:solidFill>
                  <a:schemeClr val="accent6"/>
                </a:solidFill>
              </a:rPr>
              <a:t>সমাধান</a:t>
            </a:r>
            <a:r>
              <a:rPr lang="en-US" sz="4400" dirty="0" smtClean="0">
                <a:solidFill>
                  <a:schemeClr val="accent6"/>
                </a:solidFill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</a:rPr>
              <a:t>করতে</a:t>
            </a:r>
            <a:r>
              <a:rPr lang="en-US" sz="4400" dirty="0" smtClean="0">
                <a:solidFill>
                  <a:schemeClr val="accent6"/>
                </a:solidFill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</a:rPr>
              <a:t>পারবে</a:t>
            </a:r>
            <a:r>
              <a:rPr lang="en-US" sz="4400" dirty="0" smtClean="0">
                <a:solidFill>
                  <a:schemeClr val="accent6"/>
                </a:solidFill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</a:rPr>
              <a:t>পাঠ্য</a:t>
            </a:r>
            <a:r>
              <a:rPr lang="en-US" sz="4400" dirty="0" smtClean="0">
                <a:solidFill>
                  <a:schemeClr val="accent6"/>
                </a:solidFill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</a:rPr>
              <a:t>বইয়ের</a:t>
            </a:r>
            <a:endParaRPr lang="en-US" sz="4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925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925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925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925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925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925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1925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1925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0"/>
            <a:ext cx="5334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</a:rPr>
              <a:t>বাড়ির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কাজঃ</a:t>
            </a:r>
            <a:endParaRPr lang="en-US" sz="7200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sz="4800" dirty="0" smtClean="0"/>
              <a:t>১. </a:t>
            </a:r>
            <a:r>
              <a:rPr lang="en-US" sz="4800" dirty="0" err="1" smtClean="0"/>
              <a:t>ডেভিড</a:t>
            </a:r>
            <a:r>
              <a:rPr lang="en-US" sz="4800" dirty="0" smtClean="0"/>
              <a:t> </a:t>
            </a:r>
            <a:r>
              <a:rPr lang="en-US" sz="4800" dirty="0" err="1" smtClean="0"/>
              <a:t>সাময়িক</a:t>
            </a:r>
            <a:r>
              <a:rPr lang="en-US" sz="4800" dirty="0" smtClean="0"/>
              <a:t> </a:t>
            </a:r>
            <a:r>
              <a:rPr lang="en-US" sz="4800" dirty="0" err="1" smtClean="0"/>
              <a:t>পরীক্ষায়</a:t>
            </a:r>
            <a:r>
              <a:rPr lang="en-US" sz="4800" dirty="0" smtClean="0"/>
              <a:t> ৯০০ </a:t>
            </a:r>
            <a:r>
              <a:rPr lang="en-US" sz="4800" dirty="0" err="1" smtClean="0"/>
              <a:t>নম্বরের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মধ্যে</a:t>
            </a:r>
            <a:r>
              <a:rPr lang="en-US" sz="4800" dirty="0" smtClean="0"/>
              <a:t> ৬০০ </a:t>
            </a:r>
            <a:r>
              <a:rPr lang="en-US" sz="4800" dirty="0" err="1" smtClean="0"/>
              <a:t>নম্বর</a:t>
            </a:r>
            <a:r>
              <a:rPr lang="en-US" sz="4800" dirty="0" smtClean="0"/>
              <a:t> </a:t>
            </a:r>
            <a:r>
              <a:rPr lang="en-US" sz="4800" dirty="0" err="1" smtClean="0"/>
              <a:t>পেয়েছে</a:t>
            </a:r>
            <a:r>
              <a:rPr lang="en-US" sz="4800" dirty="0" smtClean="0"/>
              <a:t>। </a:t>
            </a:r>
            <a:r>
              <a:rPr lang="en-US" sz="4800" dirty="0" err="1" smtClean="0"/>
              <a:t>সে</a:t>
            </a:r>
            <a:r>
              <a:rPr lang="en-US" sz="4800" dirty="0" smtClean="0"/>
              <a:t> </a:t>
            </a:r>
            <a:r>
              <a:rPr lang="en-US" sz="4800" dirty="0" err="1" smtClean="0"/>
              <a:t>শতকরা</a:t>
            </a:r>
            <a:r>
              <a:rPr lang="en-US" sz="4800" dirty="0" smtClean="0"/>
              <a:t> </a:t>
            </a:r>
            <a:r>
              <a:rPr lang="en-US" sz="4800" dirty="0" err="1" smtClean="0"/>
              <a:t>কত</a:t>
            </a:r>
            <a:r>
              <a:rPr lang="en-US" sz="4800" dirty="0" smtClean="0"/>
              <a:t> </a:t>
            </a:r>
            <a:r>
              <a:rPr lang="en-US" sz="4800" dirty="0" err="1" smtClean="0"/>
              <a:t>নম্বর</a:t>
            </a:r>
            <a:r>
              <a:rPr lang="en-US" sz="4800" dirty="0" smtClean="0"/>
              <a:t> </a:t>
            </a:r>
            <a:r>
              <a:rPr lang="en-US" sz="4800" dirty="0" err="1" smtClean="0"/>
              <a:t>পেয়েছে</a:t>
            </a:r>
            <a:r>
              <a:rPr lang="en-US" sz="4800" dirty="0" smtClean="0"/>
              <a:t>??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426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chemeClr val="accent6">
                    <a:lumMod val="75000"/>
                  </a:schemeClr>
                </a:solidFill>
              </a:rPr>
              <a:t>ধন্যবাদ</a:t>
            </a:r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accent6">
                    <a:lumMod val="75000"/>
                  </a:schemeClr>
                </a:solidFill>
              </a:rPr>
              <a:t>সবাইকে</a:t>
            </a:r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906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7030A0"/>
                </a:solidFill>
              </a:rPr>
              <a:t>সমাপ্ত</a:t>
            </a:r>
            <a:r>
              <a:rPr lang="en-US" sz="9600" dirty="0" smtClean="0">
                <a:solidFill>
                  <a:srgbClr val="7030A0"/>
                </a:solidFill>
              </a:rPr>
              <a:t> 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838200"/>
            <a:ext cx="27432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শিক্ষক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পরিচিতি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000" dirty="0" err="1" smtClean="0"/>
              <a:t>নামঃ</a:t>
            </a:r>
            <a:r>
              <a:rPr lang="en-US" sz="2000" dirty="0" smtClean="0"/>
              <a:t> </a:t>
            </a:r>
            <a:r>
              <a:rPr lang="en-US" sz="2000" dirty="0" err="1" smtClean="0"/>
              <a:t>মোঃ</a:t>
            </a:r>
            <a:r>
              <a:rPr lang="en-US" sz="2000" dirty="0" smtClean="0"/>
              <a:t> </a:t>
            </a:r>
            <a:r>
              <a:rPr lang="en-US" sz="2000" dirty="0" err="1" smtClean="0"/>
              <a:t>আনোয়ার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হোসেন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পদবীঃ</a:t>
            </a:r>
            <a:r>
              <a:rPr lang="en-US" sz="2000" dirty="0" smtClean="0"/>
              <a:t>  </a:t>
            </a:r>
            <a:r>
              <a:rPr lang="en-US" sz="2000" dirty="0" err="1" smtClean="0"/>
              <a:t>জুনিয়র</a:t>
            </a:r>
            <a:r>
              <a:rPr lang="en-US" sz="2000" dirty="0" smtClean="0"/>
              <a:t> </a:t>
            </a:r>
            <a:r>
              <a:rPr lang="en-US" sz="2000" dirty="0" err="1" smtClean="0"/>
              <a:t>শিক্ষক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প্রতিষ্ঠানঃ</a:t>
            </a:r>
            <a:r>
              <a:rPr lang="en-US" sz="2000" dirty="0" smtClean="0"/>
              <a:t>  </a:t>
            </a:r>
            <a:r>
              <a:rPr lang="en-US" sz="2000" dirty="0" err="1" smtClean="0"/>
              <a:t>গোবিন্দনগর</a:t>
            </a:r>
            <a:r>
              <a:rPr lang="en-US" sz="2000" dirty="0" smtClean="0"/>
              <a:t> </a:t>
            </a:r>
            <a:r>
              <a:rPr lang="en-US" sz="2000" dirty="0" err="1" smtClean="0"/>
              <a:t>ফজলিয়া</a:t>
            </a:r>
            <a:r>
              <a:rPr lang="en-US" sz="2000" dirty="0" smtClean="0"/>
              <a:t> </a:t>
            </a:r>
            <a:r>
              <a:rPr lang="en-US" sz="2000" dirty="0" err="1" smtClean="0"/>
              <a:t>ফাযিল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মাদ্রাসা</a:t>
            </a:r>
            <a:r>
              <a:rPr lang="en-US" sz="2000" dirty="0" smtClean="0"/>
              <a:t>, </a:t>
            </a:r>
            <a:r>
              <a:rPr lang="en-US" sz="2000" dirty="0" err="1" smtClean="0"/>
              <a:t>ছাতক</a:t>
            </a:r>
            <a:r>
              <a:rPr lang="en-US" sz="2000" dirty="0" smtClean="0"/>
              <a:t>, </a:t>
            </a:r>
            <a:r>
              <a:rPr lang="en-US" sz="2000" dirty="0" err="1" smtClean="0"/>
              <a:t>সুনামগঞ্জ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4" name="Picture 3" descr="IMG_20171229_1342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304801"/>
            <a:ext cx="2438400" cy="2209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533400"/>
            <a:ext cx="19812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শ্রেণীঃ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ষষ্ঠ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err="1" smtClean="0">
                <a:solidFill>
                  <a:srgbClr val="FF0000"/>
                </a:solidFill>
              </a:rPr>
              <a:t>বিষয়ঃ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গনিত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err="1" smtClean="0">
                <a:solidFill>
                  <a:srgbClr val="FF0000"/>
                </a:solidFill>
              </a:rPr>
              <a:t>পাঠ</a:t>
            </a:r>
            <a:r>
              <a:rPr lang="en-US" sz="2800" dirty="0" smtClean="0">
                <a:solidFill>
                  <a:srgbClr val="FF0000"/>
                </a:solidFill>
              </a:rPr>
              <a:t>     </a:t>
            </a:r>
            <a:r>
              <a:rPr lang="en-US" sz="2800" dirty="0" err="1" smtClean="0">
                <a:solidFill>
                  <a:srgbClr val="FF0000"/>
                </a:solidFill>
              </a:rPr>
              <a:t>পরিচিতিঃ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err="1" smtClean="0">
                <a:solidFill>
                  <a:srgbClr val="FF0000"/>
                </a:solidFill>
              </a:rPr>
              <a:t>অনুপাত</a:t>
            </a:r>
            <a:r>
              <a:rPr lang="en-US" sz="2800" dirty="0" smtClean="0">
                <a:solidFill>
                  <a:srgbClr val="FF0000"/>
                </a:solidFill>
              </a:rPr>
              <a:t> ও </a:t>
            </a:r>
            <a:r>
              <a:rPr lang="en-US" sz="2800" dirty="0" err="1" smtClean="0">
                <a:solidFill>
                  <a:srgbClr val="FF0000"/>
                </a:solidFill>
              </a:rPr>
              <a:t>শতকরা</a:t>
            </a:r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err="1" smtClean="0">
                <a:solidFill>
                  <a:srgbClr val="FF0000"/>
                </a:solidFill>
              </a:rPr>
              <a:t>অনুশীলনীঃ</a:t>
            </a:r>
            <a:r>
              <a:rPr lang="en-US" sz="2800" dirty="0" smtClean="0">
                <a:solidFill>
                  <a:srgbClr val="FF0000"/>
                </a:solidFill>
              </a:rPr>
              <a:t> ২.২</a:t>
            </a:r>
          </a:p>
          <a:p>
            <a:r>
              <a:rPr lang="en-US" sz="2800" dirty="0" err="1" smtClean="0">
                <a:solidFill>
                  <a:srgbClr val="FF0000"/>
                </a:solidFill>
              </a:rPr>
              <a:t>মোট</a:t>
            </a:r>
            <a:r>
              <a:rPr lang="en-US" sz="2800" dirty="0" smtClean="0">
                <a:solidFill>
                  <a:srgbClr val="FF0000"/>
                </a:solidFill>
              </a:rPr>
              <a:t> শিক্ষার্থীঃ৪০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143000"/>
            <a:ext cx="65532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/>
              <a:t>শতকরা</a:t>
            </a:r>
            <a:r>
              <a:rPr lang="en-US" sz="9600" dirty="0" smtClean="0"/>
              <a:t> %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66800"/>
            <a:ext cx="4191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শতকরা</a:t>
            </a:r>
            <a:r>
              <a:rPr lang="en-US" sz="6600" dirty="0" smtClean="0"/>
              <a:t> </a:t>
            </a:r>
            <a:r>
              <a:rPr lang="en-US" sz="6600" dirty="0" err="1" smtClean="0"/>
              <a:t>কী</a:t>
            </a:r>
            <a:r>
              <a:rPr lang="en-US" sz="6600" dirty="0" smtClean="0"/>
              <a:t>????</a:t>
            </a:r>
          </a:p>
          <a:p>
            <a:r>
              <a:rPr lang="en-US" sz="6600" dirty="0" err="1" smtClean="0"/>
              <a:t>শতকরা</a:t>
            </a:r>
            <a:r>
              <a:rPr lang="en-US" sz="6600" dirty="0" smtClean="0"/>
              <a:t> </a:t>
            </a:r>
            <a:r>
              <a:rPr lang="en-US" sz="6600" dirty="0" err="1" smtClean="0"/>
              <a:t>একটি</a:t>
            </a:r>
            <a:r>
              <a:rPr lang="en-US" sz="6600" dirty="0" smtClean="0"/>
              <a:t> </a:t>
            </a:r>
            <a:r>
              <a:rPr lang="en-US" sz="6600" dirty="0" err="1" smtClean="0"/>
              <a:t>ভগ্নাশ</a:t>
            </a:r>
            <a:r>
              <a:rPr lang="en-US" sz="6600" dirty="0" smtClean="0"/>
              <a:t> </a:t>
            </a:r>
            <a:r>
              <a:rPr lang="en-US" sz="6600" dirty="0" err="1" smtClean="0"/>
              <a:t>যার</a:t>
            </a:r>
            <a:r>
              <a:rPr lang="en-US" sz="6600" dirty="0" smtClean="0"/>
              <a:t> </a:t>
            </a:r>
            <a:r>
              <a:rPr lang="en-US" sz="6600" dirty="0" err="1" smtClean="0"/>
              <a:t>হর</a:t>
            </a:r>
            <a:r>
              <a:rPr lang="en-US" sz="6600" dirty="0" smtClean="0"/>
              <a:t> ১০০</a:t>
            </a:r>
          </a:p>
          <a:p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668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**** ৪০% </a:t>
            </a:r>
            <a:r>
              <a:rPr lang="en-US" dirty="0" err="1" smtClean="0"/>
              <a:t>শিক্ষার্থী</a:t>
            </a:r>
            <a:r>
              <a:rPr lang="en-US" dirty="0" smtClean="0"/>
              <a:t> </a:t>
            </a:r>
            <a:r>
              <a:rPr lang="en-US" dirty="0" err="1" smtClean="0"/>
              <a:t>অনুপস্থিত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বুঝায়</a:t>
            </a:r>
            <a:r>
              <a:rPr lang="en-US" dirty="0" smtClean="0"/>
              <a:t>???????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514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৪০% </a:t>
            </a:r>
            <a:r>
              <a:rPr lang="en-US" dirty="0" err="1" smtClean="0"/>
              <a:t>শিক্ষার্থী</a:t>
            </a:r>
            <a:r>
              <a:rPr lang="en-US" dirty="0" smtClean="0"/>
              <a:t> </a:t>
            </a:r>
            <a:r>
              <a:rPr lang="en-US" dirty="0" err="1" smtClean="0"/>
              <a:t>অনুপস্থিত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বুঝায়</a:t>
            </a:r>
            <a:r>
              <a:rPr lang="en-US" dirty="0" smtClean="0"/>
              <a:t> ১০০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৪০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অনুপস্থিত</a:t>
            </a:r>
            <a:r>
              <a:rPr lang="en-US" dirty="0" smtClean="0"/>
              <a:t>।।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685800"/>
            <a:ext cx="701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C000"/>
                </a:solidFill>
              </a:rPr>
              <a:t>সমস্যা</a:t>
            </a:r>
            <a:r>
              <a:rPr lang="en-US" sz="4000" dirty="0" smtClean="0">
                <a:solidFill>
                  <a:srgbClr val="FFC000"/>
                </a:solidFill>
              </a:rPr>
              <a:t> সমাধান.১</a:t>
            </a:r>
          </a:p>
          <a:p>
            <a:r>
              <a:rPr lang="en-US" sz="4000" dirty="0" err="1" smtClean="0">
                <a:solidFill>
                  <a:srgbClr val="FFC000"/>
                </a:solidFill>
              </a:rPr>
              <a:t>একটি</a:t>
            </a:r>
            <a:r>
              <a:rPr lang="en-US" sz="4000" dirty="0" smtClean="0">
                <a:solidFill>
                  <a:srgbClr val="FFC000"/>
                </a:solidFill>
              </a:rPr>
              <a:t>  </a:t>
            </a:r>
            <a:r>
              <a:rPr lang="en-US" sz="4000" dirty="0" err="1" smtClean="0">
                <a:solidFill>
                  <a:srgbClr val="FFC000"/>
                </a:solidFill>
              </a:rPr>
              <a:t>মাদ্রাসায়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শিক্ষার্থীর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সংখ্যা</a:t>
            </a:r>
            <a:r>
              <a:rPr lang="en-US" sz="4000" dirty="0" smtClean="0">
                <a:solidFill>
                  <a:srgbClr val="FFC000"/>
                </a:solidFill>
              </a:rPr>
              <a:t> ৫০০ </a:t>
            </a:r>
            <a:r>
              <a:rPr lang="en-US" sz="4000" dirty="0" err="1" smtClean="0">
                <a:solidFill>
                  <a:srgbClr val="FFC000"/>
                </a:solidFill>
              </a:rPr>
              <a:t>জন</a:t>
            </a:r>
            <a:r>
              <a:rPr lang="en-US" sz="4000" dirty="0" smtClean="0">
                <a:solidFill>
                  <a:srgbClr val="FFC000"/>
                </a:solidFill>
              </a:rPr>
              <a:t>। </a:t>
            </a:r>
            <a:r>
              <a:rPr lang="en-US" sz="4000" dirty="0" err="1" smtClean="0">
                <a:solidFill>
                  <a:srgbClr val="FFC000"/>
                </a:solidFill>
              </a:rPr>
              <a:t>এর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মধ্যে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ছাত্রীর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সংখ্যা</a:t>
            </a:r>
            <a:r>
              <a:rPr lang="en-US" sz="4000" dirty="0" smtClean="0">
                <a:solidFill>
                  <a:srgbClr val="FFC000"/>
                </a:solidFill>
              </a:rPr>
              <a:t> ৪০% </a:t>
            </a:r>
            <a:r>
              <a:rPr lang="en-US" sz="4000" dirty="0" err="1" smtClean="0">
                <a:solidFill>
                  <a:srgbClr val="FFC000"/>
                </a:solidFill>
              </a:rPr>
              <a:t>হলে</a:t>
            </a:r>
            <a:r>
              <a:rPr lang="en-US" sz="4000" dirty="0" smtClean="0">
                <a:solidFill>
                  <a:srgbClr val="FFC000"/>
                </a:solidFill>
              </a:rPr>
              <a:t>, ঐ </a:t>
            </a:r>
            <a:r>
              <a:rPr lang="en-US" sz="4000" dirty="0" err="1" smtClean="0">
                <a:solidFill>
                  <a:srgbClr val="FFC000"/>
                </a:solidFill>
              </a:rPr>
              <a:t>মাদ্রাসায়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ছাত্র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সংখ্যা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কত</a:t>
            </a:r>
            <a:r>
              <a:rPr lang="en-US" sz="4000" dirty="0" smtClean="0">
                <a:solidFill>
                  <a:srgbClr val="FFC000"/>
                </a:solidFill>
              </a:rPr>
              <a:t>???? 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441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B050"/>
                </a:solidFill>
              </a:rPr>
              <a:t>সমাধান</a:t>
            </a:r>
            <a:r>
              <a:rPr lang="en-US" sz="2000" dirty="0" smtClean="0">
                <a:solidFill>
                  <a:srgbClr val="00B050"/>
                </a:solidFill>
              </a:rPr>
              <a:t> ১.</a:t>
            </a:r>
          </a:p>
          <a:p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00B050"/>
                </a:solidFill>
              </a:rPr>
              <a:t>১০০ </a:t>
            </a:r>
            <a:r>
              <a:rPr lang="en-US" sz="2000" dirty="0" err="1" smtClean="0">
                <a:solidFill>
                  <a:srgbClr val="00B050"/>
                </a:solidFill>
              </a:rPr>
              <a:t>জনের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মধ্যে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ছাত্রী</a:t>
            </a:r>
            <a:r>
              <a:rPr lang="en-US" sz="2000" dirty="0" smtClean="0">
                <a:solidFill>
                  <a:srgbClr val="00B050"/>
                </a:solidFill>
              </a:rPr>
              <a:t>  </a:t>
            </a:r>
            <a:r>
              <a:rPr lang="en-US" sz="2000" dirty="0" err="1" smtClean="0">
                <a:solidFill>
                  <a:srgbClr val="00B050"/>
                </a:solidFill>
              </a:rPr>
              <a:t>সংখ্যা</a:t>
            </a:r>
            <a:r>
              <a:rPr lang="en-US" sz="2000" dirty="0" smtClean="0">
                <a:solidFill>
                  <a:srgbClr val="00B050"/>
                </a:solidFill>
              </a:rPr>
              <a:t> = ৪০ </a:t>
            </a:r>
            <a:r>
              <a:rPr lang="en-US" sz="2000" dirty="0" err="1" smtClean="0">
                <a:solidFill>
                  <a:srgbClr val="00B050"/>
                </a:solidFill>
              </a:rPr>
              <a:t>জন</a:t>
            </a:r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00B050"/>
                </a:solidFill>
              </a:rPr>
              <a:t>১ </a:t>
            </a:r>
            <a:r>
              <a:rPr lang="en-US" sz="2000" dirty="0" err="1" smtClean="0">
                <a:solidFill>
                  <a:srgbClr val="00B050"/>
                </a:solidFill>
              </a:rPr>
              <a:t>জনের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মধ্যে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ছাত্রী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সংখ্যা</a:t>
            </a:r>
            <a:r>
              <a:rPr lang="en-US" sz="2000" dirty="0" smtClean="0">
                <a:solidFill>
                  <a:srgbClr val="00B050"/>
                </a:solidFill>
              </a:rPr>
              <a:t>     =  ৪০/১০০জন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৫০০ </a:t>
            </a:r>
            <a:r>
              <a:rPr lang="en-US" sz="2000" dirty="0" err="1" smtClean="0">
                <a:solidFill>
                  <a:srgbClr val="00B050"/>
                </a:solidFill>
              </a:rPr>
              <a:t>জনের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মধ্যে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ছাত্রী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সংখ্যা</a:t>
            </a:r>
            <a:r>
              <a:rPr lang="en-US" sz="2000" dirty="0" smtClean="0">
                <a:solidFill>
                  <a:srgbClr val="00B050"/>
                </a:solidFill>
              </a:rPr>
              <a:t>=৪০*৫০০/১০০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                                              =২০০ </a:t>
            </a:r>
            <a:r>
              <a:rPr lang="en-US" sz="2000" dirty="0" err="1" smtClean="0">
                <a:solidFill>
                  <a:srgbClr val="00B050"/>
                </a:solidFill>
              </a:rPr>
              <a:t>জন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</a:p>
          <a:p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sz="2000" dirty="0" err="1" smtClean="0">
                <a:solidFill>
                  <a:srgbClr val="00B050"/>
                </a:solidFill>
              </a:rPr>
              <a:t>ছাত্র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সংখ্যা</a:t>
            </a:r>
            <a:r>
              <a:rPr lang="en-US" sz="2000" dirty="0" smtClean="0">
                <a:solidFill>
                  <a:srgbClr val="00B050"/>
                </a:solidFill>
              </a:rPr>
              <a:t>=(৫০০-২০০)</a:t>
            </a:r>
            <a:r>
              <a:rPr lang="en-US" sz="2000" dirty="0" err="1" smtClean="0">
                <a:solidFill>
                  <a:srgbClr val="00B050"/>
                </a:solidFill>
              </a:rPr>
              <a:t>জন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                 =৩০০ </a:t>
            </a:r>
            <a:r>
              <a:rPr lang="en-US" sz="2000" dirty="0" err="1" smtClean="0">
                <a:solidFill>
                  <a:srgbClr val="00B050"/>
                </a:solidFill>
              </a:rPr>
              <a:t>জন</a:t>
            </a:r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sz="2000" dirty="0" err="1" smtClean="0">
                <a:solidFill>
                  <a:srgbClr val="00B050"/>
                </a:solidFill>
              </a:rPr>
              <a:t>উত্তরঃ</a:t>
            </a:r>
            <a:r>
              <a:rPr lang="en-US" sz="2000" dirty="0" smtClean="0">
                <a:solidFill>
                  <a:srgbClr val="00B050"/>
                </a:solidFill>
              </a:rPr>
              <a:t> ৩০০ </a:t>
            </a:r>
            <a:r>
              <a:rPr lang="en-US" sz="2000" dirty="0" err="1" smtClean="0">
                <a:solidFill>
                  <a:srgbClr val="00B050"/>
                </a:solidFill>
              </a:rPr>
              <a:t>জন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ছাত্র</a:t>
            </a:r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00B050"/>
                </a:solidFill>
              </a:rPr>
              <a:t>          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সমস্যা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সমাধান</a:t>
            </a:r>
            <a:r>
              <a:rPr lang="en-US" dirty="0" smtClean="0">
                <a:solidFill>
                  <a:srgbClr val="002060"/>
                </a:solidFill>
              </a:rPr>
              <a:t> ২ ঃ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একটি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শ্রেণীতে</a:t>
            </a:r>
            <a:r>
              <a:rPr lang="en-US" dirty="0" smtClean="0">
                <a:solidFill>
                  <a:srgbClr val="002060"/>
                </a:solidFill>
              </a:rPr>
              <a:t> ২০০ </a:t>
            </a:r>
            <a:r>
              <a:rPr lang="en-US" dirty="0" err="1" smtClean="0">
                <a:solidFill>
                  <a:srgbClr val="002060"/>
                </a:solidFill>
              </a:rPr>
              <a:t>জন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শিক্ষার্থীর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মধ্যে</a:t>
            </a:r>
            <a:r>
              <a:rPr lang="en-US" dirty="0" smtClean="0">
                <a:solidFill>
                  <a:srgbClr val="002060"/>
                </a:solidFill>
              </a:rPr>
              <a:t> ৫% </a:t>
            </a:r>
            <a:r>
              <a:rPr lang="en-US" dirty="0" err="1" smtClean="0">
                <a:solidFill>
                  <a:srgbClr val="002060"/>
                </a:solidFill>
              </a:rPr>
              <a:t>অনুপস্থিত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ছিল</a:t>
            </a:r>
            <a:r>
              <a:rPr lang="en-US" dirty="0" smtClean="0">
                <a:solidFill>
                  <a:srgbClr val="002060"/>
                </a:solidFill>
              </a:rPr>
              <a:t>। </a:t>
            </a:r>
            <a:r>
              <a:rPr lang="en-US" dirty="0" err="1" smtClean="0">
                <a:solidFill>
                  <a:srgbClr val="002060"/>
                </a:solidFill>
              </a:rPr>
              <a:t>কত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জন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শিক্ষার্থী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উপস্থিত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ছিল</a:t>
            </a:r>
            <a:r>
              <a:rPr lang="en-US" dirty="0" smtClean="0">
                <a:solidFill>
                  <a:srgbClr val="002060"/>
                </a:solidFill>
              </a:rPr>
              <a:t>???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5146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১০০ </a:t>
            </a:r>
            <a:r>
              <a:rPr lang="en-US" dirty="0" err="1" smtClean="0">
                <a:solidFill>
                  <a:srgbClr val="002060"/>
                </a:solidFill>
              </a:rPr>
              <a:t>জনের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মধ্যে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অনুপস্থিত</a:t>
            </a:r>
            <a:r>
              <a:rPr lang="en-US" dirty="0" smtClean="0">
                <a:solidFill>
                  <a:srgbClr val="002060"/>
                </a:solidFill>
              </a:rPr>
              <a:t> = ৫ </a:t>
            </a:r>
            <a:r>
              <a:rPr lang="en-US" dirty="0" err="1" smtClean="0">
                <a:solidFill>
                  <a:srgbClr val="002060"/>
                </a:solidFill>
              </a:rPr>
              <a:t>জন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048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১ </a:t>
            </a:r>
            <a:r>
              <a:rPr lang="en-US" dirty="0" err="1" smtClean="0">
                <a:solidFill>
                  <a:srgbClr val="002060"/>
                </a:solidFill>
              </a:rPr>
              <a:t>জনের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মধ্যে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অনুপস্থিত</a:t>
            </a:r>
            <a:r>
              <a:rPr lang="en-US" dirty="0" smtClean="0">
                <a:solidFill>
                  <a:srgbClr val="002060"/>
                </a:solidFill>
              </a:rPr>
              <a:t>= ৫÷১০০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581400"/>
            <a:ext cx="32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</a:rPr>
              <a:t>২০০ </a:t>
            </a:r>
            <a:r>
              <a:rPr lang="en-US" sz="1400" dirty="0" err="1" smtClean="0">
                <a:solidFill>
                  <a:srgbClr val="002060"/>
                </a:solidFill>
              </a:rPr>
              <a:t>জনের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মধ্যে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অনুপস্থিত</a:t>
            </a:r>
            <a:r>
              <a:rPr lang="en-US" sz="1400" dirty="0" smtClean="0">
                <a:solidFill>
                  <a:srgbClr val="002060"/>
                </a:solidFill>
              </a:rPr>
              <a:t>=   ৫×২০০÷১০০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=১০০০÷১০০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=১০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962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2060"/>
                </a:solidFill>
              </a:rPr>
              <a:t>উপস্থিত</a:t>
            </a:r>
            <a:r>
              <a:rPr lang="en-US" sz="1200" dirty="0" smtClean="0">
                <a:solidFill>
                  <a:srgbClr val="002060"/>
                </a:solidFill>
              </a:rPr>
              <a:t> </a:t>
            </a:r>
            <a:r>
              <a:rPr lang="en-US" sz="1200" dirty="0" err="1" smtClean="0">
                <a:solidFill>
                  <a:srgbClr val="002060"/>
                </a:solidFill>
              </a:rPr>
              <a:t>শিক্ষার্থীর</a:t>
            </a:r>
            <a:r>
              <a:rPr lang="en-US" sz="1200" dirty="0" smtClean="0">
                <a:solidFill>
                  <a:srgbClr val="002060"/>
                </a:solidFill>
              </a:rPr>
              <a:t> </a:t>
            </a:r>
            <a:r>
              <a:rPr lang="en-US" sz="1200" dirty="0" err="1" smtClean="0">
                <a:solidFill>
                  <a:srgbClr val="002060"/>
                </a:solidFill>
              </a:rPr>
              <a:t>সংখ্যা</a:t>
            </a:r>
            <a:r>
              <a:rPr lang="en-US" sz="1200" dirty="0" smtClean="0">
                <a:solidFill>
                  <a:srgbClr val="002060"/>
                </a:solidFill>
              </a:rPr>
              <a:t>=(২০০-১০) </a:t>
            </a:r>
            <a:r>
              <a:rPr lang="en-US" sz="1200" dirty="0" err="1" smtClean="0">
                <a:solidFill>
                  <a:srgbClr val="002060"/>
                </a:solidFill>
              </a:rPr>
              <a:t>জন</a:t>
            </a:r>
            <a:endParaRPr lang="en-US" sz="1200" dirty="0" smtClean="0">
              <a:solidFill>
                <a:srgbClr val="002060"/>
              </a:solidFill>
            </a:endParaRPr>
          </a:p>
          <a:p>
            <a:r>
              <a:rPr lang="en-US" sz="1200" dirty="0" smtClean="0">
                <a:solidFill>
                  <a:srgbClr val="002060"/>
                </a:solidFill>
              </a:rPr>
              <a:t>          =১৯০ </a:t>
            </a:r>
            <a:r>
              <a:rPr lang="en-US" sz="1200" dirty="0" err="1" smtClean="0">
                <a:solidFill>
                  <a:srgbClr val="002060"/>
                </a:solidFill>
              </a:rPr>
              <a:t>জন</a:t>
            </a:r>
            <a:endParaRPr lang="en-US" sz="1200" dirty="0" smtClean="0">
              <a:solidFill>
                <a:srgbClr val="002060"/>
              </a:solidFill>
            </a:endParaRPr>
          </a:p>
          <a:p>
            <a:r>
              <a:rPr lang="en-US" sz="1200" dirty="0" smtClean="0">
                <a:solidFill>
                  <a:srgbClr val="002060"/>
                </a:solidFill>
              </a:rPr>
              <a:t>উত্তরঃ১৯০ </a:t>
            </a:r>
            <a:r>
              <a:rPr lang="en-US" sz="1200" dirty="0" err="1" smtClean="0">
                <a:solidFill>
                  <a:srgbClr val="002060"/>
                </a:solidFill>
              </a:rPr>
              <a:t>জন</a:t>
            </a:r>
            <a:endParaRPr lang="en-US" sz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231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18</cp:revision>
  <dcterms:created xsi:type="dcterms:W3CDTF">2019-09-23T15:35:14Z</dcterms:created>
  <dcterms:modified xsi:type="dcterms:W3CDTF">2019-09-27T09:36:54Z</dcterms:modified>
</cp:coreProperties>
</file>