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0" r:id="rId4"/>
    <p:sldId id="283" r:id="rId5"/>
    <p:sldId id="259" r:id="rId6"/>
    <p:sldId id="288" r:id="rId7"/>
    <p:sldId id="285" r:id="rId8"/>
    <p:sldId id="260" r:id="rId9"/>
    <p:sldId id="286" r:id="rId10"/>
    <p:sldId id="284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599-B27A-4A6F-ABD9-7050672D71F5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D4-9BD9-4739-AC3F-69AE08190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00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599-B27A-4A6F-ABD9-7050672D71F5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D4-9BD9-4739-AC3F-69AE08190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61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599-B27A-4A6F-ABD9-7050672D71F5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D4-9BD9-4739-AC3F-69AE08190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70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599-B27A-4A6F-ABD9-7050672D71F5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D4-9BD9-4739-AC3F-69AE08190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23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599-B27A-4A6F-ABD9-7050672D71F5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D4-9BD9-4739-AC3F-69AE08190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14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599-B27A-4A6F-ABD9-7050672D71F5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D4-9BD9-4739-AC3F-69AE08190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98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599-B27A-4A6F-ABD9-7050672D71F5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D4-9BD9-4739-AC3F-69AE08190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599-B27A-4A6F-ABD9-7050672D71F5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D4-9BD9-4739-AC3F-69AE08190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8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599-B27A-4A6F-ABD9-7050672D71F5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D4-9BD9-4739-AC3F-69AE08190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613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599-B27A-4A6F-ABD9-7050672D71F5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D4-9BD9-4739-AC3F-69AE08190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38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599-B27A-4A6F-ABD9-7050672D71F5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D4-9BD9-4739-AC3F-69AE08190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299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50599-B27A-4A6F-ABD9-7050672D71F5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295D4-9BD9-4739-AC3F-69AE08190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81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rtebrates-classifi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19" y="76200"/>
            <a:ext cx="5682881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1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597_evo_resources_resource_image_251_origin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5" y="304800"/>
            <a:ext cx="9035195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4038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838200"/>
            <a:ext cx="45720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 smtClean="0"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371600"/>
            <a:ext cx="3505200" cy="4001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উপপর্ব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Cephalochordata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52400"/>
            <a:ext cx="3505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Chordata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495800" y="762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66800" y="914400"/>
            <a:ext cx="662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86300" y="914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66800" y="914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1371600"/>
            <a:ext cx="2971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উপপর্ব-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Urochordata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96200" y="914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53200" y="1371600"/>
            <a:ext cx="28194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উপপর্ব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Vertebrata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-152400" y="25908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85800" y="2057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3000" y="1885890"/>
            <a:ext cx="2209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Ascidiacea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" y="2571690"/>
            <a:ext cx="214260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Thaliacea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70709" y="3200400"/>
            <a:ext cx="210589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Larvacea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7277100" y="1943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105400" y="21336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105400" y="2133600"/>
            <a:ext cx="0" cy="314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05200" y="2495490"/>
            <a:ext cx="259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অধিশ্রেণি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Agnatha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8139187" y="2299419"/>
            <a:ext cx="3332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43600" y="2514600"/>
            <a:ext cx="32766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অধিশ্রেণি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Gnathostomata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773091" y="3466703"/>
            <a:ext cx="1142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43400" y="3352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7438" y="3124200"/>
            <a:ext cx="168956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Myxini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3810000"/>
            <a:ext cx="3352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Cephalaspidomorphi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5105400"/>
            <a:ext cx="31242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শ্রেণি-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Chondrichthyes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4835" y="5619690"/>
            <a:ext cx="319416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শ্রেণি-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Actinopterygii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228600" y="4800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4835" y="6209607"/>
            <a:ext cx="319416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শ্রেণি-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Sarcopterygii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10000" y="5105400"/>
            <a:ext cx="26670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Amphibia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10000" y="5642053"/>
            <a:ext cx="26670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Reptilia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10000" y="6212573"/>
            <a:ext cx="26670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শ্রেণি-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Aves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57950" y="5105400"/>
            <a:ext cx="253365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শ্রেণি-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Mammalia</a:t>
            </a: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457200" y="45720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85800" y="2743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85800" y="3429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343400" y="403701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7543800" y="3733006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14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8" grpId="0" build="p"/>
      <p:bldP spid="23" grpId="0" build="p"/>
      <p:bldP spid="35" grpId="0" build="p"/>
      <p:bldP spid="36" grpId="0" build="p"/>
      <p:bldP spid="37" grpId="0" build="p"/>
      <p:bldP spid="49" grpId="0" build="p"/>
      <p:bldP spid="55" grpId="0" build="p"/>
      <p:bldP spid="21" grpId="0" build="p"/>
      <p:bldP spid="24" grpId="0" build="p"/>
      <p:bldP spid="45" grpId="0" build="p"/>
      <p:bldP spid="51" grpId="0" build="p"/>
      <p:bldP spid="61" grpId="0" build="p"/>
      <p:bldP spid="62" grpId="0" build="p"/>
      <p:bldP spid="63" grpId="0" build="p"/>
      <p:bldP spid="64" grpId="0" build="p"/>
      <p:bldP spid="6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772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Vertebrata 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উপ-পর্বের দুইটি অধিশ্রেণি রয়েছে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143000"/>
            <a:ext cx="304800" cy="609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33600" y="1752600"/>
            <a:ext cx="48006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866900" y="2018506"/>
            <a:ext cx="5334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666706" y="2018506"/>
            <a:ext cx="5334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2372380"/>
            <a:ext cx="33528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অধিশ্রেণি- 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Agnatha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2362200"/>
            <a:ext cx="4343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অধিশ্রেণি- ২।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Gnathostomata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80684169-river-lamprey-on-a-white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56432"/>
            <a:ext cx="3962400" cy="2639568"/>
          </a:xfrm>
          <a:prstGeom prst="rect">
            <a:avLst/>
          </a:prstGeom>
        </p:spPr>
      </p:pic>
      <p:pic>
        <p:nvPicPr>
          <p:cNvPr id="13" name="Picture 12" descr="placodermi-d37fc674-89c3-4dae-b8b6-7934e63ce3d-resize-75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33800"/>
            <a:ext cx="4424736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3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uild="p" animBg="1"/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82025"/>
            <a:ext cx="8229600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অধিশ্রেণি-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Agnatha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দুইটি শ্রেণি রয়েছে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77724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Myxini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গ্রীক,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myxa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slime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18288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637472"/>
            <a:ext cx="8610600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দেহ আঁইশবিহীন, পিচ্ছিল গ্রন্থিযুক্ত ত্বকে আবৃত, কিন্ত পৃষ্ঠীয় পাখনাবিহীন।</a:t>
            </a:r>
          </a:p>
          <a:p>
            <a:pPr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মুখ প্রান্তে অবস্থিত এবং চারজোড়া কর্ষিকায় পরিবৃত।</a:t>
            </a:r>
          </a:p>
          <a:p>
            <a:pPr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গলবিলের দুপাশে মোট ৫-১৫ জোড়া ফুলকারন্ধ অবস্থিত।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Hagish+(Myxini)+++colin.jpg"/>
          <p:cNvPicPr>
            <a:picLocks noChangeAspect="1"/>
          </p:cNvPicPr>
          <p:nvPr/>
        </p:nvPicPr>
        <p:blipFill>
          <a:blip r:embed="rId2"/>
          <a:srcRect t="11111" b="20000"/>
          <a:stretch>
            <a:fillRect/>
          </a:stretch>
        </p:blipFill>
        <p:spPr>
          <a:xfrm>
            <a:off x="2155726" y="4343400"/>
            <a:ext cx="477847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1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57200"/>
            <a:ext cx="883920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Cephalaspidomorphi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গ্রীক,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kephale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head +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aspidos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shield +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morphe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form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62780"/>
            <a:ext cx="16764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323743"/>
            <a:ext cx="8763000" cy="24006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 লাম্প্রের দেহ সরু, দেখতে বাইম মাছের মত, আঁইশবিহীন, কিন্তু একটি বা দুটি পৃষ্ঠীয় পাখনাযুক্ত।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মৌখিক চাকতি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চোষকের ভূমিকা পালন করে । এর চারদিকে কেরাটিনময় দাঁত অবস্থান করে।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পৃথক ফুলকারন্ধসহ সাত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 ফুলকা রয়েছে।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3700" y="5648980"/>
            <a:ext cx="22479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Petromyzon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 descr="856px-Lamprey_anatom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953000"/>
            <a:ext cx="6020974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86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91180"/>
            <a:ext cx="87630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অধিশ্রেণি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Gnathostomata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 সাতটি শ্রেণি রয়েছে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91540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Chondrichthyes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গ্রীক,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chondros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তরুনাস্থি +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ichthys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17526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789872"/>
            <a:ext cx="8686800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দেহ অসংখ্য ক্ষুদ্র প্ল্যাকয়েড আঁইশে আবৃত।</a:t>
            </a:r>
          </a:p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অন্তঃকংকাল সম্পূর্ণভাবে তরুনাস্থিময়।</a:t>
            </a:r>
          </a:p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পুচ্ছ পাখনা হেটারোসার্কাল ধরনের ।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6172200"/>
            <a:ext cx="39624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Scoliodon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sorrakowah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unnamed.jpg"/>
          <p:cNvPicPr>
            <a:picLocks noChangeAspect="1"/>
          </p:cNvPicPr>
          <p:nvPr/>
        </p:nvPicPr>
        <p:blipFill>
          <a:blip r:embed="rId2"/>
          <a:srcRect t="28125" b="26563"/>
          <a:stretch>
            <a:fillRect/>
          </a:stretch>
        </p:blipFill>
        <p:spPr>
          <a:xfrm>
            <a:off x="2414228" y="4343400"/>
            <a:ext cx="3834172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1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41293"/>
            <a:ext cx="899160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 ২।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Actinopterygii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গ্রীক ,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Actis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রশ্মি +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pteryx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পাখনা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16764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161396"/>
            <a:ext cx="7620000" cy="14200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এইসব মাছের অন্তঃকংকাল অস্থিময় ।</a:t>
            </a:r>
          </a:p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দেহ সাক্লয়েড বা টিনয়েড আঁইশে আবৃত ।</a:t>
            </a:r>
          </a:p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পুচ্ছ পাখনা হোমোসার্কাল ।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10000756_32-fresho-rohu-fish-large-curry-cutbengali-cut.jpg"/>
          <p:cNvPicPr>
            <a:picLocks noChangeAspect="1"/>
          </p:cNvPicPr>
          <p:nvPr/>
        </p:nvPicPr>
        <p:blipFill>
          <a:blip r:embed="rId2"/>
          <a:srcRect t="24400" b="27600"/>
          <a:stretch>
            <a:fillRect/>
          </a:stretch>
        </p:blipFill>
        <p:spPr>
          <a:xfrm>
            <a:off x="2190750" y="3733800"/>
            <a:ext cx="4762500" cy="2286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00400" y="6182380"/>
            <a:ext cx="23622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Labeo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rohita</a:t>
            </a:r>
            <a:endParaRPr lang="en-US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0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457200"/>
            <a:ext cx="899160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শ্রেণি-৩।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Sarcopterygii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গ্রীক,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sarkas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মাংসল +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pteryx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     =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পাখনা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762780"/>
            <a:ext cx="16764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438400"/>
            <a:ext cx="7696200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এইসব মাছের অন্তঃকংকাল অস্থিময় ।</a:t>
            </a:r>
          </a:p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দেহ গ্যানয়েড আঁইশে আবৃত ।</a:t>
            </a:r>
          </a:p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পুচ্ছ পাখনা ডাইফিসার্কাল ।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Latimeria_Paris.jpg"/>
          <p:cNvPicPr>
            <a:picLocks noChangeAspect="1"/>
          </p:cNvPicPr>
          <p:nvPr/>
        </p:nvPicPr>
        <p:blipFill>
          <a:blip r:embed="rId2"/>
          <a:srcRect t="26192" b="17420"/>
          <a:stretch>
            <a:fillRect/>
          </a:stretch>
        </p:blipFill>
        <p:spPr>
          <a:xfrm>
            <a:off x="1706880" y="4038600"/>
            <a:ext cx="5608320" cy="21031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5200" y="6172200"/>
            <a:ext cx="19812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Latimeria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81000"/>
            <a:ext cx="899160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৪।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Amphibia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গ্রীক ,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Amphi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 +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bios = 	   	     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34180"/>
            <a:ext cx="16002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209800"/>
            <a:ext cx="8153400" cy="14200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গ্রন্থিসমৃদ্ধ ত্বকবিশিষ্ট, চতুষ্পদী মেরুদন্ডী প্রাণী।</a:t>
            </a:r>
          </a:p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অগ্রপদে চারটি ও পশ্চাৎপদে পাঁচটি করে নখরবিহীন আঙ্গুল থাকে ।</a:t>
            </a:r>
          </a:p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হৃৎপিন্ড তিন প্রকোষ্ঠ বিশিষ্ট- দুটি অলিন্দ এবং একটি নিলয়।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220px-Duttaphrynus_melanostict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38600"/>
            <a:ext cx="3332231" cy="2468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95800" y="4886980"/>
            <a:ext cx="44958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err="1" smtClean="0"/>
              <a:t>Duttaphrynus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melanostictus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869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91180"/>
            <a:ext cx="899160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৫।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Reptilia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Repere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হামাগুড়ি দিয়ে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	     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1752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286000"/>
            <a:ext cx="868680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ত্বক শুস্ক এবং গ্রন্থিবিহীন, এপিডার্মাল আঁইশে  আবৃত।</a:t>
            </a:r>
          </a:p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উভয় পদে পাঁচটি করে নখরযুক্ত আঙ্গুল থাকে।</a:t>
            </a:r>
          </a:p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হৃৎপিন্ড অসম্পুর্ণভাবে ৪ প্রকোষ্ঠ বিশিষ্ট (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অলিন্দ ও  একটি অর্ধবিভক্ত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নিলয়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ব্যতিক্রম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কুমির  ৪ প্রকোষ্ঠ বিশিষ্ট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16541745164_bd864d4873_b.jpg"/>
          <p:cNvPicPr>
            <a:picLocks noChangeAspect="1"/>
          </p:cNvPicPr>
          <p:nvPr/>
        </p:nvPicPr>
        <p:blipFill>
          <a:blip r:embed="rId2"/>
          <a:srcRect t="20015" r="833" b="37506"/>
          <a:stretch>
            <a:fillRect/>
          </a:stretch>
        </p:blipFill>
        <p:spPr>
          <a:xfrm>
            <a:off x="0" y="4663440"/>
            <a:ext cx="6080760" cy="1737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200" y="5181600"/>
            <a:ext cx="28194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Varanus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monitor</a:t>
            </a:r>
          </a:p>
        </p:txBody>
      </p:sp>
    </p:spTree>
    <p:extLst>
      <p:ext uri="{BB962C8B-B14F-4D97-AF65-F5344CB8AC3E}">
        <p14:creationId xmlns:p14="http://schemas.microsoft.com/office/powerpoint/2010/main" xmlns="" val="22890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Chordata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Kbm logo 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69940"/>
            <a:ext cx="4038600" cy="41864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সুদীপ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অনার্স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এম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প্রাণিবিদ্যা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মাৎস্য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প্রভাষক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প্রাণিবিদ্যা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বিভাগ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এম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কলেজ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দিনাজপুর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pPr algn="ctr">
              <a:lnSpc>
                <a:spcPct val="150000"/>
              </a:lnSpc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67380"/>
            <a:ext cx="83058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৬।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Aves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ল্যাটিন,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Avis =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81780"/>
            <a:ext cx="16764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104072"/>
            <a:ext cx="8382000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দেহ পালক দ্বারা আবৃত । পদ দুইজোড়া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অগ্রপদ ডানায় রুপান্তরিত ।</a:t>
            </a:r>
          </a:p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অস্থিগুলো বায়ু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গহবরযুক্ত ও হালকা।</a:t>
            </a:r>
          </a:p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হৃৎপিন্ড ৪ প্রকোষ্ট বিশিষ্ট ।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10_74_261_Copsychus saularis_saularis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46" y="3657600"/>
            <a:ext cx="3537854" cy="23774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19400" y="6096000"/>
            <a:ext cx="31242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Copsychus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saularis</a:t>
            </a:r>
            <a:endParaRPr lang="en-US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0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67380"/>
            <a:ext cx="84582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৭।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Mammalia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ল্যাটিন,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Mamma =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81780"/>
            <a:ext cx="1752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05000"/>
            <a:ext cx="8610600" cy="24006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দেহত্বক বিভিন্ন গ্রন্থিযুক্ত (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ঘর্মগ্রন্থি, সিবেসিয়াস গ্রন্থি ইত্যাদি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থাকে এবং ত্বক লোম দ্বারা আবৃত (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তিমি ব্যতীত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পরিণত স্ত্রী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প্রাণীতে সক্রিয় স্তনগ্রন্থি থাকে।</a:t>
            </a:r>
          </a:p>
          <a:p>
            <a:pPr algn="just">
              <a:lnSpc>
                <a:spcPct val="150000"/>
              </a:lnSpc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হৃৎপিন্ড ৪ প্রকোষ্ট বিশিষ্ট ।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7" y="3886200"/>
            <a:ext cx="5249333" cy="28346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1200" y="4953000"/>
            <a:ext cx="25146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Panthera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tigris</a:t>
            </a:r>
            <a:endParaRPr lang="en-US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7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2410361"/>
            <a:ext cx="52917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848600" cy="90409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পাঠের বিষয়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124200"/>
            <a:ext cx="7924800" cy="10306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Chordata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পর্বের শ্রেণিবিন্যাস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8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4282-15.6-15.20tbf-question-digital_image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497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81000"/>
            <a:ext cx="2971800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wkL‡e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899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কর্ডাটা পর্বের বৈশিষ্ট্য কি তা বলতে পারবে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কর্ডাটা পর্বকে শ্রেণি পর্যন্ত  শ্রেণিবিন্যাস করতে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Vertebrata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উপ-পর্বের  শ্রেণিগুলোর বৈশিষ্ট্য বর্ণনা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সকল মেরুদন্ড প্রাণী কর্ডেট  কিন্তু সকল কর্ডেট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নয় – তা ব্যাখ্যা করতে পারবে।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5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Chordata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ল্যাটিন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Chorda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রজ্জু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Ata =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বহন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যেসব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প্রাণিদের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জীবনের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পর্যায়ে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পৃষ্ঠ-মধ্যরেখা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বরাবর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দন্ডাকার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স্থিতিস্থাপক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নটোকর্ড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তাদেরকে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কর্ডাটা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tQz9BuLvRMGjR8uUIGrb_pic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199" y="2286000"/>
            <a:ext cx="4431468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Chordata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Urochordata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Cephalochordata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Vertebrata</a:t>
            </a:r>
            <a:endPara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Urochordata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Cephalochordata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আদি কর্ডেট বলা হয়।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467380"/>
            <a:ext cx="81534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Chordata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পর্বের  প্রধান বৈশিষ্ট্যগুলো হলো-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905000"/>
            <a:ext cx="8839200" cy="378565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 </a:t>
            </a:r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না কোন পর্যায়ে 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</a:t>
            </a:r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ঠ- মধ্যরেখা বরাবর দন্ডাকার ও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নটোকর্ড বিদ্যমান থাকে।</a:t>
            </a:r>
          </a:p>
          <a:p>
            <a:pPr algn="just">
              <a:lnSpc>
                <a:spcPct val="250000"/>
              </a:lnSpc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পৃষ্ঠ-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মধ্যরেখা বরাবর ‘ফাঁপা স্নায়ুরজ্জু’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অবস্থিত।</a:t>
            </a:r>
          </a:p>
          <a:p>
            <a:pPr algn="just">
              <a:lnSpc>
                <a:spcPct val="250000"/>
              </a:lnSpc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 যে কোন দশায় বা সারা জীবন গলবি</a:t>
            </a:r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লের  দুপাশে কয়েক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ফুলকা </a:t>
            </a:r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Ü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«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7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848600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Vertebrata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86683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নটোকর্ড মেরুদন্ড দ্বারা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প্রতিস্থাপিত হয়।</a:t>
            </a:r>
            <a:endPara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ফাঁপা স্নায়ুরজ্জু মস্তিষ্ক ও সুষুম্নাকান্ড দ্বারা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প্রতিস্থাপিত হয়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ফুলকারন্ধ্র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 হয়ে যায়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ফুলকা বা ফুসফুসের আবির্ভাব ঘটে ।</a:t>
            </a:r>
          </a:p>
          <a:p>
            <a:pPr algn="just">
              <a:lnSpc>
                <a:spcPct val="150000"/>
              </a:lnSpc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 আদি কর্ডেটে অর্থাৎ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Urochordata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Cephalochordata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সদস্যদের মধ্যে কোন পর্যায়েই মেরুদন্ড থাকে না। শুধু মাত্র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Vertebrata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তে মেরুদন্ড থাকে।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 বলা যায় যে, সকল মেরুদন্ডী প্রাণীই কর্ডেট কিন্তু সকল কর্ডেট মেরুদন্ডী নয়।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4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buFont typeface="Wingdings" pitchFamily="2" charset="2"/>
          <a:buChar char="Ø"/>
          <a:defRPr sz="28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664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Classification of Chordata</vt:lpstr>
      <vt:lpstr>Slide 3</vt:lpstr>
      <vt:lpstr>Slide 4</vt:lpstr>
      <vt:lpstr>Slide 5</vt:lpstr>
      <vt:lpstr>Chordata  ল্যাটিন শব্দ Chorda = রজ্জু + Ata = বহন করা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Hena</dc:creator>
  <cp:lastModifiedBy>ismail - [2010]</cp:lastModifiedBy>
  <cp:revision>168</cp:revision>
  <dcterms:created xsi:type="dcterms:W3CDTF">2019-11-06T12:11:46Z</dcterms:created>
  <dcterms:modified xsi:type="dcterms:W3CDTF">2020-03-31T17:37:42Z</dcterms:modified>
</cp:coreProperties>
</file>