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6" r:id="rId9"/>
    <p:sldId id="271" r:id="rId10"/>
    <p:sldId id="265" r:id="rId11"/>
    <p:sldId id="272" r:id="rId12"/>
    <p:sldId id="273" r:id="rId13"/>
    <p:sldId id="277" r:id="rId14"/>
    <p:sldId id="275" r:id="rId15"/>
    <p:sldId id="266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01A8A-D3DC-4682-BBA4-1704EAE7D03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42F5B-9EF1-4213-ABD0-2A394F13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42F5B-9EF1-4213-ABD0-2A394F133B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5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4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0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3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6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8A64-6020-4818-B450-24015B97F7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A4ADE-9F98-4B44-BC9D-9E8245EE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617F0130-23EB-499D-8E15-670209F456C1}"/>
              </a:ext>
            </a:extLst>
          </p:cNvPr>
          <p:cNvSpPr txBox="1"/>
          <p:nvPr/>
        </p:nvSpPr>
        <p:spPr>
          <a:xfrm>
            <a:off x="3049052" y="2580050"/>
            <a:ext cx="7135348" cy="848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5063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1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95130" y="207815"/>
            <a:ext cx="10787801" cy="9249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b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41983" y="2252870"/>
            <a:ext cx="3074504" cy="286246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46783" y="2570922"/>
            <a:ext cx="2491409" cy="22131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3" idx="6"/>
          </p:cNvCxnSpPr>
          <p:nvPr/>
        </p:nvCxnSpPr>
        <p:spPr>
          <a:xfrm>
            <a:off x="4518991" y="3644348"/>
            <a:ext cx="1497496" cy="397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0"/>
          </p:cNvCxnSpPr>
          <p:nvPr/>
        </p:nvCxnSpPr>
        <p:spPr>
          <a:xfrm flipH="1" flipV="1">
            <a:off x="4492488" y="2570922"/>
            <a:ext cx="26504" cy="107342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18991" y="2915478"/>
            <a:ext cx="3670852" cy="1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5764697" y="3684105"/>
            <a:ext cx="2319129" cy="10734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5864" y="2663687"/>
            <a:ext cx="231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8</a:t>
            </a:r>
            <a:r>
              <a:rPr lang="bn-IN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69358" y="4505743"/>
            <a:ext cx="227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12</a:t>
            </a:r>
            <a:r>
              <a:rPr lang="bn-IN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0905" y="5724939"/>
            <a:ext cx="10482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বৃত্তদ্বয়ের পরিধির মধ্যবর্তী এলাকার ক্ষেত্রফল কত?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8020" y="238482"/>
            <a:ext cx="616651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 চাপের দৈর্ঘ্য নির্ণয়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35" y="1089053"/>
            <a:ext cx="4576397" cy="4068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26377" y="5498758"/>
                <a:ext cx="6166511" cy="80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চাপের দৈর্ঘ্য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L </a:t>
                </a:r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𝝅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az-Cyrl-AZ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Ѳ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𝟖𝟎</m:t>
                        </m:r>
                      </m:den>
                    </m:f>
                  </m:oMath>
                </a14:m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একক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377" y="5498758"/>
                <a:ext cx="6166511" cy="804707"/>
              </a:xfrm>
              <a:prstGeom prst="rect">
                <a:avLst/>
              </a:prstGeom>
              <a:blipFill rotWithShape="0">
                <a:blip r:embed="rId3"/>
                <a:stretch>
                  <a:fillRect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76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246" y="269629"/>
            <a:ext cx="637367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বৃত্তকলার ক্ষেত্রফল নির্ণয়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08493" y="5638801"/>
                <a:ext cx="7026321" cy="84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বৃত্তকলার ক্ষেত্রফল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 </a:t>
                </a:r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𝝅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²</m:t>
                        </m:r>
                        <m:r>
                          <a:rPr lang="az-Cyrl-AZ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Ѳ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𝟑𝟔𝟎</m:t>
                        </m:r>
                      </m:den>
                    </m:f>
                  </m:oMath>
                </a14:m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493" y="5638801"/>
                <a:ext cx="7026321" cy="844655"/>
              </a:xfrm>
              <a:prstGeom prst="rect">
                <a:avLst/>
              </a:prstGeom>
              <a:blipFill rotWithShape="0">
                <a:blip r:embed="rId2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4" y="1395437"/>
            <a:ext cx="3926625" cy="35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25970" y="167295"/>
            <a:ext cx="6693877" cy="1380158"/>
            <a:chOff x="2625970" y="167295"/>
            <a:chExt cx="6693877" cy="1380158"/>
          </a:xfrm>
        </p:grpSpPr>
        <p:sp>
          <p:nvSpPr>
            <p:cNvPr id="2" name="Down Arrow 1"/>
            <p:cNvSpPr/>
            <p:nvPr/>
          </p:nvSpPr>
          <p:spPr>
            <a:xfrm>
              <a:off x="2625970" y="167295"/>
              <a:ext cx="6693877" cy="1380158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43042" y="269640"/>
              <a:ext cx="3094892" cy="914400"/>
              <a:chOff x="4443042" y="1254372"/>
              <a:chExt cx="3094892" cy="9144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443042" y="1254372"/>
                <a:ext cx="3094892" cy="914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994031" y="1348155"/>
                <a:ext cx="19694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কাজ 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632532" y="5809066"/>
            <a:ext cx="1071591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বৃত্ত</a:t>
            </a:r>
            <a:r>
              <a:rPr lang="bn-IN" sz="3600" b="1" dirty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টির বৃত্তচাপের দৈর্ঘ্য ও বৃত্তকলার ক্ষেত্রফল নির্ণয় কর। 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80679" y="1787853"/>
            <a:ext cx="4667536" cy="3985148"/>
            <a:chOff x="4135271" y="1883389"/>
            <a:chExt cx="4473107" cy="341194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8" t="5306" r="50972" b="16735"/>
            <a:stretch/>
          </p:blipFill>
          <p:spPr>
            <a:xfrm>
              <a:off x="4135271" y="1883389"/>
              <a:ext cx="4473107" cy="3411942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5813942" y="2562464"/>
              <a:ext cx="1869744" cy="1572807"/>
              <a:chOff x="5813942" y="2562464"/>
              <a:chExt cx="1869744" cy="157280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591869" y="3316410"/>
                <a:ext cx="655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56°</a:t>
                </a:r>
                <a:endParaRPr lang="en-US" sz="2400" dirty="0"/>
              </a:p>
            </p:txBody>
          </p:sp>
          <p:sp>
            <p:nvSpPr>
              <p:cNvPr id="24" name="Arc 23"/>
              <p:cNvSpPr/>
              <p:nvPr/>
            </p:nvSpPr>
            <p:spPr>
              <a:xfrm rot="1627727">
                <a:off x="5964063" y="3261818"/>
                <a:ext cx="603655" cy="873453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9150032">
                <a:off x="5813942" y="2562464"/>
                <a:ext cx="1869744" cy="447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7</a:t>
                </a:r>
                <a:r>
                  <a:rPr lang="bn-I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সেমি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26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0071" y="84983"/>
            <a:ext cx="9576710" cy="9249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b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194" y="5281286"/>
            <a:ext cx="11750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15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 ব্যাসার্ধের একটি বৃত্তাকার বোর্ড থেকে </a:t>
            </a:r>
            <a:r>
              <a:rPr lang="en-US" sz="3200" b="1" dirty="0">
                <a:latin typeface="Vrinda" panose="020B0502040204020203" pitchFamily="34" charset="0"/>
                <a:cs typeface="Vrinda" panose="020B0502040204020203" pitchFamily="34" charset="0"/>
              </a:rPr>
              <a:t>7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 ব্যাসার্ধের দুটি বৃত্তাকার অংশ, </a:t>
            </a:r>
            <a:r>
              <a:rPr lang="bn-IN" sz="3200" b="1" dirty="0"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4</a:t>
            </a:r>
            <a:r>
              <a:rPr lang="en-US" sz="3200" b="1" dirty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 ব্যাসার্ধের একটি অর্ধবৃত্ত এবং </a:t>
            </a:r>
            <a:r>
              <a:rPr lang="bn-IN" sz="3200" b="1" dirty="0">
                <a:latin typeface="Vrinda" panose="020B0502040204020203" pitchFamily="34" charset="0"/>
                <a:cs typeface="Vrinda" panose="020B0502040204020203" pitchFamily="34" charset="0"/>
              </a:rPr>
              <a:t>3</a:t>
            </a:r>
            <a:r>
              <a:rPr lang="en-US" sz="3200" b="1" dirty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 দীর্ঘ ও </a:t>
            </a:r>
            <a:r>
              <a:rPr lang="bn-IN" sz="3200" b="1" dirty="0">
                <a:latin typeface="Vrinda" panose="020B0502040204020203" pitchFamily="34" charset="0"/>
                <a:cs typeface="Vrinda" panose="020B0502040204020203" pitchFamily="34" charset="0"/>
              </a:rPr>
              <a:t>2</a:t>
            </a:r>
            <a:r>
              <a:rPr lang="en-US" sz="3200" b="1" dirty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 প্রস্থের একটি আয়তাকার অংশ কেটে নেয়া হলে। বোর্ডের বাকি অংশের ক্ষেত্রফল কত 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42426" y="1155636"/>
            <a:ext cx="3843131" cy="3750365"/>
            <a:chOff x="4523073" y="1319412"/>
            <a:chExt cx="3843131" cy="3750365"/>
          </a:xfrm>
        </p:grpSpPr>
        <p:grpSp>
          <p:nvGrpSpPr>
            <p:cNvPr id="22" name="Group 21"/>
            <p:cNvGrpSpPr/>
            <p:nvPr/>
          </p:nvGrpSpPr>
          <p:grpSpPr>
            <a:xfrm>
              <a:off x="4523073" y="1319412"/>
              <a:ext cx="3843131" cy="3750365"/>
              <a:chOff x="5074054" y="1319412"/>
              <a:chExt cx="3843131" cy="375036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074054" y="1319412"/>
                <a:ext cx="3843131" cy="3750365"/>
                <a:chOff x="3061252" y="2120347"/>
                <a:chExt cx="3843131" cy="3750365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061252" y="2120347"/>
                  <a:ext cx="3843131" cy="3750365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3631094" y="2915479"/>
                  <a:ext cx="887897" cy="927651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552664" y="2941983"/>
                  <a:ext cx="821632" cy="861391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810539" y="3763616"/>
                  <a:ext cx="477081" cy="91440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6637292" y="4411521"/>
                <a:ext cx="827252" cy="2186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Block Arc 17"/>
              <p:cNvSpPr/>
              <p:nvPr/>
            </p:nvSpPr>
            <p:spPr>
              <a:xfrm rot="10800000">
                <a:off x="6604681" y="3849758"/>
                <a:ext cx="914400" cy="914400"/>
              </a:xfrm>
              <a:prstGeom prst="blockArc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850864" y="4491525"/>
                <a:ext cx="453635" cy="586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>
              <a:off x="6057778" y="4334278"/>
              <a:ext cx="89656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548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0721" y="147156"/>
            <a:ext cx="10515600" cy="1108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b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722" y="1961322"/>
            <a:ext cx="10515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722" y="4879174"/>
            <a:ext cx="10515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7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বর্গসেমি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55" y="2959192"/>
            <a:ext cx="1053216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 ব্যাসার্ধ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একক হলে বৃত্ত চাপের দৈর্ঘ্যের সূত্রটি কী?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721" y="3925018"/>
            <a:ext cx="105155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 ব্যাসার্ধ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একক হলে বৃত্তকলার ক্ষেত্রফল নির্ণয়ের সূত্রটি কী?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1" y="2990967"/>
            <a:ext cx="10515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বিদ্যালয়ের মাঠের পরিধি </a:t>
            </a:r>
            <a:r>
              <a:rPr lang="bn-IN" sz="3600" b="1" dirty="0">
                <a:latin typeface="Vrinda" panose="020B0502040204020203" pitchFamily="34" charset="0"/>
                <a:cs typeface="Vrinda" panose="020B0502040204020203" pitchFamily="34" charset="0"/>
              </a:rPr>
              <a:t>2</a:t>
            </a:r>
            <a:r>
              <a:rPr lang="bn-IN" sz="3600" b="1" dirty="0"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20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সেমি।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69039" y="151872"/>
            <a:ext cx="4694830" cy="2483894"/>
            <a:chOff x="6469039" y="245656"/>
            <a:chExt cx="4694830" cy="248389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6796584" y="1078172"/>
              <a:ext cx="3998795" cy="16513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b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b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469039" y="245656"/>
              <a:ext cx="4694830" cy="914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0149"/>
            <a:ext cx="4549660" cy="2560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1" y="4696934"/>
            <a:ext cx="10515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মাঠের ক্ষেত্রফল কত বর্গসেমি?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1" y="3931084"/>
            <a:ext cx="105156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1" y="5517378"/>
            <a:ext cx="10515600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মাঠটির পরিধির 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26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 দৈর্ঘ্যের একটি চাপ কল্পনা করলে চাপটি কেন্দ্রের 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সাথে কত কোণ উৎপন্ন করবে?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9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738" y="4681185"/>
            <a:ext cx="5472752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79" y="588443"/>
            <a:ext cx="4358942" cy="36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9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\Desktop\Malek-Phot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2444" y="1808162"/>
            <a:ext cx="1676400" cy="167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408219" y="380999"/>
            <a:ext cx="5151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B0F0"/>
                </a:solidFill>
              </a:rPr>
              <a:t>  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85217" y="4343944"/>
            <a:ext cx="33528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bn-BD" sz="3600" dirty="0">
                <a:solidFill>
                  <a:schemeClr val="tx2">
                    <a:lumMod val="50000"/>
                  </a:schemeClr>
                </a:solidFill>
              </a:rPr>
              <a:t>শ্রেণিঃ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</a:rPr>
              <a:t>নবম</a:t>
            </a:r>
            <a:r>
              <a:rPr lang="bn-IN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err="1"/>
              <a:t>বিষয়ঃ</a:t>
            </a:r>
            <a:r>
              <a:rPr lang="en-US" sz="3200" dirty="0"/>
              <a:t> </a:t>
            </a:r>
            <a:r>
              <a:rPr lang="en-US" sz="3200" dirty="0" err="1"/>
              <a:t>গণিত</a:t>
            </a:r>
            <a:endParaRPr lang="en-US" sz="3200" dirty="0"/>
          </a:p>
          <a:p>
            <a:pPr eaLnBrk="1" hangingPunct="1"/>
            <a:endParaRPr lang="bn-BD" sz="36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52482" y="3697287"/>
            <a:ext cx="47323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B050"/>
                </a:solidFill>
              </a:rPr>
              <a:t>মো: আব্দুল মালেক</a:t>
            </a:r>
          </a:p>
          <a:p>
            <a:pPr eaLnBrk="1" hangingPunct="1"/>
            <a:r>
              <a:rPr lang="en-US" sz="2800"/>
              <a:t>সহকারী শিক্ষক (কম্পিউটার)</a:t>
            </a:r>
          </a:p>
          <a:p>
            <a:pPr eaLnBrk="1" hangingPunct="1"/>
            <a:r>
              <a:rPr lang="en-US" sz="2800"/>
              <a:t>কাজী আব্দুল মাজেদ একাডেমী</a:t>
            </a:r>
          </a:p>
          <a:p>
            <a:pPr eaLnBrk="1" hangingPunct="1"/>
            <a:r>
              <a:rPr lang="en-US" sz="2800"/>
              <a:t>পাংশা, রাজবাড়ী।</a:t>
            </a:r>
          </a:p>
          <a:p>
            <a:pPr eaLnBrk="1" hangingPunct="1"/>
            <a:r>
              <a:rPr lang="en-US" sz="2800"/>
              <a:t>মোবাইল : ০১৭১৭-০০২১৫১</a:t>
            </a:r>
          </a:p>
          <a:p>
            <a:pPr eaLnBrk="1" hangingPunct="1"/>
            <a:r>
              <a:rPr lang="en-US" sz="2000"/>
              <a:t>ই-মেইল :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7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3" y="818968"/>
            <a:ext cx="2488690" cy="2502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79" y="3949098"/>
            <a:ext cx="2527095" cy="2522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7" y="3946417"/>
            <a:ext cx="2652036" cy="2652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41" y="4076058"/>
            <a:ext cx="2826028" cy="2665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84" y="1290043"/>
            <a:ext cx="2168260" cy="2168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16" y="1112672"/>
            <a:ext cx="2482487" cy="22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39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18" y="394654"/>
            <a:ext cx="2770496" cy="277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43" y="159946"/>
            <a:ext cx="3219005" cy="3096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66" y="3643961"/>
            <a:ext cx="4303695" cy="2838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8" y="3685157"/>
            <a:ext cx="3901778" cy="27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09" y="3630308"/>
            <a:ext cx="9089409" cy="19106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সংক্রান্ত পরিমাপ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3701" y="1610433"/>
            <a:ext cx="5677469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1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0099" y="841015"/>
            <a:ext cx="3455720" cy="84528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660" y="1958013"/>
            <a:ext cx="11723427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পরিধি ও ব্যাসার্ধ নির্ণয় করতে পারবে।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ক্ষেত্রফল, বৃত্ত চাপের দৈর্ঘ্য ও বৃত্তকলার ক্ষেত্রফলের সূত্র লিখতে পারবে।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সংক্রান্ত গানিতিক সমস্যার সমাধান করতে পারবে।   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 চাপের দৈর্ঘ্য ও বৃত্তকলার ক্ষেত্রফল সংক্রান্ত গানিতিক সমস্যার সমাধান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1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42293" y="2368330"/>
            <a:ext cx="45719" cy="545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63928" y="867076"/>
            <a:ext cx="3138985" cy="30025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88012" y="2395626"/>
            <a:ext cx="3084394" cy="272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81395" y="2131576"/>
            <a:ext cx="151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কেন্দ্র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>
            <a:stCxn id="5" idx="6"/>
          </p:cNvCxnSpPr>
          <p:nvPr/>
        </p:nvCxnSpPr>
        <p:spPr>
          <a:xfrm>
            <a:off x="5288012" y="2395626"/>
            <a:ext cx="0" cy="146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74364" y="3106943"/>
            <a:ext cx="3111690" cy="2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94983" y="2832356"/>
            <a:ext cx="150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134176" y="1140033"/>
            <a:ext cx="2251878" cy="1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94984" y="853434"/>
            <a:ext cx="133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পরিধি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301659" y="867076"/>
            <a:ext cx="0" cy="3002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88012" y="1642925"/>
            <a:ext cx="30843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85802" y="1400454"/>
            <a:ext cx="1323829" cy="59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ব্যাস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2394684" y="3937824"/>
            <a:ext cx="2313299" cy="11600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11955" y="4735799"/>
            <a:ext cx="2682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ব্যাস =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Vrinda" panose="020B0502040204020203" pitchFamily="34" charset="0"/>
                <a:cs typeface="Vrinda" panose="020B0502040204020203" pitchFamily="34" charset="0"/>
              </a:rPr>
              <a:t>X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5024" y="5234368"/>
            <a:ext cx="208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bn-IN" sz="3200" b="1" dirty="0"/>
              <a:t>=</a:t>
            </a:r>
            <a:r>
              <a:rPr lang="en-US" sz="3200" b="1" dirty="0"/>
              <a:t>2πr</a:t>
            </a:r>
            <a:r>
              <a:rPr lang="bn-IN" sz="3200" b="1" dirty="0"/>
              <a:t> </a:t>
            </a:r>
            <a:endParaRPr lang="en-US" sz="32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683556" y="2425194"/>
            <a:ext cx="0" cy="146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-0.00324 C -0.02955 -0.01134 -0.04349 -0.01921 -0.04856 -0.01921 C -0.07955 -0.01921 -0.11158 0.10579 -0.11158 0.23079 C -0.11158 0.16782 -0.1276 0.10579 -0.14257 0.10579 C -0.15859 0.10579 -0.17356 0.16875 -0.17356 0.23079 C -0.17356 0.19977 -0.18151 0.16782 -0.18958 0.16782 C -0.19752 0.16782 -0.20559 0.19884 -0.20559 0.23079 C -0.20559 0.21481 -0.20963 0.19977 -0.21354 0.19977 C -0.21757 0.19977 -0.22148 0.21574 -0.22148 0.23079 C -0.22148 0.22269 -0.22343 0.21481 -0.22552 0.21481 C -0.22656 0.21481 -0.22955 0.22292 -0.22955 0.23079 C -0.22955 0.22685 -0.23059 0.22269 -0.23151 0.22269 C -0.23151 0.22176 -0.23346 0.22662 -0.23346 0.23079 C -0.23346 0.2287 -0.23346 0.22685 -0.2345 0.22685 C -0.2345 0.22778 -0.23554 0.22894 -0.23554 0.23079 C -0.23554 0.22986 -0.23554 0.2287 -0.23554 0.22778 C -0.23658 0.22778 -0.23658 0.2287 -0.23658 0.22986 C -0.23763 0.22986 -0.23763 0.22894 -0.23763 0.22778 C -0.23867 0.22778 -0.23867 0.2287 -0.23867 0.22986 " pathEditMode="relative" rAng="0" ptsTypes="AAAAAAAAAAAAAAAAAA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20" grpId="0"/>
      <p:bldP spid="23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43042" y="117240"/>
            <a:ext cx="309489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25970" y="96957"/>
            <a:ext cx="6693877" cy="1380158"/>
            <a:chOff x="2625970" y="61788"/>
            <a:chExt cx="6693877" cy="1380158"/>
          </a:xfrm>
        </p:grpSpPr>
        <p:sp>
          <p:nvSpPr>
            <p:cNvPr id="2" name="Down Arrow 1"/>
            <p:cNvSpPr/>
            <p:nvPr/>
          </p:nvSpPr>
          <p:spPr>
            <a:xfrm>
              <a:off x="2625970" y="61788"/>
              <a:ext cx="6693877" cy="1380158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94031" y="211019"/>
              <a:ext cx="1969477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76894" y="5122983"/>
            <a:ext cx="1074138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কম্পাসটির পরিধি ও </a:t>
            </a:r>
            <a:r>
              <a:rPr lang="en-US" sz="3600" b="1" dirty="0" err="1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ব্যা</a:t>
            </a:r>
            <a:r>
              <a:rPr lang="bn-IN" sz="3600" b="1" dirty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সের পার্থক্য</a:t>
            </a:r>
            <a:r>
              <a:rPr lang="en-US" sz="3600" b="1" dirty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49</a:t>
            </a:r>
            <a:r>
              <a:rPr lang="bn-IN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সেমি</a:t>
            </a:r>
            <a:r>
              <a:rPr lang="en-US" sz="3600" b="1" dirty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হলে এর ব্যাসার্ধ নির্ণয় কর। 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08" y="1664985"/>
            <a:ext cx="3293880" cy="32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6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83645" y="4936632"/>
            <a:ext cx="6796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ব্যাসার্ধ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হলে বৃত্তের ক্ষেত্রফল 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πr²</a:t>
            </a:r>
            <a:r>
              <a:rPr lang="b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বর্গএকক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71" y="674305"/>
            <a:ext cx="3612679" cy="36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322</Words>
  <Application>Microsoft Office PowerPoint</Application>
  <PresentationFormat>Widescreen</PresentationFormat>
  <Paragraphs>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DOEL</cp:lastModifiedBy>
  <cp:revision>160</cp:revision>
  <dcterms:created xsi:type="dcterms:W3CDTF">2014-12-22T06:18:23Z</dcterms:created>
  <dcterms:modified xsi:type="dcterms:W3CDTF">2020-03-28T06:43:22Z</dcterms:modified>
</cp:coreProperties>
</file>