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58" r:id="rId4"/>
    <p:sldId id="257" r:id="rId5"/>
    <p:sldId id="271" r:id="rId6"/>
    <p:sldId id="260" r:id="rId7"/>
    <p:sldId id="272" r:id="rId8"/>
    <p:sldId id="259" r:id="rId9"/>
    <p:sldId id="264" r:id="rId10"/>
    <p:sldId id="261" r:id="rId11"/>
    <p:sldId id="270" r:id="rId12"/>
    <p:sldId id="262" r:id="rId13"/>
    <p:sldId id="265" r:id="rId14"/>
    <p:sldId id="266" r:id="rId15"/>
    <p:sldId id="273" r:id="rId16"/>
    <p:sldId id="274" r:id="rId17"/>
  </p:sldIdLst>
  <p:sldSz cx="14630400" cy="9144000"/>
  <p:notesSz cx="6858000" cy="9144000"/>
  <p:defaultTextStyle>
    <a:defPPr>
      <a:defRPr lang="en-US"/>
    </a:defPPr>
    <a:lvl1pPr marL="0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67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348" y="96"/>
      </p:cViewPr>
      <p:guideLst>
        <p:guide orient="horz" pos="2880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C7220-5BE1-4550-8AD3-43E0FC17A3F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93DFF-CD0F-4028-8E26-08E3C8CE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7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17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25934-2060-42E3-B7B3-374B2C890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93DFF-CD0F-4028-8E26-08E3C8CE31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4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8"/>
            <a:ext cx="1243584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66185"/>
            <a:ext cx="329184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66185"/>
            <a:ext cx="963168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867"/>
            <a:ext cx="1243584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618"/>
            <a:ext cx="1243584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33601"/>
            <a:ext cx="646176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133601"/>
            <a:ext cx="646176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46817"/>
            <a:ext cx="646430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899833"/>
            <a:ext cx="646430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2046817"/>
            <a:ext cx="646684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899833"/>
            <a:ext cx="646684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64067"/>
            <a:ext cx="4813301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64067"/>
            <a:ext cx="817880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913467"/>
            <a:ext cx="4813301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6400800"/>
            <a:ext cx="877824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817033"/>
            <a:ext cx="877824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7156451"/>
            <a:ext cx="877824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2192000" cy="914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02472" y="1323554"/>
            <a:ext cx="11001730" cy="5769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44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844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44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1844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844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844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44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8444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0"/>
            <a:ext cx="75692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484533" y="0"/>
            <a:ext cx="714586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4B8136-AADB-47EC-8E06-6BF61CE95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76212"/>
            <a:ext cx="4762500" cy="8791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288883-E8C6-4938-A9FF-445EA81F5D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626" y="3937158"/>
            <a:ext cx="2877420" cy="53117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06A70E-2423-46C1-998A-39291E809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42" y="1886965"/>
            <a:ext cx="3822487" cy="70563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99674E-B9E6-4198-9689-110A3986C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29" y="3259264"/>
            <a:ext cx="2882473" cy="53210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833AB0-57CE-4812-AC5E-24264308A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8" y="4032091"/>
            <a:ext cx="2797268" cy="51637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26C7EF-99A0-4B75-9449-A6C7AD8E47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32" y="1849858"/>
            <a:ext cx="3822487" cy="7056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3EBA7-B5E2-4E91-9B04-18F53F8FE6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04" y="2896180"/>
            <a:ext cx="3253979" cy="60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63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51ED76-FC8E-44D7-BE1C-4DC53632D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9032">
            <a:off x="5490943" y="1782746"/>
            <a:ext cx="2903096" cy="24422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B36F941-075B-4095-8ECC-69692C0822F0}"/>
              </a:ext>
            </a:extLst>
          </p:cNvPr>
          <p:cNvGrpSpPr/>
          <p:nvPr/>
        </p:nvGrpSpPr>
        <p:grpSpPr>
          <a:xfrm>
            <a:off x="2737669" y="381000"/>
            <a:ext cx="7549330" cy="990600"/>
            <a:chOff x="5886450" y="2543175"/>
            <a:chExt cx="7549330" cy="990600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A053268E-4CE3-47EA-83C5-4EFD80866374}"/>
                </a:ext>
              </a:extLst>
            </p:cNvPr>
            <p:cNvSpPr/>
            <p:nvPr/>
          </p:nvSpPr>
          <p:spPr>
            <a:xfrm>
              <a:off x="6248399" y="2543175"/>
              <a:ext cx="7187381" cy="99060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114300" dir="2700000" algn="tl" rotWithShape="0">
                <a:schemeClr val="tx1">
                  <a:lumMod val="50000"/>
                  <a:lumOff val="50000"/>
                  <a:alpha val="5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বিশ্বগ্রাম 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Global Village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6BFF4D5-53DD-4990-A318-D90C66E84A57}"/>
                </a:ext>
              </a:extLst>
            </p:cNvPr>
            <p:cNvSpPr/>
            <p:nvPr/>
          </p:nvSpPr>
          <p:spPr>
            <a:xfrm>
              <a:off x="5886450" y="2663825"/>
              <a:ext cx="723900" cy="711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88900" dir="2700000" algn="tl" rotWithShape="0">
                <a:srgbClr val="00206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87839BE-CC51-4CA7-B865-CC4F6965F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31" y="1721213"/>
            <a:ext cx="2356669" cy="26983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3B966A-1530-48C1-A2B5-C56924279CBA}"/>
              </a:ext>
            </a:extLst>
          </p:cNvPr>
          <p:cNvSpPr/>
          <p:nvPr/>
        </p:nvSpPr>
        <p:spPr>
          <a:xfrm>
            <a:off x="334809" y="4398233"/>
            <a:ext cx="13960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 বা গ্লোবাল ভিলেজ শব্দটিকে ১৯৬৪ ইং সালে কানাডিয়ান লেখক মার্শাল ম্যাকলুহান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as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‘‘Understanding Media’’,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as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তুলে ধরে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A15BBB-83FA-40F4-8FB4-29B46C2AA1E7}"/>
              </a:ext>
            </a:extLst>
          </p:cNvPr>
          <p:cNvSpPr/>
          <p:nvPr/>
        </p:nvSpPr>
        <p:spPr>
          <a:xfrm>
            <a:off x="10591799" y="2030964"/>
            <a:ext cx="2133601" cy="2062103"/>
          </a:xfrm>
          <a:prstGeom prst="ellipse">
            <a:avLst/>
          </a:prstGeom>
          <a:blipFill dpi="0" rotWithShape="1">
            <a:blip r:embed="rId4"/>
            <a:srcRect/>
            <a:stretch>
              <a:fillRect l="-18000" r="-70000"/>
            </a:stretch>
          </a:blipFill>
          <a:effectLst>
            <a:glow rad="5207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037D7-A9E0-4B5B-91D6-458E5856851A}"/>
              </a:ext>
            </a:extLst>
          </p:cNvPr>
          <p:cNvSpPr/>
          <p:nvPr/>
        </p:nvSpPr>
        <p:spPr>
          <a:xfrm>
            <a:off x="213851" y="6018505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Global Village</a:t>
            </a:r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756FA-63D1-4A3A-B35A-F1DFE281C55F}"/>
              </a:ext>
            </a:extLst>
          </p:cNvPr>
          <p:cNvSpPr/>
          <p:nvPr/>
        </p:nvSpPr>
        <p:spPr>
          <a:xfrm>
            <a:off x="344641" y="6770087"/>
            <a:ext cx="139607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Global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বিশ্ব।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Global Village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বিশ্বগ্রাম।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Global Village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নির্ভর একটি বিশ্ব যাতে অনেক দূরে অবস্থান করেও বিশ্বের সবদেশ সবজাতি একটি গ্রামে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সমাজে বাস করার সকল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সুবিধা পায়। </a:t>
            </a:r>
          </a:p>
        </p:txBody>
      </p:sp>
    </p:spTree>
    <p:extLst>
      <p:ext uri="{BB962C8B-B14F-4D97-AF65-F5344CB8AC3E}">
        <p14:creationId xmlns:p14="http://schemas.microsoft.com/office/powerpoint/2010/main" val="39613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42533" y="423334"/>
            <a:ext cx="9736667" cy="4487333"/>
            <a:chOff x="381000" y="381000"/>
            <a:chExt cx="8763000" cy="4038600"/>
          </a:xfrm>
        </p:grpSpPr>
        <p:sp>
          <p:nvSpPr>
            <p:cNvPr id="3" name="Rounded Rectangle 2"/>
            <p:cNvSpPr/>
            <p:nvPr/>
          </p:nvSpPr>
          <p:spPr>
            <a:xfrm>
              <a:off x="3886200" y="1143000"/>
              <a:ext cx="5257800" cy="18288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333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7333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333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7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81000" y="381000"/>
              <a:ext cx="3886200" cy="4038600"/>
            </a:xfrm>
            <a:prstGeom prst="ellipse">
              <a:avLst/>
            </a:prstGeom>
            <a:blipFill>
              <a:blip r:embed="rId2"/>
              <a:stretch>
                <a:fillRect l="-13000" r="-12000"/>
              </a:stretch>
            </a:blipFill>
            <a:effectLst>
              <a:glow rad="444500">
                <a:srgbClr val="FF0000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71"/>
            </a:p>
          </p:txBody>
        </p:sp>
      </p:grpSp>
      <p:sp>
        <p:nvSpPr>
          <p:cNvPr id="4" name="Rectangle 3"/>
          <p:cNvSpPr/>
          <p:nvPr/>
        </p:nvSpPr>
        <p:spPr>
          <a:xfrm>
            <a:off x="1518088" y="5573250"/>
            <a:ext cx="119693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 বা গ্লোবাল ভিলেজ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শব্দটিকে সকলের সামনে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তুলে ধরে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ন?</a:t>
            </a:r>
            <a:endParaRPr lang="as-I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8088" y="7217635"/>
            <a:ext cx="115371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কানাডিয়ান লেখক মার্শাল ম্যাকলুহান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1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Chevron 1">
            <a:extLst>
              <a:ext uri="{FF2B5EF4-FFF2-40B4-BE49-F238E27FC236}">
                <a16:creationId xmlns:a16="http://schemas.microsoft.com/office/drawing/2014/main" id="{6CC878AF-1321-431D-95E7-89A808DD0DBD}"/>
              </a:ext>
            </a:extLst>
          </p:cNvPr>
          <p:cNvSpPr/>
          <p:nvPr/>
        </p:nvSpPr>
        <p:spPr>
          <a:xfrm>
            <a:off x="1771650" y="2413000"/>
            <a:ext cx="914400" cy="850900"/>
          </a:xfrm>
          <a:prstGeom prst="chevron">
            <a:avLst/>
          </a:prstGeom>
          <a:solidFill>
            <a:srgbClr val="7030A0"/>
          </a:solidFill>
          <a:ln>
            <a:noFill/>
          </a:ln>
          <a:effectLst>
            <a:outerShdw blurRad="50800" dist="114300" dir="5400000" algn="ctr" rotWithShape="0">
              <a:schemeClr val="tx1">
                <a:lumMod val="50000"/>
                <a:lumOff val="50000"/>
                <a:alpha val="7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E000687A-4EF0-4740-8A63-163B9F70CED3}"/>
              </a:ext>
            </a:extLst>
          </p:cNvPr>
          <p:cNvSpPr/>
          <p:nvPr/>
        </p:nvSpPr>
        <p:spPr>
          <a:xfrm>
            <a:off x="590550" y="2343150"/>
            <a:ext cx="4191000" cy="9906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2700000" algn="tl" rotWithShape="0">
              <a:schemeClr val="bg1"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ECE073-413F-48D1-A696-F3C8A092FCAF}"/>
              </a:ext>
            </a:extLst>
          </p:cNvPr>
          <p:cNvGrpSpPr/>
          <p:nvPr/>
        </p:nvGrpSpPr>
        <p:grpSpPr>
          <a:xfrm>
            <a:off x="228600" y="2362200"/>
            <a:ext cx="4552950" cy="990600"/>
            <a:chOff x="5886450" y="2543175"/>
            <a:chExt cx="4552950" cy="990600"/>
          </a:xfrm>
        </p:grpSpPr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FB73B471-FAB5-4E48-92E2-5172C1293A66}"/>
                </a:ext>
              </a:extLst>
            </p:cNvPr>
            <p:cNvSpPr/>
            <p:nvPr/>
          </p:nvSpPr>
          <p:spPr>
            <a:xfrm>
              <a:off x="6248400" y="2543175"/>
              <a:ext cx="4191000" cy="99060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114300" dir="2700000" algn="tl" rotWithShape="0">
                <a:schemeClr val="tx1">
                  <a:lumMod val="50000"/>
                  <a:lumOff val="50000"/>
                  <a:alpha val="5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হার্ডওয়্যার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74052A-6C9D-48A9-9E98-90821B146CDC}"/>
                </a:ext>
              </a:extLst>
            </p:cNvPr>
            <p:cNvSpPr/>
            <p:nvPr/>
          </p:nvSpPr>
          <p:spPr>
            <a:xfrm>
              <a:off x="5886450" y="2663825"/>
              <a:ext cx="723900" cy="711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88900" dir="2700000" algn="tl" rotWithShape="0">
                <a:srgbClr val="00206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B1AF0C-33A8-41B9-992F-DB400A215F99}"/>
              </a:ext>
            </a:extLst>
          </p:cNvPr>
          <p:cNvGrpSpPr/>
          <p:nvPr/>
        </p:nvGrpSpPr>
        <p:grpSpPr>
          <a:xfrm>
            <a:off x="1943100" y="381000"/>
            <a:ext cx="10477500" cy="990600"/>
            <a:chOff x="1943100" y="685800"/>
            <a:chExt cx="10477500" cy="9906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69F8AF9-C9BD-423D-96D2-28A9C30C2500}"/>
                </a:ext>
              </a:extLst>
            </p:cNvPr>
            <p:cNvSpPr/>
            <p:nvPr/>
          </p:nvSpPr>
          <p:spPr>
            <a:xfrm>
              <a:off x="1943100" y="685800"/>
              <a:ext cx="10477500" cy="9906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বিশ্বগ্রাম প্রতিষ্ঠার প্রয়োজনীয় উপাদান</a:t>
              </a:r>
              <a:endPara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A1FC4E6-229F-4E43-9461-73F593BA04AF}"/>
                </a:ext>
              </a:extLst>
            </p:cNvPr>
            <p:cNvSpPr/>
            <p:nvPr/>
          </p:nvSpPr>
          <p:spPr>
            <a:xfrm>
              <a:off x="2133600" y="838200"/>
              <a:ext cx="685800" cy="685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593EBC3-27B5-49C6-9DB0-402EBD7FD4AA}"/>
                </a:ext>
              </a:extLst>
            </p:cNvPr>
            <p:cNvSpPr/>
            <p:nvPr/>
          </p:nvSpPr>
          <p:spPr>
            <a:xfrm>
              <a:off x="11582400" y="838200"/>
              <a:ext cx="685800" cy="685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1B54207B-2D61-48C1-9B46-D86CFADF6337}"/>
              </a:ext>
            </a:extLst>
          </p:cNvPr>
          <p:cNvSpPr/>
          <p:nvPr/>
        </p:nvSpPr>
        <p:spPr>
          <a:xfrm>
            <a:off x="1771650" y="3860800"/>
            <a:ext cx="914400" cy="850900"/>
          </a:xfrm>
          <a:prstGeom prst="chevron">
            <a:avLst/>
          </a:prstGeom>
          <a:solidFill>
            <a:srgbClr val="7030A0"/>
          </a:solidFill>
          <a:ln>
            <a:noFill/>
          </a:ln>
          <a:effectLst>
            <a:outerShdw blurRad="50800" dist="114300" dir="5400000" algn="ctr" rotWithShape="0">
              <a:schemeClr val="tx1">
                <a:lumMod val="50000"/>
                <a:lumOff val="50000"/>
                <a:alpha val="7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9B9237F-87EE-4C9A-8B7F-BE9AC4068A6C}"/>
              </a:ext>
            </a:extLst>
          </p:cNvPr>
          <p:cNvSpPr/>
          <p:nvPr/>
        </p:nvSpPr>
        <p:spPr>
          <a:xfrm>
            <a:off x="590550" y="3790950"/>
            <a:ext cx="4191000" cy="9906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2700000" algn="tl" rotWithShape="0">
              <a:schemeClr val="bg1"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8E31B0-DF78-43BC-B170-FA6D5ED14F11}"/>
              </a:ext>
            </a:extLst>
          </p:cNvPr>
          <p:cNvGrpSpPr/>
          <p:nvPr/>
        </p:nvGrpSpPr>
        <p:grpSpPr>
          <a:xfrm>
            <a:off x="228600" y="3810000"/>
            <a:ext cx="4552950" cy="990600"/>
            <a:chOff x="5886450" y="2543175"/>
            <a:chExt cx="4552950" cy="990600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9AA95AFC-12C5-4DC4-B9E2-B49A1B05624B}"/>
                </a:ext>
              </a:extLst>
            </p:cNvPr>
            <p:cNvSpPr/>
            <p:nvPr/>
          </p:nvSpPr>
          <p:spPr>
            <a:xfrm>
              <a:off x="6248400" y="2543175"/>
              <a:ext cx="4191000" cy="99060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114300" dir="2700000" algn="tl" rotWithShape="0">
                <a:schemeClr val="tx1">
                  <a:lumMod val="50000"/>
                  <a:lumOff val="50000"/>
                  <a:alpha val="5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সফটওয়্যার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8FECB99-FB68-485E-BD6C-4095D7B0E03B}"/>
                </a:ext>
              </a:extLst>
            </p:cNvPr>
            <p:cNvSpPr/>
            <p:nvPr/>
          </p:nvSpPr>
          <p:spPr>
            <a:xfrm>
              <a:off x="5886450" y="2663825"/>
              <a:ext cx="723900" cy="711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88900" dir="2700000" algn="tl" rotWithShape="0">
                <a:srgbClr val="00206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76E2779-7A34-43CC-959C-629026E3F3C1}"/>
              </a:ext>
            </a:extLst>
          </p:cNvPr>
          <p:cNvSpPr/>
          <p:nvPr/>
        </p:nvSpPr>
        <p:spPr>
          <a:xfrm>
            <a:off x="1771650" y="5274802"/>
            <a:ext cx="914400" cy="850900"/>
          </a:xfrm>
          <a:prstGeom prst="chevron">
            <a:avLst/>
          </a:prstGeom>
          <a:solidFill>
            <a:srgbClr val="7030A0"/>
          </a:solidFill>
          <a:ln>
            <a:noFill/>
          </a:ln>
          <a:effectLst>
            <a:outerShdw blurRad="50800" dist="114300" dir="5400000" algn="ctr" rotWithShape="0">
              <a:schemeClr val="tx1">
                <a:lumMod val="50000"/>
                <a:lumOff val="50000"/>
                <a:alpha val="7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60910C01-2A34-4EDC-83F3-317F9DE502D8}"/>
              </a:ext>
            </a:extLst>
          </p:cNvPr>
          <p:cNvSpPr/>
          <p:nvPr/>
        </p:nvSpPr>
        <p:spPr>
          <a:xfrm>
            <a:off x="590550" y="5204952"/>
            <a:ext cx="4191000" cy="9906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2700000" algn="tl" rotWithShape="0">
              <a:schemeClr val="bg1"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F585AA9-158D-4CAE-88F6-FA9F0111AF5E}"/>
              </a:ext>
            </a:extLst>
          </p:cNvPr>
          <p:cNvGrpSpPr/>
          <p:nvPr/>
        </p:nvGrpSpPr>
        <p:grpSpPr>
          <a:xfrm>
            <a:off x="228600" y="5224002"/>
            <a:ext cx="4552950" cy="990600"/>
            <a:chOff x="5886450" y="2543175"/>
            <a:chExt cx="4552950" cy="990600"/>
          </a:xfrm>
        </p:grpSpPr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5A858436-DEEB-4B4E-8F14-76080E1B25A2}"/>
                </a:ext>
              </a:extLst>
            </p:cNvPr>
            <p:cNvSpPr/>
            <p:nvPr/>
          </p:nvSpPr>
          <p:spPr>
            <a:xfrm>
              <a:off x="6248400" y="2543175"/>
              <a:ext cx="4191000" cy="99060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114300" dir="2700000" algn="tl" rotWithShape="0">
                <a:schemeClr val="tx1">
                  <a:lumMod val="50000"/>
                  <a:lumOff val="50000"/>
                  <a:alpha val="5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নেটওয়ার্ক বা কানেকটিভিটি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BE496D4-ACFC-4C6A-B824-1B4CF7D0C3F7}"/>
                </a:ext>
              </a:extLst>
            </p:cNvPr>
            <p:cNvSpPr/>
            <p:nvPr/>
          </p:nvSpPr>
          <p:spPr>
            <a:xfrm>
              <a:off x="5886450" y="2663825"/>
              <a:ext cx="723900" cy="711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88900" dir="2700000" algn="tl" rotWithShape="0">
                <a:srgbClr val="00206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ACF29869-D97E-4EF0-8A25-3045FBC7657A}"/>
              </a:ext>
            </a:extLst>
          </p:cNvPr>
          <p:cNvSpPr/>
          <p:nvPr/>
        </p:nvSpPr>
        <p:spPr>
          <a:xfrm>
            <a:off x="1771650" y="6650704"/>
            <a:ext cx="914400" cy="850900"/>
          </a:xfrm>
          <a:prstGeom prst="chevron">
            <a:avLst/>
          </a:prstGeom>
          <a:solidFill>
            <a:srgbClr val="7030A0"/>
          </a:solidFill>
          <a:ln>
            <a:noFill/>
          </a:ln>
          <a:effectLst>
            <a:outerShdw blurRad="50800" dist="114300" dir="5400000" algn="ctr" rotWithShape="0">
              <a:schemeClr val="tx1">
                <a:lumMod val="50000"/>
                <a:lumOff val="50000"/>
                <a:alpha val="7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77C3CC32-CE47-479D-91BC-B5A12BE5B51C}"/>
              </a:ext>
            </a:extLst>
          </p:cNvPr>
          <p:cNvSpPr/>
          <p:nvPr/>
        </p:nvSpPr>
        <p:spPr>
          <a:xfrm>
            <a:off x="590550" y="6580854"/>
            <a:ext cx="4191000" cy="9906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2700000" algn="tl" rotWithShape="0">
              <a:schemeClr val="bg1"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5888C7-46BE-4FE4-8456-83D7A6ABD6AD}"/>
              </a:ext>
            </a:extLst>
          </p:cNvPr>
          <p:cNvGrpSpPr/>
          <p:nvPr/>
        </p:nvGrpSpPr>
        <p:grpSpPr>
          <a:xfrm>
            <a:off x="228600" y="6599904"/>
            <a:ext cx="4552950" cy="990600"/>
            <a:chOff x="5886450" y="2543175"/>
            <a:chExt cx="4552950" cy="990600"/>
          </a:xfrm>
        </p:grpSpPr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id="{54CBC958-E655-49C4-B99B-76E23315659C}"/>
                </a:ext>
              </a:extLst>
            </p:cNvPr>
            <p:cNvSpPr/>
            <p:nvPr/>
          </p:nvSpPr>
          <p:spPr>
            <a:xfrm>
              <a:off x="6248400" y="2543175"/>
              <a:ext cx="4191000" cy="99060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114300" dir="2700000" algn="tl" rotWithShape="0">
                <a:schemeClr val="tx1">
                  <a:lumMod val="50000"/>
                  <a:lumOff val="50000"/>
                  <a:alpha val="5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ডেটা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38F183-03CC-4111-9CEA-74DDEEE268F5}"/>
                </a:ext>
              </a:extLst>
            </p:cNvPr>
            <p:cNvSpPr/>
            <p:nvPr/>
          </p:nvSpPr>
          <p:spPr>
            <a:xfrm>
              <a:off x="5886450" y="2663825"/>
              <a:ext cx="723900" cy="711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88900" dir="2700000" algn="tl" rotWithShape="0">
                <a:srgbClr val="00206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7F62286C-3868-4114-B856-3DE960A08F19}"/>
              </a:ext>
            </a:extLst>
          </p:cNvPr>
          <p:cNvSpPr/>
          <p:nvPr/>
        </p:nvSpPr>
        <p:spPr>
          <a:xfrm>
            <a:off x="1771650" y="7975600"/>
            <a:ext cx="914400" cy="850900"/>
          </a:xfrm>
          <a:prstGeom prst="chevron">
            <a:avLst/>
          </a:prstGeom>
          <a:solidFill>
            <a:srgbClr val="7030A0"/>
          </a:solidFill>
          <a:ln>
            <a:noFill/>
          </a:ln>
          <a:effectLst>
            <a:outerShdw blurRad="50800" dist="114300" dir="5400000" algn="ctr" rotWithShape="0">
              <a:schemeClr val="tx1">
                <a:lumMod val="50000"/>
                <a:lumOff val="50000"/>
                <a:alpha val="7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A01855A8-55C6-43ED-8704-84E9A5821810}"/>
              </a:ext>
            </a:extLst>
          </p:cNvPr>
          <p:cNvSpPr/>
          <p:nvPr/>
        </p:nvSpPr>
        <p:spPr>
          <a:xfrm>
            <a:off x="590550" y="7905750"/>
            <a:ext cx="4191000" cy="9906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2700000" algn="tl" rotWithShape="0">
              <a:schemeClr val="bg1"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E4966C-57BD-4137-A058-C26039B0A285}"/>
              </a:ext>
            </a:extLst>
          </p:cNvPr>
          <p:cNvGrpSpPr/>
          <p:nvPr/>
        </p:nvGrpSpPr>
        <p:grpSpPr>
          <a:xfrm>
            <a:off x="228600" y="7924800"/>
            <a:ext cx="4552950" cy="990600"/>
            <a:chOff x="5886450" y="2543175"/>
            <a:chExt cx="4552950" cy="990600"/>
          </a:xfrm>
        </p:grpSpPr>
        <p:sp>
          <p:nvSpPr>
            <p:cNvPr id="29" name="Arrow: Pentagon 28">
              <a:extLst>
                <a:ext uri="{FF2B5EF4-FFF2-40B4-BE49-F238E27FC236}">
                  <a16:creationId xmlns:a16="http://schemas.microsoft.com/office/drawing/2014/main" id="{DBF11E43-37CD-405C-A569-C57F29C35B0C}"/>
                </a:ext>
              </a:extLst>
            </p:cNvPr>
            <p:cNvSpPr/>
            <p:nvPr/>
          </p:nvSpPr>
          <p:spPr>
            <a:xfrm>
              <a:off x="6248400" y="2543175"/>
              <a:ext cx="4191000" cy="99060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114300" dir="2700000" algn="tl" rotWithShape="0">
                <a:schemeClr val="tx1">
                  <a:lumMod val="50000"/>
                  <a:lumOff val="50000"/>
                  <a:alpha val="5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 সক্ষমতা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1D9D3C1-86E0-4633-BE92-4DC090C0CD6C}"/>
                </a:ext>
              </a:extLst>
            </p:cNvPr>
            <p:cNvSpPr/>
            <p:nvPr/>
          </p:nvSpPr>
          <p:spPr>
            <a:xfrm>
              <a:off x="5886450" y="2663825"/>
              <a:ext cx="723900" cy="711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88900" dir="2700000" algn="tl" rotWithShape="0">
                <a:srgbClr val="00206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6B5A655-FB8E-480A-9FBE-78D14FE12542}"/>
              </a:ext>
            </a:extLst>
          </p:cNvPr>
          <p:cNvSpPr/>
          <p:nvPr/>
        </p:nvSpPr>
        <p:spPr>
          <a:xfrm>
            <a:off x="5791200" y="2482850"/>
            <a:ext cx="8610600" cy="781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 ও তথ্য আদান প্রদানের জন্য প্রয়োজন উপযুক্ত </a:t>
            </a:r>
            <a:r>
              <a:rPr lang="bn-IN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4B9772-4C82-418B-92AA-128A23B3EF6C}"/>
              </a:ext>
            </a:extLst>
          </p:cNvPr>
          <p:cNvSpPr/>
          <p:nvPr/>
        </p:nvSpPr>
        <p:spPr>
          <a:xfrm>
            <a:off x="5791200" y="3930650"/>
            <a:ext cx="8610600" cy="781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হার্ডওয়্যারকে সচল ও সংযুক্ত রাখতে জন্য সফটওয়্যার প্রয়োজন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544F27-0448-44CB-A315-6A31354C99F0}"/>
              </a:ext>
            </a:extLst>
          </p:cNvPr>
          <p:cNvSpPr/>
          <p:nvPr/>
        </p:nvSpPr>
        <p:spPr>
          <a:xfrm>
            <a:off x="5791200" y="5344652"/>
            <a:ext cx="8610600" cy="781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 তথ্য আদান প্রদানের জন্য প্রয়োজন নিরাপদ নেটওয়ার্ক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1794B16-7D44-4177-A2EB-21D7BBDB26E9}"/>
              </a:ext>
            </a:extLst>
          </p:cNvPr>
          <p:cNvSpPr/>
          <p:nvPr/>
        </p:nvSpPr>
        <p:spPr>
          <a:xfrm>
            <a:off x="5791200" y="6782006"/>
            <a:ext cx="8610600" cy="781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হলো সাজানো নয় এমন বিশৃঙ্খল ফ্যাক্ট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9BD09B-37BC-4AA3-A7A5-7C95B47D7D90}"/>
              </a:ext>
            </a:extLst>
          </p:cNvPr>
          <p:cNvSpPr/>
          <p:nvPr/>
        </p:nvSpPr>
        <p:spPr>
          <a:xfrm>
            <a:off x="5791200" y="8115300"/>
            <a:ext cx="8610600" cy="781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বিষয়ে সচেতনতা, স্বাক্ষরতা ও সক্ষমতা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3.33333E-6 L 0.19271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0 L 0.19271 0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2.5E-6 L 0.19271 2.5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72222E-6 L 0.19271 -4.72222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0 L 0.19271 0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6" grpId="0" animBg="1"/>
      <p:bldP spid="21" grpId="0" animBg="1"/>
      <p:bldP spid="26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62C4D9C-5E21-4D96-81CC-DF57A9413ECF}"/>
              </a:ext>
            </a:extLst>
          </p:cNvPr>
          <p:cNvSpPr/>
          <p:nvPr/>
        </p:nvSpPr>
        <p:spPr>
          <a:xfrm>
            <a:off x="4105275" y="363009"/>
            <a:ext cx="6419850" cy="990600"/>
          </a:xfrm>
          <a:prstGeom prst="homePlate">
            <a:avLst/>
          </a:prstGeom>
          <a:solidFill>
            <a:srgbClr val="7030A0"/>
          </a:solidFill>
          <a:ln>
            <a:noFill/>
          </a:ln>
          <a:effectLst>
            <a:outerShdw blurRad="50800" dist="114300" dir="2700000" algn="tl" rotWithShape="0">
              <a:schemeClr val="tx1">
                <a:lumMod val="50000"/>
                <a:lumOff val="50000"/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 গ্রাম ধারনার উপাদান সমূহঃ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5B46A7E-3E4E-494D-AC76-94052F9740EC}"/>
              </a:ext>
            </a:extLst>
          </p:cNvPr>
          <p:cNvGrpSpPr/>
          <p:nvPr/>
        </p:nvGrpSpPr>
        <p:grpSpPr>
          <a:xfrm>
            <a:off x="629653" y="2389930"/>
            <a:ext cx="4572000" cy="1295400"/>
            <a:chOff x="76200" y="1905000"/>
            <a:chExt cx="4572000" cy="12954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514875D-5A0F-4BF1-B1A1-048349513324}"/>
                </a:ext>
              </a:extLst>
            </p:cNvPr>
            <p:cNvGrpSpPr/>
            <p:nvPr/>
          </p:nvGrpSpPr>
          <p:grpSpPr>
            <a:xfrm>
              <a:off x="76200" y="1905000"/>
              <a:ext cx="4572000" cy="1295400"/>
              <a:chOff x="6019800" y="4495800"/>
              <a:chExt cx="5429250" cy="13716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8A3C67-35EF-4811-A4B5-232EE528BD04}"/>
                  </a:ext>
                </a:extLst>
              </p:cNvPr>
              <p:cNvSpPr/>
              <p:nvPr/>
            </p:nvSpPr>
            <p:spPr>
              <a:xfrm>
                <a:off x="6705600" y="4514850"/>
                <a:ext cx="4743450" cy="1333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যোগাযোগ</a:t>
                </a:r>
              </a:p>
              <a:p>
                <a:pPr algn="ctr"/>
                <a:r>
                  <a:rPr lang="bn-I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টেলিফোন, মোবাইল, ই-মেইল, টেলিকনফারেন্সিং, ভিডিওকনফারেন্সিং 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Diamond 13">
                <a:extLst>
                  <a:ext uri="{FF2B5EF4-FFF2-40B4-BE49-F238E27FC236}">
                    <a16:creationId xmlns:a16="http://schemas.microsoft.com/office/drawing/2014/main" id="{B77C1261-1D84-466E-9FB9-12382853F490}"/>
                  </a:ext>
                </a:extLst>
              </p:cNvPr>
              <p:cNvSpPr/>
              <p:nvPr/>
            </p:nvSpPr>
            <p:spPr>
              <a:xfrm>
                <a:off x="6019800" y="4495800"/>
                <a:ext cx="1352550" cy="13716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  <a:effectLst>
                <a:outerShdw blurRad="63500" dist="762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91F3A14-F596-4381-B985-9952D129F786}"/>
                  </a:ext>
                </a:extLst>
              </p:cNvPr>
              <p:cNvSpPr/>
              <p:nvPr/>
            </p:nvSpPr>
            <p:spPr>
              <a:xfrm>
                <a:off x="6381750" y="4876800"/>
                <a:ext cx="609600" cy="6096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dist="88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F4F4791-AFB3-4C2D-A5E4-C6249B978FCF}"/>
                </a:ext>
              </a:extLst>
            </p:cNvPr>
            <p:cNvCxnSpPr>
              <a:cxnSpLocks/>
            </p:cNvCxnSpPr>
            <p:nvPr/>
          </p:nvCxnSpPr>
          <p:spPr>
            <a:xfrm>
              <a:off x="1181100" y="2476499"/>
              <a:ext cx="3433011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C0D24A3-D27E-4DBA-A3D4-AE3A33E4A0F1}"/>
              </a:ext>
            </a:extLst>
          </p:cNvPr>
          <p:cNvGrpSpPr/>
          <p:nvPr/>
        </p:nvGrpSpPr>
        <p:grpSpPr>
          <a:xfrm>
            <a:off x="611605" y="4715509"/>
            <a:ext cx="4572000" cy="1295400"/>
            <a:chOff x="76200" y="3733800"/>
            <a:chExt cx="4572000" cy="12954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FF382F0-3FAC-4B6A-B81A-FB5055CAE3BD}"/>
                </a:ext>
              </a:extLst>
            </p:cNvPr>
            <p:cNvGrpSpPr/>
            <p:nvPr/>
          </p:nvGrpSpPr>
          <p:grpSpPr>
            <a:xfrm>
              <a:off x="76200" y="3733800"/>
              <a:ext cx="4572000" cy="1295400"/>
              <a:chOff x="6019800" y="4495800"/>
              <a:chExt cx="5429250" cy="13716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4E83FA6-A418-401C-A9BB-3F01ED46E320}"/>
                  </a:ext>
                </a:extLst>
              </p:cNvPr>
              <p:cNvSpPr/>
              <p:nvPr/>
            </p:nvSpPr>
            <p:spPr>
              <a:xfrm>
                <a:off x="6705600" y="4514850"/>
                <a:ext cx="4743450" cy="1333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কর্মসংস্থান</a:t>
                </a:r>
              </a:p>
              <a:p>
                <a:pPr algn="ctr"/>
                <a:r>
                  <a:rPr lang="bn-I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ফ্রি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লেন্সিং(ডাটা এন্ট্রি, ওয়েব ডিজাইন, গ্রাফিক্স ডিজাইন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I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এসইও</a:t>
                </a:r>
                <a:r>
                  <a:rPr 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…...</a:t>
                </a:r>
              </a:p>
            </p:txBody>
          </p:sp>
          <p:sp>
            <p:nvSpPr>
              <p:cNvPr id="19" name="Diamond 18">
                <a:extLst>
                  <a:ext uri="{FF2B5EF4-FFF2-40B4-BE49-F238E27FC236}">
                    <a16:creationId xmlns:a16="http://schemas.microsoft.com/office/drawing/2014/main" id="{E98A158B-CF5B-44AD-A99C-CC1731F4F479}"/>
                  </a:ext>
                </a:extLst>
              </p:cNvPr>
              <p:cNvSpPr/>
              <p:nvPr/>
            </p:nvSpPr>
            <p:spPr>
              <a:xfrm>
                <a:off x="6019800" y="4495800"/>
                <a:ext cx="1352550" cy="13716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  <a:effectLst>
                <a:outerShdw blurRad="63500" dist="762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297B232-122B-499F-89D3-CF718BE0E685}"/>
                  </a:ext>
                </a:extLst>
              </p:cNvPr>
              <p:cNvSpPr/>
              <p:nvPr/>
            </p:nvSpPr>
            <p:spPr>
              <a:xfrm>
                <a:off x="6381750" y="4876800"/>
                <a:ext cx="609600" cy="6096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dist="88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8979200-5061-4056-A12B-A2BCE36786E1}"/>
                </a:ext>
              </a:extLst>
            </p:cNvPr>
            <p:cNvCxnSpPr/>
            <p:nvPr/>
          </p:nvCxnSpPr>
          <p:spPr>
            <a:xfrm>
              <a:off x="1143000" y="4318000"/>
              <a:ext cx="3433011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662CCF3-81D5-4A5D-99D0-3DF27031F0DB}"/>
              </a:ext>
            </a:extLst>
          </p:cNvPr>
          <p:cNvGrpSpPr/>
          <p:nvPr/>
        </p:nvGrpSpPr>
        <p:grpSpPr>
          <a:xfrm>
            <a:off x="653716" y="7045325"/>
            <a:ext cx="4588577" cy="1295400"/>
            <a:chOff x="76200" y="5562600"/>
            <a:chExt cx="4588577" cy="12954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49AD54C-E935-4F51-9590-4B31333D39CF}"/>
                </a:ext>
              </a:extLst>
            </p:cNvPr>
            <p:cNvGrpSpPr/>
            <p:nvPr/>
          </p:nvGrpSpPr>
          <p:grpSpPr>
            <a:xfrm>
              <a:off x="76200" y="5562600"/>
              <a:ext cx="4572000" cy="1295400"/>
              <a:chOff x="6019800" y="4495800"/>
              <a:chExt cx="5429250" cy="13716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971655-265B-42B1-88FF-829D14890D08}"/>
                  </a:ext>
                </a:extLst>
              </p:cNvPr>
              <p:cNvSpPr/>
              <p:nvPr/>
            </p:nvSpPr>
            <p:spPr>
              <a:xfrm>
                <a:off x="6705600" y="4514850"/>
                <a:ext cx="4743450" cy="1333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u="sng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শিক্ষা</a:t>
                </a:r>
                <a:r>
                  <a:rPr lang="en-US" sz="3200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pPr algn="ctr"/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ই- </a:t>
                </a:r>
                <a:r>
                  <a:rPr lang="as-I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1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্নিং</a:t>
                </a:r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অনল</a:t>
                </a:r>
                <a:r>
                  <a:rPr lang="as-I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as-I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1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ক্সজাম,ই-বুক</a:t>
                </a:r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ই-</a:t>
                </a:r>
                <a:r>
                  <a:rPr lang="en-US" sz="1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রেজা</a:t>
                </a:r>
                <a:r>
                  <a:rPr lang="as-I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endParaRPr lang="en-US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Diamond 22">
                <a:extLst>
                  <a:ext uri="{FF2B5EF4-FFF2-40B4-BE49-F238E27FC236}">
                    <a16:creationId xmlns:a16="http://schemas.microsoft.com/office/drawing/2014/main" id="{30AB5E85-96E7-45F9-B38A-25DA9D2B256D}"/>
                  </a:ext>
                </a:extLst>
              </p:cNvPr>
              <p:cNvSpPr/>
              <p:nvPr/>
            </p:nvSpPr>
            <p:spPr>
              <a:xfrm>
                <a:off x="6019800" y="4495800"/>
                <a:ext cx="1352550" cy="13716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  <a:effectLst>
                <a:outerShdw blurRad="63500" dist="762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45445B8-D218-4430-805D-DAEE1609A7F8}"/>
                  </a:ext>
                </a:extLst>
              </p:cNvPr>
              <p:cNvSpPr/>
              <p:nvPr/>
            </p:nvSpPr>
            <p:spPr>
              <a:xfrm>
                <a:off x="6381750" y="4876800"/>
                <a:ext cx="609600" cy="6096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dist="88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39C3404-0AD3-4876-AA5A-F77800AC1F34}"/>
                </a:ext>
              </a:extLst>
            </p:cNvPr>
            <p:cNvCxnSpPr/>
            <p:nvPr/>
          </p:nvCxnSpPr>
          <p:spPr>
            <a:xfrm>
              <a:off x="1231766" y="6232524"/>
              <a:ext cx="3433011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7299FF4-F333-48E8-B10E-5B104644803F}"/>
              </a:ext>
            </a:extLst>
          </p:cNvPr>
          <p:cNvGrpSpPr/>
          <p:nvPr/>
        </p:nvGrpSpPr>
        <p:grpSpPr>
          <a:xfrm>
            <a:off x="9214316" y="2362200"/>
            <a:ext cx="4572000" cy="1295400"/>
            <a:chOff x="76200" y="7315200"/>
            <a:chExt cx="4572000" cy="12954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741F2F0-C9D1-426C-BE56-8A7A507D1CB4}"/>
                </a:ext>
              </a:extLst>
            </p:cNvPr>
            <p:cNvGrpSpPr/>
            <p:nvPr/>
          </p:nvGrpSpPr>
          <p:grpSpPr>
            <a:xfrm>
              <a:off x="76200" y="7315200"/>
              <a:ext cx="4572000" cy="1295400"/>
              <a:chOff x="6019800" y="4495800"/>
              <a:chExt cx="5429250" cy="13716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F0F4680-1987-4922-BD2E-40B236A3EEFC}"/>
                  </a:ext>
                </a:extLst>
              </p:cNvPr>
              <p:cNvSpPr/>
              <p:nvPr/>
            </p:nvSpPr>
            <p:spPr>
              <a:xfrm>
                <a:off x="6705600" y="4514850"/>
                <a:ext cx="4743450" cy="1333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স্বাস্থ্যসেবা ও চিকিৎসা</a:t>
                </a:r>
              </a:p>
              <a:p>
                <a:pPr algn="ctr"/>
                <a:r>
                  <a:rPr lang="bn-I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রোগ নিরনয়, ইলেকট্রনিক হেলথ রেকর্ড,    </a:t>
                </a:r>
              </a:p>
              <a:p>
                <a:pPr algn="ctr"/>
                <a:r>
                  <a:rPr lang="bn-I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টেলিমেডিসিন, হাসপাতাল ব্যাবস্থাপনা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51A1EAF2-9A0F-449C-8C56-05CF4C70539E}"/>
                  </a:ext>
                </a:extLst>
              </p:cNvPr>
              <p:cNvSpPr/>
              <p:nvPr/>
            </p:nvSpPr>
            <p:spPr>
              <a:xfrm>
                <a:off x="6019800" y="4495800"/>
                <a:ext cx="1352550" cy="13716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  <a:effectLst>
                <a:outerShdw blurRad="63500" dist="762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688D022-715F-4827-9B11-4507ED4EFD7A}"/>
                  </a:ext>
                </a:extLst>
              </p:cNvPr>
              <p:cNvSpPr/>
              <p:nvPr/>
            </p:nvSpPr>
            <p:spPr>
              <a:xfrm>
                <a:off x="6381750" y="4876800"/>
                <a:ext cx="609600" cy="6096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dist="88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527BD2-BD3F-4EDA-AC0C-F342F2B83B44}"/>
                </a:ext>
              </a:extLst>
            </p:cNvPr>
            <p:cNvCxnSpPr/>
            <p:nvPr/>
          </p:nvCxnSpPr>
          <p:spPr>
            <a:xfrm>
              <a:off x="1168265" y="7899399"/>
              <a:ext cx="3433011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940C36F-5BBE-4BE6-9239-669C2065A2E0}"/>
              </a:ext>
            </a:extLst>
          </p:cNvPr>
          <p:cNvGrpSpPr/>
          <p:nvPr/>
        </p:nvGrpSpPr>
        <p:grpSpPr>
          <a:xfrm>
            <a:off x="9214316" y="4697517"/>
            <a:ext cx="4588042" cy="1295400"/>
            <a:chOff x="5029200" y="1939925"/>
            <a:chExt cx="4588042" cy="12954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DC26AE1-897A-4D26-9885-E098B16DF5BB}"/>
                </a:ext>
              </a:extLst>
            </p:cNvPr>
            <p:cNvGrpSpPr/>
            <p:nvPr/>
          </p:nvGrpSpPr>
          <p:grpSpPr>
            <a:xfrm>
              <a:off x="5029200" y="1939925"/>
              <a:ext cx="4572000" cy="1295400"/>
              <a:chOff x="6019800" y="4495800"/>
              <a:chExt cx="5429250" cy="13716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C02DEC3-5D2A-493E-B8EA-131CE339BCF4}"/>
                  </a:ext>
                </a:extLst>
              </p:cNvPr>
              <p:cNvSpPr/>
              <p:nvPr/>
            </p:nvSpPr>
            <p:spPr>
              <a:xfrm>
                <a:off x="6705600" y="4514850"/>
                <a:ext cx="4743450" cy="1333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গবেষণা</a:t>
                </a:r>
              </a:p>
              <a:p>
                <a:pPr algn="ctr"/>
                <a:r>
                  <a:rPr lang="bn-I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গবেষণার সকল ক্ষেত্রে তথ্য প্রযুক্তির ব্যবহার </a:t>
                </a:r>
              </a:p>
              <a:p>
                <a:pPr algn="ctr"/>
                <a:r>
                  <a:rPr lang="bn-I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আধুনিক জীবনে ব্যাপক পরিবর্তন এনেছে 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Diamond 42">
                <a:extLst>
                  <a:ext uri="{FF2B5EF4-FFF2-40B4-BE49-F238E27FC236}">
                    <a16:creationId xmlns:a16="http://schemas.microsoft.com/office/drawing/2014/main" id="{D55AC816-92F0-44FF-9B60-42DA9F7E155C}"/>
                  </a:ext>
                </a:extLst>
              </p:cNvPr>
              <p:cNvSpPr/>
              <p:nvPr/>
            </p:nvSpPr>
            <p:spPr>
              <a:xfrm>
                <a:off x="6019800" y="4495800"/>
                <a:ext cx="1352550" cy="13716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  <a:effectLst>
                <a:outerShdw blurRad="63500" dist="762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F08EF63-703D-484C-95E8-CBF5CD687609}"/>
                  </a:ext>
                </a:extLst>
              </p:cNvPr>
              <p:cNvSpPr/>
              <p:nvPr/>
            </p:nvSpPr>
            <p:spPr>
              <a:xfrm>
                <a:off x="6381750" y="4876800"/>
                <a:ext cx="609600" cy="6096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dist="88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DF4DE35-0974-4879-BDAF-23953B3FB7B5}"/>
                </a:ext>
              </a:extLst>
            </p:cNvPr>
            <p:cNvCxnSpPr/>
            <p:nvPr/>
          </p:nvCxnSpPr>
          <p:spPr>
            <a:xfrm>
              <a:off x="6184231" y="2501899"/>
              <a:ext cx="3433011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868EE15-E105-420D-B4C4-F96E14AC4C45}"/>
              </a:ext>
            </a:extLst>
          </p:cNvPr>
          <p:cNvGrpSpPr/>
          <p:nvPr/>
        </p:nvGrpSpPr>
        <p:grpSpPr>
          <a:xfrm>
            <a:off x="9214318" y="7027333"/>
            <a:ext cx="4571998" cy="1295400"/>
            <a:chOff x="5029198" y="3768725"/>
            <a:chExt cx="4571998" cy="129540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69EB7CA-995E-4CFB-8E7F-1C80C91D42F1}"/>
                </a:ext>
              </a:extLst>
            </p:cNvPr>
            <p:cNvGrpSpPr/>
            <p:nvPr/>
          </p:nvGrpSpPr>
          <p:grpSpPr>
            <a:xfrm>
              <a:off x="5029198" y="3768725"/>
              <a:ext cx="4571998" cy="1295400"/>
              <a:chOff x="6019800" y="4495800"/>
              <a:chExt cx="5429250" cy="13716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A69CB17-26B9-40F6-8530-2537462DBBF0}"/>
                  </a:ext>
                </a:extLst>
              </p:cNvPr>
              <p:cNvSpPr/>
              <p:nvPr/>
            </p:nvSpPr>
            <p:spPr>
              <a:xfrm>
                <a:off x="6705600" y="4514850"/>
                <a:ext cx="4743450" cy="1333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অফিস</a:t>
                </a:r>
                <a:r>
                  <a:rPr lang="bn-IN" sz="3200" b="1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endParaRPr lang="bn-I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অফিস অটোমেশন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7" name="Diamond 46">
                <a:extLst>
                  <a:ext uri="{FF2B5EF4-FFF2-40B4-BE49-F238E27FC236}">
                    <a16:creationId xmlns:a16="http://schemas.microsoft.com/office/drawing/2014/main" id="{9816CA6E-29D4-4C07-A835-1DC15228B515}"/>
                  </a:ext>
                </a:extLst>
              </p:cNvPr>
              <p:cNvSpPr/>
              <p:nvPr/>
            </p:nvSpPr>
            <p:spPr>
              <a:xfrm>
                <a:off x="6019800" y="4495800"/>
                <a:ext cx="1352550" cy="13716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  <a:effectLst>
                <a:outerShdw blurRad="63500" dist="762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77903DE-9B62-455D-B862-DFBA2A8FBACC}"/>
                  </a:ext>
                </a:extLst>
              </p:cNvPr>
              <p:cNvSpPr/>
              <p:nvPr/>
            </p:nvSpPr>
            <p:spPr>
              <a:xfrm>
                <a:off x="6381750" y="4876800"/>
                <a:ext cx="609600" cy="6096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dist="88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2B789F0-321A-4599-902F-EC3AEF55347B}"/>
                </a:ext>
              </a:extLst>
            </p:cNvPr>
            <p:cNvCxnSpPr/>
            <p:nvPr/>
          </p:nvCxnSpPr>
          <p:spPr>
            <a:xfrm>
              <a:off x="6134100" y="4419600"/>
              <a:ext cx="3433011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27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DC013C0-9E53-40C0-9C33-160E79ECB9F9}"/>
              </a:ext>
            </a:extLst>
          </p:cNvPr>
          <p:cNvGrpSpPr/>
          <p:nvPr/>
        </p:nvGrpSpPr>
        <p:grpSpPr>
          <a:xfrm>
            <a:off x="609600" y="1894841"/>
            <a:ext cx="4572000" cy="1295400"/>
            <a:chOff x="5029200" y="5597525"/>
            <a:chExt cx="4572000" cy="12954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414587-7A17-4694-87F3-D82131E2364D}"/>
                </a:ext>
              </a:extLst>
            </p:cNvPr>
            <p:cNvGrpSpPr/>
            <p:nvPr/>
          </p:nvGrpSpPr>
          <p:grpSpPr>
            <a:xfrm>
              <a:off x="5029200" y="5597525"/>
              <a:ext cx="4572000" cy="1295400"/>
              <a:chOff x="6019800" y="4495800"/>
              <a:chExt cx="5429250" cy="13716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A74B12-8561-4789-B6EA-855C929CA218}"/>
                  </a:ext>
                </a:extLst>
              </p:cNvPr>
              <p:cNvSpPr/>
              <p:nvPr/>
            </p:nvSpPr>
            <p:spPr>
              <a:xfrm>
                <a:off x="6705600" y="4514850"/>
                <a:ext cx="4743450" cy="1333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বাসস্থান</a:t>
                </a:r>
              </a:p>
              <a:p>
                <a:pPr algn="ctr"/>
                <a:r>
                  <a:rPr lang="bn-I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স্মার্ট হোম/হোম অটোমেশন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Diamond 8">
                <a:extLst>
                  <a:ext uri="{FF2B5EF4-FFF2-40B4-BE49-F238E27FC236}">
                    <a16:creationId xmlns:a16="http://schemas.microsoft.com/office/drawing/2014/main" id="{B9B68EF6-AB7D-4D4B-AA37-D469EEF13CB2}"/>
                  </a:ext>
                </a:extLst>
              </p:cNvPr>
              <p:cNvSpPr/>
              <p:nvPr/>
            </p:nvSpPr>
            <p:spPr>
              <a:xfrm>
                <a:off x="6019800" y="4495800"/>
                <a:ext cx="1352550" cy="13716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  <a:effectLst>
                <a:outerShdw blurRad="63500" dist="762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E945E37-A3A0-4C1F-B0D1-40A5B76BF855}"/>
                  </a:ext>
                </a:extLst>
              </p:cNvPr>
              <p:cNvSpPr/>
              <p:nvPr/>
            </p:nvSpPr>
            <p:spPr>
              <a:xfrm>
                <a:off x="6381750" y="4876800"/>
                <a:ext cx="609600" cy="6096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dist="88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৭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C29DFE-9889-4E9C-913E-5741F4AE5AE0}"/>
                </a:ext>
              </a:extLst>
            </p:cNvPr>
            <p:cNvCxnSpPr/>
            <p:nvPr/>
          </p:nvCxnSpPr>
          <p:spPr>
            <a:xfrm>
              <a:off x="6100011" y="6245224"/>
              <a:ext cx="3433011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8DF7D6-F618-401E-A599-627273F9167D}"/>
              </a:ext>
            </a:extLst>
          </p:cNvPr>
          <p:cNvGrpSpPr/>
          <p:nvPr/>
        </p:nvGrpSpPr>
        <p:grpSpPr>
          <a:xfrm>
            <a:off x="609600" y="4111625"/>
            <a:ext cx="4572000" cy="1295400"/>
            <a:chOff x="5029200" y="7350125"/>
            <a:chExt cx="4572000" cy="12954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0CF61A-B408-471E-9B6B-EC7B2AC8F73C}"/>
                </a:ext>
              </a:extLst>
            </p:cNvPr>
            <p:cNvGrpSpPr/>
            <p:nvPr/>
          </p:nvGrpSpPr>
          <p:grpSpPr>
            <a:xfrm>
              <a:off x="5029200" y="7350125"/>
              <a:ext cx="4572000" cy="1295400"/>
              <a:chOff x="6019800" y="4495800"/>
              <a:chExt cx="5429250" cy="13716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18D1A7B-3D76-4D3D-BCD4-4E5D4A89349D}"/>
                  </a:ext>
                </a:extLst>
              </p:cNvPr>
              <p:cNvSpPr/>
              <p:nvPr/>
            </p:nvSpPr>
            <p:spPr>
              <a:xfrm>
                <a:off x="6705600" y="4514850"/>
                <a:ext cx="4743450" cy="1333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ব্যাবসা-বানিজ্য</a:t>
                </a:r>
              </a:p>
              <a:p>
                <a:pPr algn="ctr"/>
                <a:r>
                  <a:rPr lang="bn-IN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ই-কমার্স, অন-লাইন শপিং</a:t>
                </a:r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5" name="Diamond 14">
                <a:extLst>
                  <a:ext uri="{FF2B5EF4-FFF2-40B4-BE49-F238E27FC236}">
                    <a16:creationId xmlns:a16="http://schemas.microsoft.com/office/drawing/2014/main" id="{752C17E4-A2E5-4330-88C5-A11DF828521F}"/>
                  </a:ext>
                </a:extLst>
              </p:cNvPr>
              <p:cNvSpPr/>
              <p:nvPr/>
            </p:nvSpPr>
            <p:spPr>
              <a:xfrm>
                <a:off x="6019800" y="4495800"/>
                <a:ext cx="1352550" cy="13716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  <a:effectLst>
                <a:outerShdw blurRad="63500" dist="762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7C9687A-8404-43B5-9101-4AB37602FF3C}"/>
                  </a:ext>
                </a:extLst>
              </p:cNvPr>
              <p:cNvSpPr/>
              <p:nvPr/>
            </p:nvSpPr>
            <p:spPr>
              <a:xfrm>
                <a:off x="6381750" y="4876800"/>
                <a:ext cx="609600" cy="6096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dist="88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65A313-4376-4C86-AE88-D362CC9BBF60}"/>
                </a:ext>
              </a:extLst>
            </p:cNvPr>
            <p:cNvCxnSpPr/>
            <p:nvPr/>
          </p:nvCxnSpPr>
          <p:spPr>
            <a:xfrm>
              <a:off x="6132763" y="7999941"/>
              <a:ext cx="3433011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0C7AEF-4A1B-42B6-8CA9-615A0332252E}"/>
              </a:ext>
            </a:extLst>
          </p:cNvPr>
          <p:cNvGrpSpPr/>
          <p:nvPr/>
        </p:nvGrpSpPr>
        <p:grpSpPr>
          <a:xfrm>
            <a:off x="609600" y="6404187"/>
            <a:ext cx="4572000" cy="1295400"/>
            <a:chOff x="9906000" y="1922992"/>
            <a:chExt cx="4572000" cy="12954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DF9AD88-D4B9-4CCE-8443-9BF79659D4FF}"/>
                </a:ext>
              </a:extLst>
            </p:cNvPr>
            <p:cNvGrpSpPr/>
            <p:nvPr/>
          </p:nvGrpSpPr>
          <p:grpSpPr>
            <a:xfrm>
              <a:off x="9906000" y="1922992"/>
              <a:ext cx="4572000" cy="1295400"/>
              <a:chOff x="6019800" y="4495800"/>
              <a:chExt cx="5429250" cy="13716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ED541D1-7D80-42D1-8FCB-6919EC5C110D}"/>
                  </a:ext>
                </a:extLst>
              </p:cNvPr>
              <p:cNvSpPr/>
              <p:nvPr/>
            </p:nvSpPr>
            <p:spPr>
              <a:xfrm>
                <a:off x="6705600" y="4514850"/>
                <a:ext cx="4743450" cy="1333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সংবাদ</a:t>
                </a:r>
              </a:p>
              <a:p>
                <a:pPr algn="ctr"/>
                <a:r>
                  <a:rPr lang="bn-I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অনলাইন খবর, লাইভ নিউজ,</a:t>
                </a:r>
              </a:p>
              <a:p>
                <a:pPr algn="ctr"/>
                <a:r>
                  <a:rPr lang="bn-I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সামাজিক যোগাযোগ মাধ্যম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Diamond 20">
                <a:extLst>
                  <a:ext uri="{FF2B5EF4-FFF2-40B4-BE49-F238E27FC236}">
                    <a16:creationId xmlns:a16="http://schemas.microsoft.com/office/drawing/2014/main" id="{1A609AB8-39B0-4393-A04F-3E1814790C98}"/>
                  </a:ext>
                </a:extLst>
              </p:cNvPr>
              <p:cNvSpPr/>
              <p:nvPr/>
            </p:nvSpPr>
            <p:spPr>
              <a:xfrm>
                <a:off x="6019800" y="4495800"/>
                <a:ext cx="1352550" cy="13716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  <a:effectLst>
                <a:outerShdw blurRad="63500" dist="762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9B749E1-FF63-470D-B4AE-A3C27A7F503B}"/>
                  </a:ext>
                </a:extLst>
              </p:cNvPr>
              <p:cNvSpPr/>
              <p:nvPr/>
            </p:nvSpPr>
            <p:spPr>
              <a:xfrm>
                <a:off x="6381750" y="4876800"/>
                <a:ext cx="609600" cy="6096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dist="88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৯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5342134-B150-42CE-B8B3-770A1BFDB7E6}"/>
                </a:ext>
              </a:extLst>
            </p:cNvPr>
            <p:cNvCxnSpPr/>
            <p:nvPr/>
          </p:nvCxnSpPr>
          <p:spPr>
            <a:xfrm>
              <a:off x="11004216" y="2504015"/>
              <a:ext cx="3433011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D784CD-2E90-45E1-9A05-9BED7897268D}"/>
              </a:ext>
            </a:extLst>
          </p:cNvPr>
          <p:cNvGrpSpPr/>
          <p:nvPr/>
        </p:nvGrpSpPr>
        <p:grpSpPr>
          <a:xfrm>
            <a:off x="9418320" y="1881929"/>
            <a:ext cx="4572000" cy="1295400"/>
            <a:chOff x="9906000" y="3751792"/>
            <a:chExt cx="4572000" cy="12954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1F1971-DBD4-4C94-8831-E6F38490298E}"/>
                </a:ext>
              </a:extLst>
            </p:cNvPr>
            <p:cNvGrpSpPr/>
            <p:nvPr/>
          </p:nvGrpSpPr>
          <p:grpSpPr>
            <a:xfrm>
              <a:off x="9906000" y="3751792"/>
              <a:ext cx="4572000" cy="1295400"/>
              <a:chOff x="6019800" y="4495800"/>
              <a:chExt cx="5429250" cy="13716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C08C413-AAE0-43CF-9BFB-71DE4EAB0DD1}"/>
                  </a:ext>
                </a:extLst>
              </p:cNvPr>
              <p:cNvSpPr/>
              <p:nvPr/>
            </p:nvSpPr>
            <p:spPr>
              <a:xfrm>
                <a:off x="6705600" y="4514850"/>
                <a:ext cx="4743450" cy="1333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বিনোদন ও সামাজিক যোগাযোগ </a:t>
                </a:r>
              </a:p>
              <a:p>
                <a:pPr algn="ctr"/>
                <a:endParaRPr lang="bn-IN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bn-IN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অনলাইন স্ট্রিমিং(অডিও-ভিডিও,গেমস)</a:t>
                </a:r>
              </a:p>
              <a:p>
                <a:pPr algn="ctr"/>
                <a:r>
                  <a:rPr lang="bn-IN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সোসাল মিডিয়া(ফেসবুক,টুইতার)</a:t>
                </a:r>
                <a:endPara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F13392C1-7BF5-4DA3-8C22-CBA3A894259A}"/>
                  </a:ext>
                </a:extLst>
              </p:cNvPr>
              <p:cNvSpPr/>
              <p:nvPr/>
            </p:nvSpPr>
            <p:spPr>
              <a:xfrm>
                <a:off x="6019800" y="4495800"/>
                <a:ext cx="1352550" cy="13716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  <a:effectLst>
                <a:outerShdw blurRad="63500" dist="762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520C902-AD99-4235-AE36-928B8EF9CF0E}"/>
                  </a:ext>
                </a:extLst>
              </p:cNvPr>
              <p:cNvSpPr/>
              <p:nvPr/>
            </p:nvSpPr>
            <p:spPr>
              <a:xfrm>
                <a:off x="6381750" y="4876800"/>
                <a:ext cx="609600" cy="6096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dist="88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6C04B3E-FDC5-40C6-B98F-4CBFF87E766D}"/>
                </a:ext>
              </a:extLst>
            </p:cNvPr>
            <p:cNvCxnSpPr/>
            <p:nvPr/>
          </p:nvCxnSpPr>
          <p:spPr>
            <a:xfrm>
              <a:off x="11044989" y="4397901"/>
              <a:ext cx="3433011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A43E78-DDA5-4238-BB32-571408CA2B6A}"/>
              </a:ext>
            </a:extLst>
          </p:cNvPr>
          <p:cNvGrpSpPr/>
          <p:nvPr/>
        </p:nvGrpSpPr>
        <p:grpSpPr>
          <a:xfrm>
            <a:off x="9418320" y="4133851"/>
            <a:ext cx="4572000" cy="1295400"/>
            <a:chOff x="9906000" y="5580592"/>
            <a:chExt cx="4572000" cy="12954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6ABADBB-84F0-45BD-B242-29A153E7F100}"/>
                </a:ext>
              </a:extLst>
            </p:cNvPr>
            <p:cNvGrpSpPr/>
            <p:nvPr/>
          </p:nvGrpSpPr>
          <p:grpSpPr>
            <a:xfrm>
              <a:off x="9906000" y="5580592"/>
              <a:ext cx="4572000" cy="1295400"/>
              <a:chOff x="6019800" y="4495800"/>
              <a:chExt cx="5429250" cy="13716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00DFA46-B8D9-4C20-937F-FEFAEE7B7C60}"/>
                  </a:ext>
                </a:extLst>
              </p:cNvPr>
              <p:cNvSpPr/>
              <p:nvPr/>
            </p:nvSpPr>
            <p:spPr>
              <a:xfrm>
                <a:off x="6705600" y="4514850"/>
                <a:ext cx="4743450" cy="1333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সাংস্কৃতিক বিনিময়</a:t>
                </a:r>
              </a:p>
              <a:p>
                <a:pPr algn="ctr"/>
                <a:r>
                  <a:rPr lang="bn-I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ইন্টারনেটের মাধ্যমে ইউটিউব, ফেসবুক, টুইটারের সাহায্যে 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3" name="Diamond 32">
                <a:extLst>
                  <a:ext uri="{FF2B5EF4-FFF2-40B4-BE49-F238E27FC236}">
                    <a16:creationId xmlns:a16="http://schemas.microsoft.com/office/drawing/2014/main" id="{A0CC7CC3-DDC6-4421-99CA-3B1D4E5A5126}"/>
                  </a:ext>
                </a:extLst>
              </p:cNvPr>
              <p:cNvSpPr/>
              <p:nvPr/>
            </p:nvSpPr>
            <p:spPr>
              <a:xfrm>
                <a:off x="6019800" y="4495800"/>
                <a:ext cx="1352550" cy="13716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  <a:effectLst>
                <a:outerShdw blurRad="63500" dist="762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6471536-B250-4C05-A905-60D9E17BE326}"/>
                  </a:ext>
                </a:extLst>
              </p:cNvPr>
              <p:cNvSpPr/>
              <p:nvPr/>
            </p:nvSpPr>
            <p:spPr>
              <a:xfrm>
                <a:off x="6381750" y="4876800"/>
                <a:ext cx="609600" cy="6096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dist="88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১১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97932C-9CA2-4F55-AFBF-47849906473E}"/>
                </a:ext>
              </a:extLst>
            </p:cNvPr>
            <p:cNvCxnSpPr/>
            <p:nvPr/>
          </p:nvCxnSpPr>
          <p:spPr>
            <a:xfrm>
              <a:off x="10960102" y="6108700"/>
              <a:ext cx="3433011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DEDB75-FAF6-410C-918A-7E76116FA3D7}"/>
              </a:ext>
            </a:extLst>
          </p:cNvPr>
          <p:cNvGrpSpPr/>
          <p:nvPr/>
        </p:nvGrpSpPr>
        <p:grpSpPr>
          <a:xfrm>
            <a:off x="9448802" y="6421756"/>
            <a:ext cx="4572000" cy="1295400"/>
            <a:chOff x="9906000" y="7333192"/>
            <a:chExt cx="4572000" cy="129540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2EA5FA5-18ED-4998-918F-2DD582B0828B}"/>
                </a:ext>
              </a:extLst>
            </p:cNvPr>
            <p:cNvGrpSpPr/>
            <p:nvPr/>
          </p:nvGrpSpPr>
          <p:grpSpPr>
            <a:xfrm>
              <a:off x="9906000" y="7333192"/>
              <a:ext cx="4572000" cy="1295400"/>
              <a:chOff x="6019800" y="4495800"/>
              <a:chExt cx="5429250" cy="13716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48822A6-1528-4CD9-9A14-A6E2A48BAA59}"/>
                  </a:ext>
                </a:extLst>
              </p:cNvPr>
              <p:cNvSpPr/>
              <p:nvPr/>
            </p:nvSpPr>
            <p:spPr>
              <a:xfrm>
                <a:off x="6705600" y="4514850"/>
                <a:ext cx="4743450" cy="13335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ভার্চুয়াল রিয়েলিটি</a:t>
                </a:r>
              </a:p>
              <a:p>
                <a:pPr algn="ctr"/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মডেলিং, সিমুলেশন, স্টেরিওস্কোপি, ডেটা গ্লোভস 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9" name="Diamond 38">
                <a:extLst>
                  <a:ext uri="{FF2B5EF4-FFF2-40B4-BE49-F238E27FC236}">
                    <a16:creationId xmlns:a16="http://schemas.microsoft.com/office/drawing/2014/main" id="{0CB64376-2928-4B48-AA87-EFFF9EAC99A9}"/>
                  </a:ext>
                </a:extLst>
              </p:cNvPr>
              <p:cNvSpPr/>
              <p:nvPr/>
            </p:nvSpPr>
            <p:spPr>
              <a:xfrm>
                <a:off x="6019800" y="4495800"/>
                <a:ext cx="1352550" cy="1371600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  <a:effectLst>
                <a:outerShdw blurRad="63500" dist="762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0852E3A-1B27-40F9-B9EB-D38D8D4BB811}"/>
                  </a:ext>
                </a:extLst>
              </p:cNvPr>
              <p:cNvSpPr/>
              <p:nvPr/>
            </p:nvSpPr>
            <p:spPr>
              <a:xfrm>
                <a:off x="6381750" y="4876800"/>
                <a:ext cx="609600" cy="60960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  <a:effectLst>
                <a:outerShdw blurRad="63500" dist="889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১২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08D964A-D471-4670-8E63-F2F9EAFDE4C1}"/>
                </a:ext>
              </a:extLst>
            </p:cNvPr>
            <p:cNvCxnSpPr/>
            <p:nvPr/>
          </p:nvCxnSpPr>
          <p:spPr>
            <a:xfrm>
              <a:off x="11006889" y="7912098"/>
              <a:ext cx="3433011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767BD32A-E7E2-4386-84B9-926B55FE61CF}"/>
              </a:ext>
            </a:extLst>
          </p:cNvPr>
          <p:cNvSpPr/>
          <p:nvPr/>
        </p:nvSpPr>
        <p:spPr>
          <a:xfrm>
            <a:off x="4105275" y="363009"/>
            <a:ext cx="6419850" cy="990600"/>
          </a:xfrm>
          <a:prstGeom prst="homePlate">
            <a:avLst/>
          </a:prstGeom>
          <a:solidFill>
            <a:srgbClr val="7030A0"/>
          </a:solidFill>
          <a:ln>
            <a:noFill/>
          </a:ln>
          <a:effectLst>
            <a:outerShdw blurRad="50800" dist="114300" dir="2700000" algn="tl" rotWithShape="0">
              <a:schemeClr val="tx1">
                <a:lumMod val="50000"/>
                <a:lumOff val="50000"/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 গ্রাম ধারনার উপাদান সমূহঃ</a:t>
            </a:r>
          </a:p>
        </p:txBody>
      </p:sp>
    </p:spTree>
    <p:extLst>
      <p:ext uri="{BB962C8B-B14F-4D97-AF65-F5344CB8AC3E}">
        <p14:creationId xmlns:p14="http://schemas.microsoft.com/office/powerpoint/2010/main" val="340623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20904116">
            <a:off x="4775199" y="625529"/>
            <a:ext cx="5080000" cy="465666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glow rad="723900">
              <a:schemeClr val="tx1">
                <a:alpha val="7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1"/>
          </a:p>
        </p:txBody>
      </p:sp>
      <p:sp>
        <p:nvSpPr>
          <p:cNvPr id="3" name="Rectangle 2"/>
          <p:cNvSpPr/>
          <p:nvPr/>
        </p:nvSpPr>
        <p:spPr>
          <a:xfrm>
            <a:off x="965544" y="6618533"/>
            <a:ext cx="126993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5400" b="1" u="sng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5400" b="1" u="sng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5400" b="1" u="sng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u="sng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5400" b="1" u="sng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</a:t>
            </a:r>
            <a:r>
              <a:rPr lang="bn-IN" sz="5400" b="1" u="sng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নের নাম লিখে  আনবে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F3D99E-75BE-44A0-B395-4CC5F1FBFCB7}"/>
              </a:ext>
            </a:extLst>
          </p:cNvPr>
          <p:cNvSpPr/>
          <p:nvPr/>
        </p:nvSpPr>
        <p:spPr>
          <a:xfrm>
            <a:off x="5029200" y="1984366"/>
            <a:ext cx="20635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u="sng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AB52C22-8C40-4326-BFA2-1FE48083752F}"/>
              </a:ext>
            </a:extLst>
          </p:cNvPr>
          <p:cNvGrpSpPr/>
          <p:nvPr/>
        </p:nvGrpSpPr>
        <p:grpSpPr>
          <a:xfrm>
            <a:off x="2532185" y="1980416"/>
            <a:ext cx="8956431" cy="2591584"/>
            <a:chOff x="609600" y="2548630"/>
            <a:chExt cx="2400300" cy="6279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BD07DF-DEE2-4851-82CD-E95352ED6BAD}"/>
                </a:ext>
              </a:extLst>
            </p:cNvPr>
            <p:cNvSpPr/>
            <p:nvPr/>
          </p:nvSpPr>
          <p:spPr>
            <a:xfrm>
              <a:off x="997527" y="2812143"/>
              <a:ext cx="2012373" cy="3339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" panose="020B0502040204020203" pitchFamily="34" charset="0"/>
                  <a:cs typeface="NikoshBAN" panose="02000000000000000000" pitchFamily="2" charset="0"/>
                </a:rPr>
                <a:t>কাহালু সিদ্দিকিয়া ফাজিল মাদরাসা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13" name="Flowchart: Manual Input 12">
              <a:extLst>
                <a:ext uri="{FF2B5EF4-FFF2-40B4-BE49-F238E27FC236}">
                  <a16:creationId xmlns:a16="http://schemas.microsoft.com/office/drawing/2014/main" id="{28D387BD-1E47-46E6-9D48-A015DCEF2DB3}"/>
                </a:ext>
              </a:extLst>
            </p:cNvPr>
            <p:cNvSpPr/>
            <p:nvPr/>
          </p:nvSpPr>
          <p:spPr>
            <a:xfrm>
              <a:off x="914400" y="2548630"/>
              <a:ext cx="1714500" cy="239501"/>
            </a:xfrm>
            <a:prstGeom prst="flowChartManualInpu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আব্দুল হামিদ মোঃ শফিউল্লহ</a:t>
              </a:r>
              <a:endParaRPr lang="en-US" sz="295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2F083D3-CB15-49D3-BF8F-20EB3E076174}"/>
                </a:ext>
              </a:extLst>
            </p:cNvPr>
            <p:cNvGrpSpPr/>
            <p:nvPr/>
          </p:nvGrpSpPr>
          <p:grpSpPr>
            <a:xfrm>
              <a:off x="609600" y="2590800"/>
              <a:ext cx="609600" cy="585793"/>
              <a:chOff x="609600" y="2566993"/>
              <a:chExt cx="1447800" cy="13716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1BD86C5-2822-4597-B59A-6767B6013593}"/>
                  </a:ext>
                </a:extLst>
              </p:cNvPr>
              <p:cNvSpPr/>
              <p:nvPr/>
            </p:nvSpPr>
            <p:spPr>
              <a:xfrm>
                <a:off x="609600" y="2566993"/>
                <a:ext cx="14478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91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BF6F2E0-F408-4F3D-B7E0-7EE9A511C8BC}"/>
                  </a:ext>
                </a:extLst>
              </p:cNvPr>
              <p:cNvSpPr/>
              <p:nvPr/>
            </p:nvSpPr>
            <p:spPr>
              <a:xfrm>
                <a:off x="685800" y="2652711"/>
                <a:ext cx="1295400" cy="1181100"/>
              </a:xfrm>
              <a:prstGeom prst="ellipse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91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E8A7907-E13B-4314-8303-2D3C5F9D3A43}"/>
                  </a:ext>
                </a:extLst>
              </p:cNvPr>
              <p:cNvSpPr/>
              <p:nvPr/>
            </p:nvSpPr>
            <p:spPr>
              <a:xfrm>
                <a:off x="723903" y="2686052"/>
                <a:ext cx="1214437" cy="1109659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385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3" name="Flowchart: Manual Input 22">
            <a:extLst>
              <a:ext uri="{FF2B5EF4-FFF2-40B4-BE49-F238E27FC236}">
                <a16:creationId xmlns:a16="http://schemas.microsoft.com/office/drawing/2014/main" id="{AD345D91-4154-43A3-BA97-1A6CBBF9A8CF}"/>
              </a:ext>
            </a:extLst>
          </p:cNvPr>
          <p:cNvSpPr/>
          <p:nvPr/>
        </p:nvSpPr>
        <p:spPr>
          <a:xfrm>
            <a:off x="1377509" y="5544419"/>
            <a:ext cx="10597662" cy="1594338"/>
          </a:xfrm>
          <a:prstGeom prst="flowChartManualInput">
            <a:avLst/>
          </a:prstGeom>
          <a:solidFill>
            <a:srgbClr val="7030A0"/>
          </a:solidFill>
          <a:ln>
            <a:noFill/>
          </a:ln>
          <a:effectLst>
            <a:outerShdw blurRad="50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81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181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816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81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6317" y="254000"/>
            <a:ext cx="7200883" cy="157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778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পরিচিতি</a:t>
            </a:r>
            <a:endParaRPr lang="en-US" sz="12778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59202" y="4717146"/>
            <a:ext cx="4165600" cy="1487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2" rIns="121906" bIns="60952" rtlCol="0" anchor="ctr"/>
          <a:lstStyle/>
          <a:p>
            <a:pPr algn="ctr"/>
            <a:r>
              <a:rPr lang="bn-IN" sz="5333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তৃতীয় অধ্যায়</a:t>
            </a:r>
            <a:endParaRPr lang="en-US" sz="5333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26" name="Picture 2" descr="D:\CONTENT\WON CONTENT\My P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38" y="2286000"/>
            <a:ext cx="5690562" cy="615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2286000"/>
            <a:ext cx="4826000" cy="615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8947" y="50253"/>
            <a:ext cx="3148510" cy="304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232" y="0"/>
            <a:ext cx="3235970" cy="31326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61867" y="3302001"/>
            <a:ext cx="4826000" cy="207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67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667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667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2667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67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2667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67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667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667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667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556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556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56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556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56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556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56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556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15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2EF03F2B-65E1-4C2F-B879-EEC00AF4C6E7}"/>
              </a:ext>
            </a:extLst>
          </p:cNvPr>
          <p:cNvSpPr/>
          <p:nvPr/>
        </p:nvSpPr>
        <p:spPr>
          <a:xfrm rot="19919625">
            <a:off x="2214068" y="2930007"/>
            <a:ext cx="9444532" cy="2145407"/>
          </a:xfrm>
          <a:prstGeom prst="parallelogram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E71D6DF5-7693-4DE5-8349-C314DBBCFA6B}"/>
              </a:ext>
            </a:extLst>
          </p:cNvPr>
          <p:cNvSpPr/>
          <p:nvPr/>
        </p:nvSpPr>
        <p:spPr>
          <a:xfrm rot="48488">
            <a:off x="2394548" y="3185548"/>
            <a:ext cx="9168424" cy="1590673"/>
          </a:xfrm>
          <a:prstGeom prst="parallelogram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146A25-0CA9-41CB-82F6-0AFC4160CB54}"/>
              </a:ext>
            </a:extLst>
          </p:cNvPr>
          <p:cNvSpPr/>
          <p:nvPr/>
        </p:nvSpPr>
        <p:spPr>
          <a:xfrm>
            <a:off x="8104111" y="2209800"/>
            <a:ext cx="2792489" cy="7615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ICT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3A5663-81F4-4993-842A-BD21DFB36715}"/>
              </a:ext>
            </a:extLst>
          </p:cNvPr>
          <p:cNvSpPr/>
          <p:nvPr/>
        </p:nvSpPr>
        <p:spPr>
          <a:xfrm>
            <a:off x="3074928" y="4916998"/>
            <a:ext cx="2606023" cy="914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১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723D91-B69A-4BB6-8CFA-9CA0630D72FC}"/>
              </a:ext>
            </a:extLst>
          </p:cNvPr>
          <p:cNvGrpSpPr/>
          <p:nvPr/>
        </p:nvGrpSpPr>
        <p:grpSpPr>
          <a:xfrm rot="788931">
            <a:off x="3386621" y="1214794"/>
            <a:ext cx="4748208" cy="844590"/>
            <a:chOff x="5725956" y="7072782"/>
            <a:chExt cx="4748208" cy="844590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054EB53F-08D5-4F29-AB7D-88E60CA0EF4A}"/>
                </a:ext>
              </a:extLst>
            </p:cNvPr>
            <p:cNvSpPr/>
            <p:nvPr/>
          </p:nvSpPr>
          <p:spPr>
            <a:xfrm rot="20340598">
              <a:off x="5771434" y="7072782"/>
              <a:ext cx="4702730" cy="827938"/>
            </a:xfrm>
            <a:prstGeom prst="parallelogram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EE32954-E9E6-4D23-B27A-0A7E1ABC30F2}"/>
                </a:ext>
              </a:extLst>
            </p:cNvPr>
            <p:cNvSpPr/>
            <p:nvPr/>
          </p:nvSpPr>
          <p:spPr>
            <a:xfrm rot="20686672">
              <a:off x="5725956" y="7089434"/>
              <a:ext cx="4702730" cy="827938"/>
            </a:xfrm>
            <a:prstGeom prst="parallelogram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Tech Tutor BD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FA6F49-AC17-47F1-A0E7-AC8CC1F98F90}"/>
              </a:ext>
            </a:extLst>
          </p:cNvPr>
          <p:cNvSpPr/>
          <p:nvPr/>
        </p:nvSpPr>
        <p:spPr>
          <a:xfrm>
            <a:off x="6172200" y="5714558"/>
            <a:ext cx="6858000" cy="11540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 ও বাংলাদেশ প্রেক্ষিত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BE3673-8304-419D-B2AB-0E25560F35AD}"/>
              </a:ext>
            </a:extLst>
          </p:cNvPr>
          <p:cNvSpPr/>
          <p:nvPr/>
        </p:nvSpPr>
        <p:spPr>
          <a:xfrm>
            <a:off x="2947452" y="3352358"/>
            <a:ext cx="79239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bn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67" y="169333"/>
            <a:ext cx="8636000" cy="8720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40000"/>
            <a:ext cx="711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6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5606">
            <a:off x="-599103" y="-2243460"/>
            <a:ext cx="8722093" cy="9073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26392"/>
            <a:ext cx="12213168" cy="47176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94949" y="1042217"/>
            <a:ext cx="5758307" cy="776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44" b="1" kern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মনোযোগের</a:t>
            </a:r>
            <a:r>
              <a:rPr lang="en-US" sz="4444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b="1" kern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44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44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</a:t>
            </a:r>
            <a:r>
              <a:rPr lang="en-US" sz="4444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44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444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91866" y="2709333"/>
            <a:ext cx="5781523" cy="84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89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8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8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4889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8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89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যায়?</a:t>
            </a:r>
            <a:endParaRPr lang="en-US" sz="4889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19" y="440741"/>
            <a:ext cx="7874000" cy="3705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67368" y="4426391"/>
            <a:ext cx="12065000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n-IN" sz="5333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ভাবতে পারছ কি</a:t>
            </a:r>
            <a:r>
              <a:rPr lang="en-US" sz="5333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33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333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কী </a:t>
            </a:r>
            <a:r>
              <a:rPr lang="en-US" sz="5333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333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আলোচনা </a:t>
            </a:r>
            <a:r>
              <a:rPr lang="en-US" sz="5333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5333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49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36" y="338667"/>
            <a:ext cx="5400164" cy="2182891"/>
          </a:xfrm>
          <a:prstGeom prst="rect">
            <a:avLst/>
          </a:prstGeom>
          <a:ln>
            <a:noFill/>
          </a:ln>
          <a:effectLst>
            <a:glow rad="139700">
              <a:srgbClr val="FF00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313">
            <a:off x="1979016" y="-1133228"/>
            <a:ext cx="11275273" cy="10924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33" y="3368040"/>
            <a:ext cx="3048000" cy="3489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12434" y="2201334"/>
            <a:ext cx="9987029" cy="4999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1889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</a:t>
            </a:r>
            <a:endParaRPr lang="bn-IN" sz="15333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79333"/>
            <a:ext cx="12192000" cy="516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00913" y="153691"/>
            <a:ext cx="23439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8010" y="1185333"/>
            <a:ext cx="5304657" cy="8447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89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3512403"/>
            <a:ext cx="1325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বিশ্বগ্রামের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গ্লোবাল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ভিলেজ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 সংশ্লিষ্ট প্রধান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 গুলো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নাম বলতে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7200" y="2873514"/>
            <a:ext cx="11006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গ্লোবাল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ভিলেজ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পারবে;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F4875C-CE66-4923-ADB8-1DB61F19EE6A}"/>
              </a:ext>
            </a:extLst>
          </p:cNvPr>
          <p:cNvSpPr/>
          <p:nvPr/>
        </p:nvSpPr>
        <p:spPr>
          <a:xfrm>
            <a:off x="1727201" y="2133600"/>
            <a:ext cx="802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3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Punched Tape 17">
            <a:extLst>
              <a:ext uri="{FF2B5EF4-FFF2-40B4-BE49-F238E27FC236}">
                <a16:creationId xmlns:a16="http://schemas.microsoft.com/office/drawing/2014/main" id="{3C726B7A-531A-4C5D-B491-41C4CB4D0B61}"/>
              </a:ext>
            </a:extLst>
          </p:cNvPr>
          <p:cNvSpPr/>
          <p:nvPr/>
        </p:nvSpPr>
        <p:spPr>
          <a:xfrm>
            <a:off x="4267200" y="152400"/>
            <a:ext cx="6019800" cy="1219200"/>
          </a:xfrm>
          <a:prstGeom prst="flowChartPunchedTape">
            <a:avLst/>
          </a:prstGeom>
          <a:solidFill>
            <a:srgbClr val="FFC000"/>
          </a:solidFill>
          <a:ln>
            <a:noFill/>
          </a:ln>
          <a:effectLst>
            <a:outerShdw dist="63500" dir="4200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3DE75C3F-CF95-4488-9A2A-37BCA71F5F88}"/>
              </a:ext>
            </a:extLst>
          </p:cNvPr>
          <p:cNvSpPr/>
          <p:nvPr/>
        </p:nvSpPr>
        <p:spPr>
          <a:xfrm>
            <a:off x="2533650" y="5556250"/>
            <a:ext cx="914400" cy="850900"/>
          </a:xfrm>
          <a:prstGeom prst="chevron">
            <a:avLst/>
          </a:prstGeom>
          <a:solidFill>
            <a:srgbClr val="7030A0"/>
          </a:solidFill>
          <a:ln>
            <a:noFill/>
          </a:ln>
          <a:effectLst>
            <a:outerShdw blurRad="50800" dist="114300" dir="5400000" algn="ctr" rotWithShape="0">
              <a:schemeClr val="tx1">
                <a:lumMod val="50000"/>
                <a:lumOff val="50000"/>
                <a:alpha val="7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B551DC0A-6B5D-46F2-8288-1F164C602D5C}"/>
              </a:ext>
            </a:extLst>
          </p:cNvPr>
          <p:cNvSpPr/>
          <p:nvPr/>
        </p:nvSpPr>
        <p:spPr>
          <a:xfrm>
            <a:off x="1352550" y="5486400"/>
            <a:ext cx="4191000" cy="9906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2700000" algn="tl" rotWithShape="0">
              <a:schemeClr val="bg1"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EE563-FFAF-4C37-9905-53685F46B4F3}"/>
              </a:ext>
            </a:extLst>
          </p:cNvPr>
          <p:cNvGrpSpPr/>
          <p:nvPr/>
        </p:nvGrpSpPr>
        <p:grpSpPr>
          <a:xfrm>
            <a:off x="990600" y="5505450"/>
            <a:ext cx="4552950" cy="990600"/>
            <a:chOff x="5886450" y="2543175"/>
            <a:chExt cx="4552950" cy="990600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1C2CB834-0BF1-4031-9D9A-F196DB6126C3}"/>
                </a:ext>
              </a:extLst>
            </p:cNvPr>
            <p:cNvSpPr/>
            <p:nvPr/>
          </p:nvSpPr>
          <p:spPr>
            <a:xfrm>
              <a:off x="6248400" y="2543175"/>
              <a:ext cx="4191000" cy="99060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114300" dir="2700000" algn="tl" rotWithShape="0">
                <a:schemeClr val="tx1">
                  <a:lumMod val="50000"/>
                  <a:lumOff val="50000"/>
                  <a:alpha val="5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বিশ্বগ্রাম</a:t>
              </a:r>
            </a:p>
            <a:p>
              <a:pPr algn="ctr"/>
              <a:r>
                <a:rPr 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Global Village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D65D8F-D3E4-42B5-B57F-53B24E7904F4}"/>
                </a:ext>
              </a:extLst>
            </p:cNvPr>
            <p:cNvSpPr/>
            <p:nvPr/>
          </p:nvSpPr>
          <p:spPr>
            <a:xfrm>
              <a:off x="5886450" y="2663825"/>
              <a:ext cx="723900" cy="711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88900" dir="2700000" algn="tl" rotWithShape="0">
                <a:srgbClr val="00206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2FBD8CC9-7FB4-4737-B77A-625A2A5F5DB5}"/>
              </a:ext>
            </a:extLst>
          </p:cNvPr>
          <p:cNvSpPr/>
          <p:nvPr/>
        </p:nvSpPr>
        <p:spPr>
          <a:xfrm>
            <a:off x="2533650" y="2644775"/>
            <a:ext cx="914400" cy="850900"/>
          </a:xfrm>
          <a:prstGeom prst="chevron">
            <a:avLst/>
          </a:prstGeom>
          <a:solidFill>
            <a:srgbClr val="7030A0"/>
          </a:solidFill>
          <a:ln>
            <a:noFill/>
          </a:ln>
          <a:effectLst>
            <a:outerShdw blurRad="50800" dist="114300" dir="5400000" algn="ctr" rotWithShape="0">
              <a:schemeClr val="tx1">
                <a:lumMod val="50000"/>
                <a:lumOff val="50000"/>
                <a:alpha val="7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70C668A8-54CD-4A55-805F-3AC2F0616CA3}"/>
              </a:ext>
            </a:extLst>
          </p:cNvPr>
          <p:cNvSpPr/>
          <p:nvPr/>
        </p:nvSpPr>
        <p:spPr>
          <a:xfrm>
            <a:off x="1352550" y="2574925"/>
            <a:ext cx="4191000" cy="9906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114300" dir="2700000" algn="tl" rotWithShape="0">
              <a:schemeClr val="bg1"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C7B72F9-BFD0-4A11-BA5B-D49E2A5049DA}"/>
              </a:ext>
            </a:extLst>
          </p:cNvPr>
          <p:cNvGrpSpPr/>
          <p:nvPr/>
        </p:nvGrpSpPr>
        <p:grpSpPr>
          <a:xfrm>
            <a:off x="990600" y="2593975"/>
            <a:ext cx="4552950" cy="990600"/>
            <a:chOff x="5886450" y="2543175"/>
            <a:chExt cx="4552950" cy="990600"/>
          </a:xfrm>
        </p:grpSpPr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43690D5A-36E1-458D-82C2-955FBB65A857}"/>
                </a:ext>
              </a:extLst>
            </p:cNvPr>
            <p:cNvSpPr/>
            <p:nvPr/>
          </p:nvSpPr>
          <p:spPr>
            <a:xfrm>
              <a:off x="6248400" y="2543175"/>
              <a:ext cx="4191000" cy="99060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114300" dir="2700000" algn="tl" rotWithShape="0">
                <a:schemeClr val="tx1">
                  <a:lumMod val="50000"/>
                  <a:lumOff val="50000"/>
                  <a:alpha val="5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প্রযুক্তি</a:t>
              </a:r>
            </a:p>
            <a:p>
              <a:pPr algn="ctr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Information &amp; Communication Technology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18094D0-6C2F-4A71-A7E5-F303E7116F16}"/>
                </a:ext>
              </a:extLst>
            </p:cNvPr>
            <p:cNvSpPr/>
            <p:nvPr/>
          </p:nvSpPr>
          <p:spPr>
            <a:xfrm>
              <a:off x="5886450" y="2663825"/>
              <a:ext cx="723900" cy="711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88900" dir="2700000" algn="tl" rotWithShape="0">
                <a:srgbClr val="00206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71CB732-4701-4A96-B5A3-9B219A37D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32" y="4724400"/>
            <a:ext cx="3654267" cy="29921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05742ED-8743-4B61-8409-2004DCBDF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32" y="1641632"/>
            <a:ext cx="2930368" cy="29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0 L 0.19271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3.33333E-6 L 0.19271 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5638F2E-F4A2-4664-B15D-ED332FDE4FBD}"/>
              </a:ext>
            </a:extLst>
          </p:cNvPr>
          <p:cNvSpPr/>
          <p:nvPr/>
        </p:nvSpPr>
        <p:spPr>
          <a:xfrm>
            <a:off x="-5334000" y="6834723"/>
            <a:ext cx="8221077" cy="223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46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ধরনের একিভূত, যোগাযোগ ও কম্পিউটার নেটওয়ার্ক ব্যাবস্তা যার মাধ্যমে তথ্য উৎপত্তি, সংরক্ষণ, প্রক্রিয়াকরণ, সঞ্চালন এবং বিচ্ছুরণ কাজ করা যায়।</a:t>
            </a:r>
            <a:endParaRPr lang="en-US" sz="3446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9F880B-7705-4601-945F-81A7013DE142}"/>
              </a:ext>
            </a:extLst>
          </p:cNvPr>
          <p:cNvSpPr/>
          <p:nvPr/>
        </p:nvSpPr>
        <p:spPr>
          <a:xfrm>
            <a:off x="-3810000" y="4695428"/>
            <a:ext cx="6377354" cy="1125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46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একটি প্রজাতির বিভিন্ন যন্ত্র এবং প্রাকৃতিক উপাদান প্রয়োগের ব্যবহারিক জ্ঞান। </a:t>
            </a:r>
            <a:endParaRPr lang="en-US" sz="3446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lowchart: Stored Data 23">
            <a:extLst>
              <a:ext uri="{FF2B5EF4-FFF2-40B4-BE49-F238E27FC236}">
                <a16:creationId xmlns:a16="http://schemas.microsoft.com/office/drawing/2014/main" id="{324E593D-A8DE-4E6C-BBB5-A32FB6112A06}"/>
              </a:ext>
            </a:extLst>
          </p:cNvPr>
          <p:cNvSpPr/>
          <p:nvPr/>
        </p:nvSpPr>
        <p:spPr>
          <a:xfrm>
            <a:off x="-339968" y="4320290"/>
            <a:ext cx="3470032" cy="1713966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91"/>
          </a:p>
        </p:txBody>
      </p:sp>
      <p:sp>
        <p:nvSpPr>
          <p:cNvPr id="25" name="Flowchart: Stored Data 24">
            <a:extLst>
              <a:ext uri="{FF2B5EF4-FFF2-40B4-BE49-F238E27FC236}">
                <a16:creationId xmlns:a16="http://schemas.microsoft.com/office/drawing/2014/main" id="{251667F7-3034-4721-A798-131159EEEBDF}"/>
              </a:ext>
            </a:extLst>
          </p:cNvPr>
          <p:cNvSpPr/>
          <p:nvPr/>
        </p:nvSpPr>
        <p:spPr>
          <a:xfrm>
            <a:off x="-339968" y="7049034"/>
            <a:ext cx="3470032" cy="1713966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91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30A16B-7E40-4CB2-8CAF-EC255E6B4010}"/>
              </a:ext>
            </a:extLst>
          </p:cNvPr>
          <p:cNvSpPr/>
          <p:nvPr/>
        </p:nvSpPr>
        <p:spPr>
          <a:xfrm>
            <a:off x="-3716215" y="2026109"/>
            <a:ext cx="6377354" cy="11254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446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সাজানো ডেটা বা সহজবোধ্য, অর্থবহ, কার্যকর ও ব্যবহারযোগ্য ডেটা। </a:t>
            </a:r>
            <a:endParaRPr lang="en-US" sz="3446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975099-BB31-4CC9-B6EB-9BA1D960A5D9}"/>
              </a:ext>
            </a:extLst>
          </p:cNvPr>
          <p:cNvGrpSpPr/>
          <p:nvPr/>
        </p:nvGrpSpPr>
        <p:grpSpPr>
          <a:xfrm>
            <a:off x="298370" y="4501606"/>
            <a:ext cx="2638032" cy="1413022"/>
            <a:chOff x="1524000" y="2269671"/>
            <a:chExt cx="2122716" cy="1387929"/>
          </a:xfrm>
        </p:grpSpPr>
        <p:sp>
          <p:nvSpPr>
            <p:cNvPr id="8" name="Flowchart: Stored Data 7">
              <a:extLst>
                <a:ext uri="{FF2B5EF4-FFF2-40B4-BE49-F238E27FC236}">
                  <a16:creationId xmlns:a16="http://schemas.microsoft.com/office/drawing/2014/main" id="{E18BD7D0-6AF3-4A9C-AE58-541F5BE59CD8}"/>
                </a:ext>
              </a:extLst>
            </p:cNvPr>
            <p:cNvSpPr/>
            <p:nvPr/>
          </p:nvSpPr>
          <p:spPr>
            <a:xfrm rot="21312147">
              <a:off x="1524000" y="2362200"/>
              <a:ext cx="2057400" cy="1295400"/>
            </a:xfrm>
            <a:prstGeom prst="flowChartOnlineStorag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91"/>
            </a:p>
          </p:txBody>
        </p:sp>
        <p:sp>
          <p:nvSpPr>
            <p:cNvPr id="9" name="Flowchart: Stored Data 8">
              <a:extLst>
                <a:ext uri="{FF2B5EF4-FFF2-40B4-BE49-F238E27FC236}">
                  <a16:creationId xmlns:a16="http://schemas.microsoft.com/office/drawing/2014/main" id="{3B7B6EFE-8B72-4290-A29D-D2942BF6570D}"/>
                </a:ext>
              </a:extLst>
            </p:cNvPr>
            <p:cNvSpPr/>
            <p:nvPr/>
          </p:nvSpPr>
          <p:spPr>
            <a:xfrm>
              <a:off x="1589316" y="2269671"/>
              <a:ext cx="2057400" cy="1295400"/>
            </a:xfrm>
            <a:prstGeom prst="flowChartOnlineStorag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923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</a:t>
              </a:r>
              <a:r>
                <a:rPr lang="as-IN" sz="4923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923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923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923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923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923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AFD46E-3D1C-4D5A-901D-D960BAADF82C}"/>
              </a:ext>
            </a:extLst>
          </p:cNvPr>
          <p:cNvGrpSpPr/>
          <p:nvPr/>
        </p:nvGrpSpPr>
        <p:grpSpPr>
          <a:xfrm rot="1142388">
            <a:off x="10906952" y="2065549"/>
            <a:ext cx="3455503" cy="6378858"/>
            <a:chOff x="6114080" y="1294178"/>
            <a:chExt cx="2807596" cy="51828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411A713-4E4B-4327-8D41-E5897928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080" y="1294178"/>
              <a:ext cx="2807596" cy="518282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8960A8-39EA-4814-A11F-D3B61FB5A105}"/>
                </a:ext>
              </a:extLst>
            </p:cNvPr>
            <p:cNvSpPr/>
            <p:nvPr/>
          </p:nvSpPr>
          <p:spPr>
            <a:xfrm>
              <a:off x="7027563" y="2177439"/>
              <a:ext cx="1128174" cy="690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923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</a:t>
              </a:r>
              <a:r>
                <a:rPr lang="as-IN" sz="492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92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92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92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92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92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endParaRPr lang="en-US" sz="492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631314-C293-4E49-A159-1395D0418DA9}"/>
              </a:ext>
            </a:extLst>
          </p:cNvPr>
          <p:cNvGrpSpPr/>
          <p:nvPr/>
        </p:nvGrpSpPr>
        <p:grpSpPr>
          <a:xfrm rot="19674124">
            <a:off x="8822059" y="2188071"/>
            <a:ext cx="3455502" cy="6378857"/>
            <a:chOff x="2438400" y="1294178"/>
            <a:chExt cx="2807595" cy="518282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FA8E92-2BD2-4D4F-9690-86FC2BD8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294178"/>
              <a:ext cx="2807595" cy="518282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0C8828-46EF-4900-A770-9E0223AA5CFD}"/>
                </a:ext>
              </a:extLst>
            </p:cNvPr>
            <p:cNvSpPr/>
            <p:nvPr/>
          </p:nvSpPr>
          <p:spPr>
            <a:xfrm>
              <a:off x="3445762" y="2177439"/>
              <a:ext cx="805168" cy="690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923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endParaRPr lang="en-US" sz="492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Flowchart: Stored Data 22">
            <a:extLst>
              <a:ext uri="{FF2B5EF4-FFF2-40B4-BE49-F238E27FC236}">
                <a16:creationId xmlns:a16="http://schemas.microsoft.com/office/drawing/2014/main" id="{FE938640-90D7-4800-9C73-01FB5A86886E}"/>
              </a:ext>
            </a:extLst>
          </p:cNvPr>
          <p:cNvSpPr/>
          <p:nvPr/>
        </p:nvSpPr>
        <p:spPr>
          <a:xfrm>
            <a:off x="-433753" y="1787357"/>
            <a:ext cx="3470032" cy="1713966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9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C27320-5F60-4586-97F0-CA454C53E888}"/>
              </a:ext>
            </a:extLst>
          </p:cNvPr>
          <p:cNvGrpSpPr/>
          <p:nvPr/>
        </p:nvGrpSpPr>
        <p:grpSpPr>
          <a:xfrm>
            <a:off x="316523" y="1894394"/>
            <a:ext cx="2647769" cy="1488049"/>
            <a:chOff x="1524000" y="2269671"/>
            <a:chExt cx="2122716" cy="1387929"/>
          </a:xfrm>
        </p:grpSpPr>
        <p:sp>
          <p:nvSpPr>
            <p:cNvPr id="4" name="Flowchart: Stored Data 3">
              <a:extLst>
                <a:ext uri="{FF2B5EF4-FFF2-40B4-BE49-F238E27FC236}">
                  <a16:creationId xmlns:a16="http://schemas.microsoft.com/office/drawing/2014/main" id="{0A9D4FEA-2D6C-4387-81F2-40D95921A3D8}"/>
                </a:ext>
              </a:extLst>
            </p:cNvPr>
            <p:cNvSpPr/>
            <p:nvPr/>
          </p:nvSpPr>
          <p:spPr>
            <a:xfrm rot="21312147">
              <a:off x="1524000" y="2362200"/>
              <a:ext cx="2057400" cy="1295400"/>
            </a:xfrm>
            <a:prstGeom prst="flowChartOnlineStorag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91"/>
            </a:p>
          </p:txBody>
        </p:sp>
        <p:sp>
          <p:nvSpPr>
            <p:cNvPr id="5" name="Flowchart: Stored Data 4">
              <a:extLst>
                <a:ext uri="{FF2B5EF4-FFF2-40B4-BE49-F238E27FC236}">
                  <a16:creationId xmlns:a16="http://schemas.microsoft.com/office/drawing/2014/main" id="{2720A52C-ABFA-4D30-B7B1-BB1C75BBA37F}"/>
                </a:ext>
              </a:extLst>
            </p:cNvPr>
            <p:cNvSpPr/>
            <p:nvPr/>
          </p:nvSpPr>
          <p:spPr>
            <a:xfrm>
              <a:off x="1589316" y="2269671"/>
              <a:ext cx="2057400" cy="1295400"/>
            </a:xfrm>
            <a:prstGeom prst="flowChartOnlineStorag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908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endParaRPr lang="en-US" sz="590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53806F-D45B-486F-BEB8-A2F0EEE9FB8D}"/>
              </a:ext>
            </a:extLst>
          </p:cNvPr>
          <p:cNvGrpSpPr/>
          <p:nvPr/>
        </p:nvGrpSpPr>
        <p:grpSpPr>
          <a:xfrm>
            <a:off x="298371" y="7245366"/>
            <a:ext cx="2638032" cy="1413022"/>
            <a:chOff x="1524000" y="2269671"/>
            <a:chExt cx="2122716" cy="1387929"/>
          </a:xfrm>
        </p:grpSpPr>
        <p:sp>
          <p:nvSpPr>
            <p:cNvPr id="20" name="Flowchart: Stored Data 19">
              <a:extLst>
                <a:ext uri="{FF2B5EF4-FFF2-40B4-BE49-F238E27FC236}">
                  <a16:creationId xmlns:a16="http://schemas.microsoft.com/office/drawing/2014/main" id="{A88429E9-0B0E-4359-A714-203D06BD4585}"/>
                </a:ext>
              </a:extLst>
            </p:cNvPr>
            <p:cNvSpPr/>
            <p:nvPr/>
          </p:nvSpPr>
          <p:spPr>
            <a:xfrm rot="21312147">
              <a:off x="1524000" y="2362200"/>
              <a:ext cx="2057400" cy="1295400"/>
            </a:xfrm>
            <a:prstGeom prst="flowChartOnlineStorag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91"/>
            </a:p>
          </p:txBody>
        </p:sp>
        <p:sp>
          <p:nvSpPr>
            <p:cNvPr id="21" name="Flowchart: Stored Data 20">
              <a:extLst>
                <a:ext uri="{FF2B5EF4-FFF2-40B4-BE49-F238E27FC236}">
                  <a16:creationId xmlns:a16="http://schemas.microsoft.com/office/drawing/2014/main" id="{25AF10F6-9FB7-4535-858E-1EADD9260317}"/>
                </a:ext>
              </a:extLst>
            </p:cNvPr>
            <p:cNvSpPr/>
            <p:nvPr/>
          </p:nvSpPr>
          <p:spPr>
            <a:xfrm>
              <a:off x="1589316" y="2269671"/>
              <a:ext cx="2057400" cy="1295400"/>
            </a:xfrm>
            <a:prstGeom prst="flowChartOnlineStorag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954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as-IN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954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</a:t>
              </a:r>
              <a:r>
                <a:rPr lang="as-IN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954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</a:p>
          </p:txBody>
        </p:sp>
      </p:grpSp>
      <p:sp>
        <p:nvSpPr>
          <p:cNvPr id="26" name="Cross 25">
            <a:extLst>
              <a:ext uri="{FF2B5EF4-FFF2-40B4-BE49-F238E27FC236}">
                <a16:creationId xmlns:a16="http://schemas.microsoft.com/office/drawing/2014/main" id="{7AF812EE-C715-492E-BA96-F9059AA64745}"/>
              </a:ext>
            </a:extLst>
          </p:cNvPr>
          <p:cNvSpPr/>
          <p:nvPr/>
        </p:nvSpPr>
        <p:spPr>
          <a:xfrm>
            <a:off x="10746806" y="2899802"/>
            <a:ext cx="1367602" cy="1286565"/>
          </a:xfrm>
          <a:prstGeom prst="plus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95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95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DC1391-6773-4F21-BC11-FDD392D91120}"/>
              </a:ext>
            </a:extLst>
          </p:cNvPr>
          <p:cNvGrpSpPr/>
          <p:nvPr/>
        </p:nvGrpSpPr>
        <p:grpSpPr>
          <a:xfrm>
            <a:off x="3928135" y="395259"/>
            <a:ext cx="6781800" cy="990600"/>
            <a:chOff x="5886450" y="2543175"/>
            <a:chExt cx="6781800" cy="990600"/>
          </a:xfrm>
        </p:grpSpPr>
        <p:sp>
          <p:nvSpPr>
            <p:cNvPr id="28" name="Arrow: Pentagon 27">
              <a:extLst>
                <a:ext uri="{FF2B5EF4-FFF2-40B4-BE49-F238E27FC236}">
                  <a16:creationId xmlns:a16="http://schemas.microsoft.com/office/drawing/2014/main" id="{06B3A6ED-E5BC-4EA0-ADD8-5FF7EAB3F66B}"/>
                </a:ext>
              </a:extLst>
            </p:cNvPr>
            <p:cNvSpPr/>
            <p:nvPr/>
          </p:nvSpPr>
          <p:spPr>
            <a:xfrm>
              <a:off x="6248400" y="2543175"/>
              <a:ext cx="6419850" cy="990600"/>
            </a:xfrm>
            <a:prstGeom prst="homePlat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114300" dir="2700000" algn="tl" rotWithShape="0">
                <a:schemeClr val="tx1">
                  <a:lumMod val="50000"/>
                  <a:lumOff val="50000"/>
                  <a:alpha val="5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প্রযুক্তি</a:t>
              </a:r>
            </a:p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Information &amp; Communication Technology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5C3B1B4-E555-4777-8760-676F9F82801D}"/>
                </a:ext>
              </a:extLst>
            </p:cNvPr>
            <p:cNvSpPr/>
            <p:nvPr/>
          </p:nvSpPr>
          <p:spPr>
            <a:xfrm>
              <a:off x="5886450" y="2663825"/>
              <a:ext cx="723900" cy="711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88900" dir="2700000" algn="tl" rotWithShape="0">
                <a:srgbClr val="00206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0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3.88889E-6 L 0.48459 -0.005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472E-6 0 L 0.4808 0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222E-7 0.00452 L 0.57161 -0.0008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8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7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551</Words>
  <Application>Microsoft Office PowerPoint</Application>
  <PresentationFormat>Custom</PresentationFormat>
  <Paragraphs>119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Bahnschrift SemiBold</vt:lpstr>
      <vt:lpstr>Calibri</vt:lpstr>
      <vt:lpstr>NikoshBAN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Abdul Hamid Md. Sofullah</cp:lastModifiedBy>
  <cp:revision>103</cp:revision>
  <dcterms:created xsi:type="dcterms:W3CDTF">2006-08-16T00:00:00Z</dcterms:created>
  <dcterms:modified xsi:type="dcterms:W3CDTF">2020-03-31T17:29:05Z</dcterms:modified>
</cp:coreProperties>
</file>