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63" r:id="rId2"/>
    <p:sldId id="302" r:id="rId3"/>
    <p:sldId id="301" r:id="rId4"/>
    <p:sldId id="278" r:id="rId5"/>
    <p:sldId id="303" r:id="rId6"/>
    <p:sldId id="295" r:id="rId7"/>
    <p:sldId id="294" r:id="rId8"/>
    <p:sldId id="299" r:id="rId9"/>
    <p:sldId id="283" r:id="rId10"/>
    <p:sldId id="296" r:id="rId11"/>
    <p:sldId id="297" r:id="rId12"/>
    <p:sldId id="298" r:id="rId13"/>
    <p:sldId id="281" r:id="rId14"/>
    <p:sldId id="282" r:id="rId15"/>
    <p:sldId id="300" r:id="rId16"/>
    <p:sldId id="284" r:id="rId17"/>
    <p:sldId id="286" r:id="rId18"/>
    <p:sldId id="292" r:id="rId19"/>
    <p:sldId id="293" r:id="rId20"/>
    <p:sldId id="28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3" autoAdjust="0"/>
    <p:restoredTop sz="94255" autoAdjust="0"/>
  </p:normalViewPr>
  <p:slideViewPr>
    <p:cSldViewPr>
      <p:cViewPr varScale="1">
        <p:scale>
          <a:sx n="69" d="100"/>
          <a:sy n="69" d="100"/>
        </p:scale>
        <p:origin x="-228" y="-1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BCB84-366B-4CB7-A852-3D30C8208985}" type="datetimeFigureOut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2D1AE-C1E2-4AC3-905A-6FCCE73A9D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500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2D1AE-C1E2-4AC3-905A-6FCCE73A9DC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911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C805-7B3A-48C5-92D6-A79A43AC5AFE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586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AE42-9CCB-4144-9FC7-E2E5B1C905E7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79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22B7A-DD44-461C-A9B2-7243ED7487B3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99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5C72-E205-4BC1-9F77-F4C14033101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2756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478E0-6997-47A4-B878-E182432FD5AD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574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4BA9A-C64C-4E6F-B00D-299F4A4A6A16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381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0ECDCA-B00B-40F8-B72D-F56A0B5B5EC2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250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D3396-E41C-4B40-871E-FEFD06D062A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56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7D3E3-798E-4F76-9460-C0CB46D1E066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312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B9864-38AA-4659-BBDB-FB3BE990C4B5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37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9DF17-4D8C-4848-91AD-81B816445F54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132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EEB0-1917-42AE-8C96-4CD40968A50C}" type="datetime1">
              <a:rPr lang="en-US" smtClean="0"/>
              <a:pPr/>
              <a:t>3/3/2020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2E77E8-76A5-49B2-9675-06260BB3D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027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30000" contrast="10000"/>
          </a:blip>
          <a:stretch>
            <a:fillRect/>
          </a:stretch>
        </p:blipFill>
        <p:spPr>
          <a:xfrm>
            <a:off x="304800" y="381000"/>
            <a:ext cx="11582400" cy="6019800"/>
          </a:xfrm>
          <a:prstGeom prst="rect">
            <a:avLst/>
          </a:prstGeom>
        </p:spPr>
      </p:pic>
      <p:sp>
        <p:nvSpPr>
          <p:cNvPr id="6" name="Frame 5"/>
          <p:cNvSpPr/>
          <p:nvPr/>
        </p:nvSpPr>
        <p:spPr>
          <a:xfrm>
            <a:off x="0" y="-1"/>
            <a:ext cx="12192000" cy="6858001"/>
          </a:xfrm>
          <a:prstGeom prst="frame">
            <a:avLst>
              <a:gd name="adj1" fmla="val 5825"/>
            </a:avLst>
          </a:prstGeom>
          <a:solidFill>
            <a:schemeClr val="accent2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Date Placeholder 1"/>
          <p:cNvSpPr txBox="1">
            <a:spLocks/>
          </p:cNvSpPr>
          <p:nvPr/>
        </p:nvSpPr>
        <p:spPr>
          <a:xfrm>
            <a:off x="990600" y="64894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300251"/>
            <a:ext cx="11430000" cy="6096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267200" y="2209800"/>
            <a:ext cx="358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সোনামনিরা</a:t>
            </a:r>
            <a:endParaRPr lang="en-US" sz="60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6000" dirty="0" smtClean="0">
                <a:solidFill>
                  <a:schemeClr val="bg2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3600" dirty="0" smtClean="0">
              <a:solidFill>
                <a:schemeClr val="bg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0" y="1110714"/>
            <a:ext cx="11049000" cy="1215523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আসসালামু আলাইকুম ওয়া রাহমাতুল্লাহ</a:t>
            </a:r>
            <a:endParaRPr lang="en-US" sz="7200" dirty="0" smtClean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2000" y="1676400"/>
            <a:ext cx="10744200" cy="3886200"/>
          </a:xfrm>
          <a:prstGeom prst="rect">
            <a:avLst/>
          </a:prstGeom>
          <a:noFill/>
        </p:spPr>
        <p:txBody>
          <a:bodyPr wrap="square" rtlCol="0">
            <a:prstTxWarp prst="textArchDownPour">
              <a:avLst>
                <a:gd name="adj1" fmla="val 616928"/>
                <a:gd name="adj2" fmla="val 18815"/>
              </a:avLst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344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3800" b="1" dirty="0" smtClean="0">
                <a:ln/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3800" b="1" dirty="0" smtClean="0">
              <a:ln/>
              <a:solidFill>
                <a:schemeClr val="accent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10:23:32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803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9800"/>
                            </p:stCondLst>
                            <p:childTnLst>
                              <p:par>
                                <p:cTn id="14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46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 animBg="1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" y="539889"/>
            <a:ext cx="11277600" cy="5791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57200" y="609600"/>
            <a:ext cx="11277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 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ধান তার জল 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 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দিঘি,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কিরন লেগে করে ঝিকিমিকি।</a:t>
            </a: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গাছ জাম গাছ বাঁশ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ঝাড় </a:t>
            </a:r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যেন,</a:t>
            </a: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মিলিমিসে আছে ওরা আত্মিয় হেন।</a:t>
            </a: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পুর্বদিকে উঠে,</a:t>
            </a: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ডাকে বায়ু বয় নানা ফুল ফুটে।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55670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84200" y="545139"/>
            <a:ext cx="11074400" cy="545928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084893" y="541693"/>
            <a:ext cx="5508057" cy="1031198"/>
          </a:xfrm>
          <a:prstGeom prst="roundRect">
            <a:avLst>
              <a:gd name="adj" fmla="val 28077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8325" y="655767"/>
            <a:ext cx="4721192" cy="7885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আবৃত্তি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(দলে ও একক)</a:t>
            </a:r>
            <a:endParaRPr lang="en-US" sz="3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4200" y="1083192"/>
            <a:ext cx="5629486" cy="5324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r>
              <a:rPr lang="bn-BD" sz="36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বন্দে আলী মিঞা</a:t>
            </a:r>
          </a:p>
          <a:p>
            <a:pPr algn="ctr"/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আমাদের ছোট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গাঁয়ে 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ছোট ছোট </a:t>
            </a:r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ঘর</a:t>
            </a:r>
          </a:p>
          <a:p>
            <a:pPr algn="ctr"/>
            <a:r>
              <a:rPr lang="bn-BD" sz="3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থাকি সেথা সবে মিলে নাহি কেহ পর</a:t>
            </a:r>
            <a:r>
              <a:rPr lang="bn-BD" sz="32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 সাথে খেলি আর পাঠশালে যাই।</a:t>
            </a: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হিংসা ও মারামারি কভু নাহি করি,</a:t>
            </a:r>
            <a:endParaRPr lang="en-US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 গুরুজনে সদা মোরা ডরি।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আমাদের ছো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 গ্রাম মায়ের সমান,</a:t>
            </a:r>
            <a:endParaRPr lang="en-US" sz="32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আলো দিয়ে বায়ু দিয়ে বাঁচাইছে  প্রাণ।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95197" y="2955816"/>
            <a:ext cx="4983480" cy="26776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ভরা ধান আর জলভরা দিঘি,</a:t>
            </a:r>
            <a:endParaRPr lang="en-US" sz="28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চাঁদের কিরণ লেগে করে ঝিকিমিকি।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 গাছ জাম গাছ বাঁশ ঝাড় যেন,</a:t>
            </a:r>
          </a:p>
          <a:p>
            <a:pPr algn="ctr"/>
            <a:r>
              <a:rPr lang="bn-BD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মিলে মিশে আছে ওরা আত্মীয় হেন।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সকালে সোনার রবি পুব  দিকে ওঠে,</a:t>
            </a:r>
          </a:p>
          <a:p>
            <a:pPr algn="ctr"/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 ডাকে, বায়ু বয়, নানা ফুল ফোটে।</a:t>
            </a:r>
            <a:endParaRPr 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512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4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4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4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7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5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85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5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435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6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79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9400"/>
                            </p:stCondLst>
                            <p:childTnLst>
                              <p:par>
                                <p:cTn id="6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1150"/>
                            </p:stCondLst>
                            <p:childTnLst>
                              <p:par>
                                <p:cTn id="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2700"/>
                            </p:stCondLst>
                            <p:childTnLst>
                              <p:par>
                                <p:cTn id="7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350"/>
                            </p:stCondLst>
                            <p:childTnLst>
                              <p:par>
                                <p:cTn id="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6000"/>
                            </p:stCondLst>
                            <p:childTnLst>
                              <p:par>
                                <p:cTn id="8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11:18:43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" y="457017"/>
            <a:ext cx="11125200" cy="59436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 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2853" y="35004"/>
            <a:ext cx="6217920" cy="1107996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 লিখঃ</a:t>
            </a:r>
            <a:endParaRPr lang="en-US" sz="66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55320" y="1219200"/>
            <a:ext cx="2926080" cy="517064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bn-BD" sz="66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সেথা</a:t>
            </a:r>
            <a:endParaRPr lang="en-US" sz="6600" dirty="0">
              <a:solidFill>
                <a:srgbClr val="FF0000"/>
              </a:solidFill>
            </a:endParaRPr>
          </a:p>
          <a:p>
            <a:r>
              <a:rPr lang="bn-BD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6600" dirty="0"/>
          </a:p>
          <a:p>
            <a:r>
              <a:rPr lang="bn-BD" sz="6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কিরণে</a:t>
            </a:r>
            <a:endParaRPr lang="en-US" sz="6600" dirty="0"/>
          </a:p>
          <a:p>
            <a:r>
              <a:rPr lang="bn-BD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r>
              <a:rPr lang="bn-BD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r>
              <a:rPr lang="bn-BD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486400" y="1219200"/>
            <a:ext cx="5562600" cy="517064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6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সেখানে </a:t>
            </a:r>
            <a:endParaRPr lang="bn-BD" sz="66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বিদ্যালয় </a:t>
            </a:r>
            <a:endParaRPr lang="bn-BD" sz="6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 </a:t>
            </a:r>
            <a:endParaRPr lang="bn-BD" sz="66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আপনজন  </a:t>
            </a:r>
            <a:endParaRPr lang="bn-BD" sz="6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এরুপ, এরকম</a:t>
            </a:r>
            <a:r>
              <a:rPr lang="bn-BD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6600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2126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1"/>
            <a:ext cx="12192000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2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10:23:34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400" y="525346"/>
            <a:ext cx="11125200" cy="587545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609600" y="304800"/>
            <a:ext cx="1112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ঘরের ভিতরের শব্দগুলোখালি জাইয়গায় বসিয়ে বাক্য তৈরি কর।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5800" y="1066800"/>
            <a:ext cx="1112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সেথা</a:t>
            </a:r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পাঠশালা     </a:t>
            </a:r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কিরণে</a:t>
            </a:r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আত্মীয়      </a:t>
            </a:r>
            <a:r>
              <a:rPr lang="bn-BD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47040" y="2590800"/>
            <a:ext cx="25958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200" dirty="0"/>
          </a:p>
        </p:txBody>
      </p:sp>
      <p:sp>
        <p:nvSpPr>
          <p:cNvPr id="26" name="TextBox 25"/>
          <p:cNvSpPr txBox="1"/>
          <p:nvPr/>
        </p:nvSpPr>
        <p:spPr>
          <a:xfrm>
            <a:off x="666750" y="1062335"/>
            <a:ext cx="13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সেথা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362200" y="1055132"/>
            <a:ext cx="22250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পাঠশালা</a:t>
            </a:r>
            <a:endParaRPr lang="en-US" sz="4800" dirty="0"/>
          </a:p>
        </p:txBody>
      </p:sp>
      <p:sp>
        <p:nvSpPr>
          <p:cNvPr id="28" name="TextBox 27"/>
          <p:cNvSpPr txBox="1"/>
          <p:nvPr/>
        </p:nvSpPr>
        <p:spPr>
          <a:xfrm>
            <a:off x="4626610" y="1062335"/>
            <a:ext cx="194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কিরণে</a:t>
            </a:r>
            <a:endParaRPr lang="en-US" sz="4800" dirty="0"/>
          </a:p>
        </p:txBody>
      </p:sp>
      <p:sp>
        <p:nvSpPr>
          <p:cNvPr id="29" name="TextBox 28"/>
          <p:cNvSpPr txBox="1"/>
          <p:nvPr/>
        </p:nvSpPr>
        <p:spPr>
          <a:xfrm>
            <a:off x="6450330" y="1055132"/>
            <a:ext cx="185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আত্মীয়</a:t>
            </a:r>
            <a:endParaRPr lang="en-US" sz="4800" dirty="0"/>
          </a:p>
        </p:txBody>
      </p:sp>
      <p:sp>
        <p:nvSpPr>
          <p:cNvPr id="30" name="TextBox 29"/>
          <p:cNvSpPr txBox="1"/>
          <p:nvPr/>
        </p:nvSpPr>
        <p:spPr>
          <a:xfrm>
            <a:off x="8548370" y="1055132"/>
            <a:ext cx="1205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হেন</a:t>
            </a:r>
            <a:endParaRPr lang="en-US" sz="4800" dirty="0"/>
          </a:p>
        </p:txBody>
      </p:sp>
      <p:sp>
        <p:nvSpPr>
          <p:cNvPr id="31" name="TextBox 30"/>
          <p:cNvSpPr txBox="1"/>
          <p:nvPr/>
        </p:nvSpPr>
        <p:spPr>
          <a:xfrm>
            <a:off x="609600" y="1752600"/>
            <a:ext cx="11125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ক। ছুটিতে আমরা ……...……স্বজনের বাজড়িতে বেড়াতে যাই।</a:t>
            </a:r>
          </a:p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খ। সেকালে শিশুদের পড়ার জন্য ……...ছিল।</a:t>
            </a:r>
          </a:p>
          <a:p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গ। থাকি ………সবে মিলে নাহি কেহ পর।</a:t>
            </a:r>
          </a:p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ঘ। এ…………কাজ করতে নেই।</a:t>
            </a:r>
          </a:p>
          <a:p>
            <a:r>
              <a:rPr lang="bn-BD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ঙ। চাঁদের …………চারদিক আলোকিত।</a:t>
            </a:r>
            <a:endParaRPr lang="en-US" sz="4800" dirty="0">
              <a:solidFill>
                <a:srgbClr val="C0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06120" y="1062335"/>
            <a:ext cx="13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সেথা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26610" y="960382"/>
            <a:ext cx="1946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কিরণে</a:t>
            </a:r>
            <a:endParaRPr lang="en-US" sz="4800" dirty="0"/>
          </a:p>
        </p:txBody>
      </p:sp>
      <p:sp>
        <p:nvSpPr>
          <p:cNvPr id="24" name="TextBox 23"/>
          <p:cNvSpPr txBox="1"/>
          <p:nvPr/>
        </p:nvSpPr>
        <p:spPr>
          <a:xfrm>
            <a:off x="706120" y="960382"/>
            <a:ext cx="13906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সেথা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35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1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100"/>
                            </p:stCondLst>
                            <p:childTnLst>
                              <p:par>
                                <p:cTn id="3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300"/>
                            </p:stCondLst>
                            <p:childTnLst>
                              <p:par>
                                <p:cTn id="39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400"/>
                            </p:stCondLst>
                            <p:childTnLst>
                              <p:par>
                                <p:cTn id="46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8900"/>
                            </p:stCondLst>
                            <p:childTnLst>
                              <p:par>
                                <p:cTn id="53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1600"/>
                            </p:stCondLst>
                            <p:childTnLst>
                              <p:par>
                                <p:cTn id="6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85185E-6 L -0.13633 0.1078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23" y="5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85185E-6 L 0.35247 0.31898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617" y="15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7.40741E-7 L 0.16953 0.41782 " pathEditMode="relative" rAng="0" ptsTypes="AA">
                                      <p:cBhvr>
                                        <p:cTn id="77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77" y="2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-0.50677 0.53009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39" y="2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7.40741E-7 L -0.14049 0.6400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1" y="31991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2" grpId="0"/>
      <p:bldP spid="23" grpId="0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18" grpId="0"/>
      <p:bldP spid="20" grpId="0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29215"/>
            <a:ext cx="12192000" cy="6828785"/>
          </a:xfrm>
          <a:prstGeom prst="frame">
            <a:avLst>
              <a:gd name="adj1" fmla="val 51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" y="434372"/>
            <a:ext cx="11353800" cy="594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11:12:20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574343"/>
            <a:ext cx="11201400" cy="5750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" y="597775"/>
            <a:ext cx="11201400" cy="569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19100" y="2157948"/>
            <a:ext cx="3048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জলভরা -</a:t>
            </a:r>
          </a:p>
          <a:p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মাঠভরা </a:t>
            </a:r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ঝিকিমিকি</a:t>
            </a:r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bn-BD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বাঁশঝাড় </a:t>
            </a:r>
            <a:r>
              <a:rPr lang="bn-BD" sz="4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4800" dirty="0"/>
          </a:p>
        </p:txBody>
      </p:sp>
      <p:sp>
        <p:nvSpPr>
          <p:cNvPr id="39" name="TextBox 38"/>
          <p:cNvSpPr txBox="1"/>
          <p:nvPr/>
        </p:nvSpPr>
        <p:spPr>
          <a:xfrm>
            <a:off x="3505200" y="221132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জল ভরা দিঘি,</a:t>
            </a:r>
          </a:p>
          <a:p>
            <a:pPr algn="ctr"/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মাঠ </a:t>
            </a:r>
            <a:r>
              <a:rPr lang="bn-BD" sz="4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ভরা ধান </a:t>
            </a:r>
            <a:r>
              <a:rPr lang="bn-BD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</a:p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 ঝিকিমিকি</a:t>
            </a:r>
            <a:endParaRPr lang="bn-BD" sz="4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বাঁশঝাড়  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endParaRPr lang="bn-BD" sz="48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971800" y="662972"/>
            <a:ext cx="4419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বাক্য তৈরিঃ</a:t>
            </a:r>
            <a:endParaRPr lang="bn-BD" sz="80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481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9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4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8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0" y="29215"/>
            <a:ext cx="12192000" cy="6828785"/>
          </a:xfrm>
          <a:prstGeom prst="frame">
            <a:avLst>
              <a:gd name="adj1" fmla="val 5197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19100" y="434372"/>
            <a:ext cx="11353800" cy="59436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algn="ctr"/>
              <a:t>11:01:03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7200" y="574343"/>
            <a:ext cx="11201400" cy="5750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457200" y="632937"/>
            <a:ext cx="11201400" cy="569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000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66799" y="2157948"/>
            <a:ext cx="9829800" cy="83099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 -   চন্দ্র, শশী, সুধাকর। </a:t>
            </a:r>
            <a:endParaRPr lang="bn-BD" sz="48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85800" y="662972"/>
            <a:ext cx="107823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80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শব্দের অনেক অর্থ জেনে নেই </a:t>
            </a:r>
            <a:endParaRPr lang="bn-BD" sz="8000" dirty="0" smtClean="0"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799" y="3063269"/>
            <a:ext cx="982979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রবি -  সূর্য, দিনমণি, দিবাকর।</a:t>
            </a:r>
            <a:endParaRPr lang="bn-BD" sz="48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66799" y="4038600"/>
            <a:ext cx="9829799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 -   বাতাস, হাওয়া, সমির।  </a:t>
            </a:r>
            <a:endParaRPr lang="bn-BD" sz="48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05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2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4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7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ame 5"/>
          <p:cNvSpPr/>
          <p:nvPr/>
        </p:nvSpPr>
        <p:spPr>
          <a:xfrm>
            <a:off x="1" y="1"/>
            <a:ext cx="12191999" cy="6857999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6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10:23:37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3400" y="533400"/>
            <a:ext cx="11201400" cy="577064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990600" y="533400"/>
            <a:ext cx="106413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ঠিক উত্তরটি বাছাই করে লিখি।</a:t>
            </a:r>
            <a:endParaRPr lang="bn-BD" sz="44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990600"/>
            <a:ext cx="1120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ক। পাড়ার সকল ছেলে একসঙ্গে কী করে?</a:t>
            </a:r>
          </a:p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মাছ ধরে                                 ২। বাজারে যায় </a:t>
            </a:r>
          </a:p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বেড়াতে যায়                            ৪। খেলাধুলা করে।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33400" y="2971800"/>
            <a:ext cx="11201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খ। </a:t>
            </a:r>
            <a:r>
              <a:rPr lang="bn-BD" sz="4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সোনার রবি কোন দিকে ওঠে ?</a:t>
            </a:r>
            <a:endParaRPr lang="bn-BD" sz="4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পশ্চিম                                   ২</a:t>
            </a:r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endParaRPr lang="bn-BD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পূর্ব                                      ৪</a:t>
            </a:r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দক্ষিন ।</a:t>
            </a:r>
            <a:endParaRPr lang="bn-BD" sz="3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533400" y="4419600"/>
            <a:ext cx="1120140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গ।গ্রামকে মায়ের সমান বলা হয়েছে কেন?</a:t>
            </a:r>
          </a:p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সবাই মিলেমিশে থাকে              ২। সবাইকে মায়া মমতা দেয় </a:t>
            </a:r>
          </a:p>
          <a:p>
            <a:r>
              <a:rPr lang="bn-BD" sz="3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সব গাছ আত্মীয়ের মতো             ৪। সবকিছু মিলে গ্রামটি সু্নদর </a:t>
            </a:r>
          </a:p>
        </p:txBody>
      </p:sp>
      <p:sp>
        <p:nvSpPr>
          <p:cNvPr id="41" name="Oval 40"/>
          <p:cNvSpPr/>
          <p:nvPr/>
        </p:nvSpPr>
        <p:spPr>
          <a:xfrm>
            <a:off x="5257800" y="2362200"/>
            <a:ext cx="56007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516948" y="4229100"/>
            <a:ext cx="466725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533400" y="5334000"/>
            <a:ext cx="560070" cy="381000"/>
          </a:xfrm>
          <a:prstGeom prst="ellipse">
            <a:avLst/>
          </a:prstGeom>
          <a:solidFill>
            <a:srgbClr val="FF00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5239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6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8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25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945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7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65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495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400" decel="1000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4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400" decel="100000" fill="hold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193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10:47:28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260" y="457200"/>
            <a:ext cx="11184340" cy="60198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74260" y="533400"/>
            <a:ext cx="1126054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মুল্যায়ন</a:t>
            </a:r>
          </a:p>
          <a:p>
            <a:pPr algn="ctr"/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প্রশ্নগু্লোর উত্তর লিখ।</a:t>
            </a:r>
          </a:p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ঘরগু্লো দেখতে কেমন?</a:t>
            </a:r>
          </a:p>
          <a:p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</a:t>
            </a:r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লোকজন কিভাবে থাকে?</a:t>
            </a:r>
          </a:p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ছেলেমেয়েরা এক সাথে কোথায় যায়? </a:t>
            </a:r>
          </a:p>
          <a:p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গাছপালা দেখলে কী 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মনে হয়</a:t>
            </a:r>
            <a:r>
              <a:rPr lang="bn-BD" sz="5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54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গাঁয়ে কী কী ঘটে</a:t>
            </a:r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5400" dirty="0" smtClean="0">
              <a:solidFill>
                <a:srgbClr val="00B0F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9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7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7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2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36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72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1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193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199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i="1" u="sng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10:23:37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199" y="457199"/>
            <a:ext cx="11277599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প্রশ্নগু্লোর উত্তর মিলাও</a:t>
            </a:r>
          </a:p>
          <a:p>
            <a:r>
              <a:rPr lang="bn-BD" sz="5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গায়ের ঘরগু্লো দেখতে সুন্দর ও ছোট ছোট।</a:t>
            </a:r>
          </a:p>
          <a:p>
            <a:r>
              <a:rPr lang="bn-BD" sz="54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সেখানে লোকজন মিলেমিশে থাকে।</a:t>
            </a:r>
          </a:p>
          <a:p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ছেলেমেইয়েরা এক সাথে পাঠশালায় ও খেলতে যায়</a:t>
            </a: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bn-BD" sz="5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আত্মীয়ের মতো। </a:t>
            </a:r>
            <a:endParaRPr lang="bn-BD" sz="54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bn-BD" sz="5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সকালে গাঁয়ে পাখি ডাকে,বায়ু বয়,নানা ফু্ল ফোটে। </a:t>
            </a:r>
          </a:p>
        </p:txBody>
      </p:sp>
    </p:spTree>
    <p:extLst>
      <p:ext uri="{BB962C8B-B14F-4D97-AF65-F5344CB8AC3E}">
        <p14:creationId xmlns:p14="http://schemas.microsoft.com/office/powerpoint/2010/main" val="539430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193"/>
            </a:avLst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n-BD" sz="8800" b="1" i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9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10:23:37 PM</a:t>
            </a:fld>
            <a:endParaRPr lang="en-US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90600" y="609600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90600" y="3776008"/>
            <a:ext cx="914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আমার গ্রাম সম্পর্কে পাঁছটি বাক্য খাতায় লিখে আনবেন।</a:t>
            </a:r>
          </a:p>
        </p:txBody>
      </p:sp>
    </p:spTree>
    <p:extLst>
      <p:ext uri="{BB962C8B-B14F-4D97-AF65-F5344CB8AC3E}">
        <p14:creationId xmlns:p14="http://schemas.microsoft.com/office/powerpoint/2010/main" val="2381284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7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ages.travelpod.com/users/will/no_end_in_sight.1139778000.21_-_sitara_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11:25:34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754"/>
            <a:ext cx="11277600" cy="5976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81000" y="457200"/>
            <a:ext cx="11430000" cy="604780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</a:p>
          <a:p>
            <a:pPr algn="ctr">
              <a:defRPr/>
            </a:pPr>
            <a:r>
              <a:rPr lang="bn-BD" sz="115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115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সেলিম হ</a:t>
            </a:r>
            <a:r>
              <a:rPr lang="bn-BD" sz="115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ো</a:t>
            </a:r>
            <a:r>
              <a:rPr lang="en-US" sz="11500" dirty="0" smtClean="0">
                <a:ln w="1905"/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সাইন</a:t>
            </a:r>
            <a:endParaRPr lang="bn-BD" sz="11500" dirty="0" smtClean="0">
              <a:ln w="1905"/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IN" sz="4400" dirty="0" smtClean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en-US" sz="4400" dirty="0" smtClean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4400" dirty="0" smtClean="0">
                <a:ln w="1905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ৌলভি  </a:t>
            </a:r>
            <a:endParaRPr lang="bn-IN" sz="4400" dirty="0" smtClean="0">
              <a:ln w="1905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60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সিংচাপইড় ইসলামিয়া আলিম মাদ্রাসা</a:t>
            </a:r>
          </a:p>
          <a:p>
            <a:pPr algn="ctr">
              <a:defRPr/>
            </a:pPr>
            <a:r>
              <a:rPr lang="bn-BD" sz="4400" b="1" dirty="0" smtClean="0">
                <a:ln w="1905"/>
                <a:solidFill>
                  <a:srgbClr val="FF0066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ছাতক, সু্নামগঞ্জ </a:t>
            </a:r>
          </a:p>
          <a:p>
            <a:pPr algn="ctr"/>
            <a:r>
              <a:rPr lang="bn-BD" sz="4000" dirty="0" smtClean="0">
                <a:solidFill>
                  <a:schemeClr val="accent6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ই মেইলঃ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salimhossai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n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r>
              <a:rPr lang="en-US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p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@gmail.com</a:t>
            </a:r>
            <a:endParaRPr lang="en-US" sz="4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40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মোবাইল০১৭১২৩৯৭৯০৯</a:t>
            </a:r>
            <a:r>
              <a:rPr lang="bn-BD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</a:t>
            </a:r>
            <a:r>
              <a:rPr lang="bn-BD" sz="40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০১৭২৬৯৮৩৭৯৬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70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519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n-US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সোনামনিরা</a:t>
            </a:r>
            <a:r>
              <a:rPr lang="bn-BD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সবাইকে</a:t>
            </a:r>
            <a:r>
              <a:rPr lang="bn-BD" sz="148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bn-BD" sz="1481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bn-BD" sz="96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</a:p>
          <a:p>
            <a:pPr lvl="0" algn="ctr">
              <a:spcBef>
                <a:spcPct val="0"/>
              </a:spcBef>
              <a:defRPr/>
            </a:pPr>
            <a:r>
              <a:rPr lang="bn-BD" sz="9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খোদা হাফিয</a:t>
            </a:r>
            <a:endParaRPr lang="bn-BD" sz="1481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>
              <a:spcBef>
                <a:spcPct val="0"/>
              </a:spcBef>
            </a:pPr>
            <a:r>
              <a:rPr lang="bn-BD" sz="8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আসসালামু আলাইকুম</a:t>
            </a:r>
            <a:r>
              <a:rPr lang="bn-BD" sz="8000" dirty="0" smtClean="0"/>
              <a:t> </a:t>
            </a:r>
            <a:endParaRPr lang="en-US" sz="8000" dirty="0" smtClean="0"/>
          </a:p>
        </p:txBody>
      </p:sp>
      <p:sp>
        <p:nvSpPr>
          <p:cNvPr id="7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10:23:37 PM</a:t>
            </a:fld>
            <a:endParaRPr lang="en-US" sz="2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38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80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457200" y="457200"/>
            <a:ext cx="11277600" cy="60198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" descr="http://images.travelpod.com/users/will/no_end_in_sight.1139778000.21_-_sitara_mosq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11277600" cy="594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0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11:28:15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3754"/>
            <a:ext cx="11277600" cy="59768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63891" y="453754"/>
            <a:ext cx="11066146" cy="59093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6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bn-BD" sz="6600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পরিচিতি</a:t>
            </a:r>
          </a:p>
          <a:p>
            <a:pPr algn="ctr"/>
            <a:r>
              <a:rPr lang="bn-IN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বিষয়- </a:t>
            </a:r>
            <a:r>
              <a:rPr lang="bn-BD" sz="7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</a:t>
            </a:r>
            <a:endParaRPr lang="bn-IN" sz="72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শ্রেণি-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endParaRPr lang="bn-BD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শিরনামঃ আমাদের গ্রাম </a:t>
            </a:r>
            <a:endParaRPr lang="bn-BD" sz="4800" dirty="0" smtClean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 </a:t>
            </a:r>
            <a:r>
              <a:rPr lang="bn-BD" sz="48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গ্রাম </a:t>
            </a:r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......নানান ফুল ফুটে।</a:t>
            </a:r>
            <a:endParaRPr lang="bn-IN" sz="4800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 ৪৫ মিনিট</a:t>
            </a:r>
            <a:endParaRPr lang="bn-BD" sz="4800" dirty="0" smtClean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8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BD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fld id="{5C7D2911-63BC-467B-8DD0-B8385E4B0D1D}" type="datetime10">
              <a:rPr lang="bn-BD" sz="4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 algn="ctr"/>
              <a:t>মঙ্গলবার, 03 মার্চ 2020</a:t>
            </a:fld>
            <a:r>
              <a:rPr lang="bn-BD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570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45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75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8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9150"/>
                            </p:stCondLst>
                            <p:childTnLst>
                              <p:par>
                                <p:cTn id="40" presetID="2" presetClass="entr" presetSubtype="2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155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2550"/>
                            </p:stCondLst>
                            <p:childTnLst>
                              <p:par>
                                <p:cTn id="50" presetID="2" presetClass="entr" presetSubtype="4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199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11:52:31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457200"/>
            <a:ext cx="11277600" cy="5883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57199" y="457200"/>
            <a:ext cx="11277600" cy="5232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শিখণফল</a:t>
            </a:r>
            <a:endParaRPr lang="bn-BD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পাঠ শেষে শিক্ষার্থীরা-</a:t>
            </a:r>
            <a:r>
              <a:rPr lang="bn-BD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.....................</a:t>
            </a: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মুখস্ত করে বলতে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 মুখস্ত করে </a:t>
            </a:r>
            <a:r>
              <a:rPr lang="bn-BD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লিখতে </a:t>
            </a:r>
            <a:r>
              <a:rPr lang="bn-BD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নতুন শব্দ বলতে পারবে। </a:t>
            </a:r>
            <a:endParaRPr lang="bn-IN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7259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600"/>
                            </p:stCondLst>
                            <p:childTnLst>
                              <p:par>
                                <p:cTn id="2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4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199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11:49:17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89" y="457200"/>
            <a:ext cx="11298383" cy="58837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04899" y="990600"/>
            <a:ext cx="9982200" cy="4416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16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গ্রাম</a:t>
            </a:r>
          </a:p>
          <a:p>
            <a:pPr algn="ctr"/>
            <a:r>
              <a:rPr lang="bn-BD" sz="115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বন্দে আলী মিঞা</a:t>
            </a:r>
          </a:p>
        </p:txBody>
      </p:sp>
    </p:spTree>
    <p:extLst>
      <p:ext uri="{BB962C8B-B14F-4D97-AF65-F5344CB8AC3E}">
        <p14:creationId xmlns:p14="http://schemas.microsoft.com/office/powerpoint/2010/main" val="1144845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6482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গাঁয়ে 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ছোট ছোট </a:t>
            </a:r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ঘর</a:t>
            </a: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থাকি সেথা সবে মিলে নাহি কেহ পর</a:t>
            </a:r>
            <a:r>
              <a:rPr lang="bn-BD" sz="6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5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20120514-sportfootball_in_the_village_of_Bangladesh.jpg"/>
          <p:cNvPicPr>
            <a:picLocks noChangeAspect="1"/>
          </p:cNvPicPr>
          <p:nvPr/>
        </p:nvPicPr>
        <p:blipFill rotWithShape="1">
          <a:blip r:embed="rId2"/>
          <a:srcRect l="10937" r="7812" b="42455"/>
          <a:stretch/>
        </p:blipFill>
        <p:spPr>
          <a:xfrm>
            <a:off x="457200" y="457200"/>
            <a:ext cx="1127760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2672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পাড়ার সকল ছেলে মোরা ভাই ভাই</a:t>
            </a:r>
          </a:p>
          <a:p>
            <a:pPr algn="ctr"/>
            <a:r>
              <a:rPr lang="bn-BD" sz="6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 সাথে খেলি আর পাঠশালে যাই</a:t>
            </a:r>
            <a:r>
              <a:rPr lang="bn-BD" sz="6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BD" sz="4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276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ame 18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603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4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77982"/>
            <a:ext cx="11277600" cy="5943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" y="4648200"/>
            <a:ext cx="1127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60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হিংসা ও মারামারি কভু নাহি করি,</a:t>
            </a:r>
            <a:endParaRPr lang="en-US" sz="6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পিতা-মাতা গুরুজনে সদা মোরা ডরি।</a:t>
            </a:r>
          </a:p>
        </p:txBody>
      </p:sp>
    </p:spTree>
    <p:extLst>
      <p:ext uri="{BB962C8B-B14F-4D97-AF65-F5344CB8AC3E}">
        <p14:creationId xmlns:p14="http://schemas.microsoft.com/office/powerpoint/2010/main" val="4043924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ame 15"/>
          <p:cNvSpPr/>
          <p:nvPr/>
        </p:nvSpPr>
        <p:spPr>
          <a:xfrm>
            <a:off x="-1" y="1"/>
            <a:ext cx="12192001" cy="6857999"/>
          </a:xfrm>
          <a:prstGeom prst="frame">
            <a:avLst>
              <a:gd name="adj1" fmla="val 5398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457200" y="457200"/>
            <a:ext cx="11277600" cy="5943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lide Number Placeholder 2"/>
          <p:cNvSpPr txBox="1">
            <a:spLocks/>
          </p:cNvSpPr>
          <p:nvPr/>
        </p:nvSpPr>
        <p:spPr>
          <a:xfrm>
            <a:off x="10820400" y="6489429"/>
            <a:ext cx="1295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Page no.</a:t>
            </a:r>
            <a:fld id="{0E8A8267-56C3-4E84-AAAF-875CE9A1DF48}" type="slidenum">
              <a:rPr kumimoji="0" lang="en-US" sz="180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9200" y="6534090"/>
            <a:ext cx="5867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মাওলানা সেলিম হোসাইন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সহকারি মৌলভি </a:t>
            </a:r>
            <a:r>
              <a:rPr lang="en-US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সিংচাপইড় আলিম মাদ্রাসা।</a:t>
            </a:r>
          </a:p>
        </p:txBody>
      </p:sp>
      <p:sp>
        <p:nvSpPr>
          <p:cNvPr id="11" name="Date Placeholder 3"/>
          <p:cNvSpPr>
            <a:spLocks noGrp="1"/>
          </p:cNvSpPr>
          <p:nvPr/>
        </p:nvSpPr>
        <p:spPr>
          <a:xfrm>
            <a:off x="3200400" y="6477000"/>
            <a:ext cx="2209800" cy="38100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960DBB5-80A9-4B81-9C86-1A164268649C}" type="datetime13">
              <a:rPr lang="en-US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10:23:33 PM</a:t>
            </a:fld>
            <a:endParaRPr 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Date Placeholder 1"/>
          <p:cNvSpPr>
            <a:spLocks noGrp="1"/>
          </p:cNvSpPr>
          <p:nvPr/>
        </p:nvSpPr>
        <p:spPr>
          <a:xfrm>
            <a:off x="152400" y="6492240"/>
            <a:ext cx="3276600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C7D2911-63BC-467B-8DD0-B8385E4B0D1D}" type="datetime10">
              <a:rPr lang="bn-BD" sz="240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pPr/>
              <a:t>মঙ্গলবার, 03 মার্চ 2020</a:t>
            </a:fld>
            <a:endParaRPr lang="en-US" sz="1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81262" y="4648200"/>
            <a:ext cx="1125353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আমাদের ছো</a:t>
            </a:r>
            <a:r>
              <a:rPr lang="bn-BD" sz="6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 গ্রাম মায়ের সমান,</a:t>
            </a:r>
            <a:endParaRPr lang="en-US" sz="6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আলো দিয়ে বায়ু দিয়ে বাচাইছে প্রাণ।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57200"/>
            <a:ext cx="10553699" cy="4038600"/>
          </a:xfrm>
          <a:prstGeom prst="roundRect">
            <a:avLst>
              <a:gd name="adj" fmla="val 24967"/>
            </a:avLst>
          </a:prstGeom>
          <a:ln w="762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126300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</TotalTime>
  <Words>877</Words>
  <Application>Microsoft Office PowerPoint</Application>
  <PresentationFormat>Custom</PresentationFormat>
  <Paragraphs>208</Paragraphs>
  <Slides>20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Monowar hussain</dc:creator>
  <cp:lastModifiedBy>ismail - [2010]</cp:lastModifiedBy>
  <cp:revision>172</cp:revision>
  <dcterms:modified xsi:type="dcterms:W3CDTF">2020-03-03T17:55:01Z</dcterms:modified>
</cp:coreProperties>
</file>