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75" r:id="rId4"/>
    <p:sldId id="276" r:id="rId5"/>
    <p:sldId id="257" r:id="rId6"/>
    <p:sldId id="277" r:id="rId7"/>
    <p:sldId id="256" r:id="rId8"/>
    <p:sldId id="269" r:id="rId9"/>
    <p:sldId id="270" r:id="rId10"/>
    <p:sldId id="271" r:id="rId11"/>
    <p:sldId id="272" r:id="rId12"/>
    <p:sldId id="268" r:id="rId13"/>
    <p:sldId id="260" r:id="rId14"/>
    <p:sldId id="261" r:id="rId15"/>
    <p:sldId id="262" r:id="rId16"/>
    <p:sldId id="263" r:id="rId17"/>
    <p:sldId id="273" r:id="rId18"/>
    <p:sldId id="274" r:id="rId19"/>
    <p:sldId id="264" r:id="rId20"/>
    <p:sldId id="266" r:id="rId21"/>
    <p:sldId id="265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77E4-3245-4A97-9863-34EC5F944E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AD982-DA19-472D-98EB-D7A7A366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82-DA19-472D-98EB-D7A7A366A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82-DA19-472D-98EB-D7A7A366A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82-DA19-472D-98EB-D7A7A366A2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82-DA19-472D-98EB-D7A7A366A2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0" y="929100"/>
            <a:ext cx="7696200" cy="4879391"/>
          </a:xfrm>
          <a:prstGeom prst="rect">
            <a:avLst/>
          </a:prstGeom>
        </p:spPr>
      </p:pic>
      <p:sp>
        <p:nvSpPr>
          <p:cNvPr id="3" name="Chevron 2"/>
          <p:cNvSpPr/>
          <p:nvPr/>
        </p:nvSpPr>
        <p:spPr>
          <a:xfrm>
            <a:off x="2909455" y="270164"/>
            <a:ext cx="13716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78663" y="273629"/>
            <a:ext cx="1371600" cy="5334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368143" y="304800"/>
            <a:ext cx="817419" cy="4953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16200000">
            <a:off x="-239325" y="1214035"/>
            <a:ext cx="1132670" cy="533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48491" y="6029320"/>
            <a:ext cx="1371600" cy="53340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6200000">
            <a:off x="-344901" y="2401595"/>
            <a:ext cx="1371600" cy="533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468582" y="266700"/>
            <a:ext cx="1371600" cy="5334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6200000">
            <a:off x="-330046" y="5027955"/>
            <a:ext cx="13716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6200000">
            <a:off x="-340437" y="3656355"/>
            <a:ext cx="1371600" cy="5334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0800000">
            <a:off x="7072745" y="6019800"/>
            <a:ext cx="1371600" cy="5334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1461655" y="6019800"/>
            <a:ext cx="1371600" cy="5334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8059881" y="1603664"/>
            <a:ext cx="1371600" cy="5334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051963" y="304800"/>
            <a:ext cx="1371600" cy="533400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694218" y="266700"/>
            <a:ext cx="1371600" cy="5334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343400" y="249382"/>
            <a:ext cx="1371600" cy="5334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8077198" y="3031528"/>
            <a:ext cx="13716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8059881" y="4449901"/>
            <a:ext cx="1371600" cy="5334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5400000">
            <a:off x="8059881" y="5821501"/>
            <a:ext cx="1371600" cy="5334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0800000">
            <a:off x="2909455" y="6001610"/>
            <a:ext cx="1371600" cy="5334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0800000">
            <a:off x="4322617" y="6019800"/>
            <a:ext cx="1371600" cy="5334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0800000">
            <a:off x="5694218" y="6029319"/>
            <a:ext cx="1371600" cy="5334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1" y="2209800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1"/>
            <a:ext cx="3657599" cy="243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0" y="4162425"/>
            <a:ext cx="3864953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6019"/>
            <a:ext cx="1844385" cy="2459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31" y="1046019"/>
            <a:ext cx="1844385" cy="2459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038600"/>
            <a:ext cx="3048000" cy="219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07" y="5298715"/>
            <a:ext cx="1266246" cy="949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03" y="4447312"/>
            <a:ext cx="1182254" cy="886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5" y="3920404"/>
            <a:ext cx="767194" cy="575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1" y="3996604"/>
            <a:ext cx="767194" cy="575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45" y="4038600"/>
            <a:ext cx="577555" cy="433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19" y="4653305"/>
            <a:ext cx="438164" cy="553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7" y="5226985"/>
            <a:ext cx="364326" cy="460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82" y="5564914"/>
            <a:ext cx="483918" cy="611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3453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1" y="3377625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ব্যবসা-বাণিজ্য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61208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6120825"/>
            <a:ext cx="294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গবাদি পশু পাখি পালন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3296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তমঃসংমিশ্রিত রজঃগুণ  প্রভাবিত কর্ম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42950"/>
            <a:ext cx="327660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40" y="771525"/>
            <a:ext cx="4377070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5470"/>
            <a:ext cx="3478840" cy="260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13816"/>
            <a:ext cx="3475104" cy="2610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134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সুইপার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134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পরিছন্ন কর্মি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248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মাতাল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258580"/>
            <a:ext cx="135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মাদকাসক্ত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900" y="15240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রজঃসংমিশ্রিত তমঃগুণ প্রভাবিত কর্ম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40571"/>
              </p:ext>
            </p:extLst>
          </p:nvPr>
        </p:nvGraphicFramePr>
        <p:xfrm>
          <a:off x="609600" y="1066800"/>
          <a:ext cx="792480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383325"/>
                <a:gridCol w="3179275"/>
                <a:gridCol w="1371601"/>
              </a:tblGrid>
              <a:tr h="5740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গুনের  প্রভাব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পেশাগত</a:t>
                      </a:r>
                      <a:r>
                        <a:rPr lang="bn-BD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অবস্থান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অধিকারী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bn-BD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ব্রাক্ষণ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ব্রাক্ষণ সত্ত্বগুণ</a:t>
                      </a:r>
                      <a:r>
                        <a:rPr lang="bn-BD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প্রধান,শমদমাদি তাঁহাদের স্বভাবের প্রধান গুণ।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যজন,যাজন,অধ্যায়ন,অধ্যাপনা</a:t>
                      </a:r>
                      <a:r>
                        <a:rPr lang="bn-BD" sz="2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,দান ও প্রতিগ্রহ । তন্মধ্যে যাজন,অধ্যাপনা ও প্রতিগ্রহ এই তিনটি ব্রাক্ষণের জীবিকার্থ বিশেষ ধর্ম 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জ্ঞান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ক্ষত্রিয়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ক্ষত্রিয়ের</a:t>
                      </a:r>
                      <a:r>
                        <a:rPr lang="bn-BD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প্রকৃতি সত্ত্বসংমিশ্রিত রজোগুণ প্রধান। শৌর্য,বীর্যাদি তাহার চারিত্রের প্রধান গুণ।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রাজ্যরক্ষা,প্রজাপালনাদি ক্ষত্রিয়ের কর্ম</a:t>
                      </a:r>
                      <a:r>
                        <a:rPr lang="bn-BD" sz="2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তেজ</a:t>
                      </a:r>
                      <a:endParaRPr lang="en-US" sz="4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বৈশ্য</a:t>
                      </a:r>
                      <a:endParaRPr lang="en-US" sz="32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বৈশ্যের</a:t>
                      </a:r>
                      <a:r>
                        <a:rPr lang="bn-BD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চরিত্রে তমঃসংমিশ্রিত রজোগুনের আধিক্য থাকে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কৃষি,</a:t>
                      </a:r>
                      <a:r>
                        <a:rPr lang="bn-BD" sz="2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বাণিজ্যাদি বৈশ্যের কর্ম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5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</a:t>
                      </a:r>
                      <a:endParaRPr lang="en-US" sz="5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শুদ্র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শুদ্রের</a:t>
                      </a:r>
                      <a:r>
                        <a:rPr lang="bn-BD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প্রকৃতিতে রজঃ-সংমিশ্রিত তমোগুণের আধিক্যে থাকে।। তাহারা স্বাভাবতঃই জড়বুদ্ধি সম্পন্ন ।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পরিচর্যাত্মক</a:t>
                      </a:r>
                      <a:r>
                        <a:rPr lang="bn-BD" sz="2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কর্ম অর্থাৎ অপর তিন বর্ণের সেবা করা । 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20469"/>
            <a:ext cx="7924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চারটি বর্ণের পেশাগত  অবস্থান সংবলিত চার্ট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905000" y="609600"/>
            <a:ext cx="5791200" cy="1143000"/>
          </a:xfrm>
          <a:prstGeom prst="ellipseRibbo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11514"/>
            <a:ext cx="4876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প্রশ্নগূলোর উত্তর দাওঃ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44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 মৃত্যুর নির্দিষ্ট সময়ের পরে কী করা হয় 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776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শ্রাদ্ধ বলতে কী বোঝায় 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9110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কে শ্রাদ্ধের প্রবর্তক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444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আদ্যশ্রাদ্ধের কোন ধর্মগ্রন্থ পাঠ করার বিধান রয়েছে ?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প্রশ্নগুলোর উত্তর গুলো জেনে নিই---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8042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ব্যক্তির মৃত্যুর  নির্দিষ্ট সময়ের পরে আদ্যশ্রাদ্ধ করার বিধান আছে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34527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“শ্রদ্ধা” শব্দের ‘অণ’ প্রত্যয় যোগে “শ্রাদ্ধ” শব্দ গঠিত । শ্রদ্ধার সঙ্গে যা দান করা হয় তাই শ্রাদ্ধ । সুতরাং যেখানে শ্রদ্ধার সংযোগ নেই সেখানে আড়ম্বর থাকলেও শ্রাদ্ধ হয় না। পিতৃপুরুষের আত্মার সদ্‌গতির জন্য শ্রদ্ধার সাথে বিশেষভাবে সংস্কার করে অন্ন,ব্যঞ্জন,জল,দধি,দুগ্ধ,গৃত প্রভৃতি প্রদান করাকে শ্রাদ্ধ বলে।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2011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দত্তাত্রের মুনির পুত্র নিমি শ্রাদ্ধের প্রবর্তক বলে জানা যায় 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876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আদ্যশ্রাদ্ধে গীতা ও মহাভারতের বিরাট পর্ব পাঠেরও বিধান আছে । কোন কোন অঞ্চলে শ্রাদ্ধবাসরে কঠোপনিষদ পাঠ করা হয় 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514600" y="381000"/>
            <a:ext cx="3733800" cy="12954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90600" y="2743200"/>
            <a:ext cx="8153400" cy="1143000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 ব্যক্তির মৃত্যুর পর প্রথমে যে শ্রাদ্ধ করণীয় তাকে কী বলা হয় 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990600" y="4038600"/>
            <a:ext cx="8153400" cy="1143000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শ্রাস্ত্রে কয় প্রকার দানের কথা বলা হয়েছে , বল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990600" y="5334000"/>
            <a:ext cx="8153400" cy="114300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মৃত ব্যক্তির উদ্দেশ্যে কী কী উৎসর্গ  করতে হয়, লেখ ।</a:t>
            </a:r>
            <a:endParaRPr lang="en-US" sz="32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905000"/>
            <a:ext cx="38100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২+৩+৫= ১০ 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828800" y="533400"/>
            <a:ext cx="5943600" cy="121920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14600"/>
            <a:ext cx="7467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 ও সামাজিক জীবনে আদ্যশ্রাদ্ধের গুরুত্ব যথেষ্ট –ব্যাখ্যা কর 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3810000"/>
            <a:ext cx="312420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18" y="533400"/>
            <a:ext cx="32512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103293"/>
            <a:ext cx="41148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সত্ত্বগুণ প্রভাবিত কোন শুদ্রের সন্তানও ব্রাক্ষণ পদবাচ্য হতে পারেন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105400" y="1447800"/>
            <a:ext cx="449118" cy="32465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4151293"/>
            <a:ext cx="4343401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আবার, কোনো ব্রাক্ষণ-সন্তান তমঃগুণে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প্রভাবিত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 সে শুদ্র বলে গন্য হবেন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334000" y="4628346"/>
            <a:ext cx="372917" cy="32465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476250"/>
            <a:ext cx="322580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3568468" cy="2007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01914"/>
            <a:ext cx="36576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তমঃগুণে প্রভাবিত কর্ম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24400" y="1685925"/>
            <a:ext cx="558800" cy="3714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114800"/>
            <a:ext cx="34290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সত্ত্বগুণে প্রভাবিত কর্ম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5800" y="4385612"/>
            <a:ext cx="558800" cy="3714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066800" y="1905000"/>
            <a:ext cx="8077200" cy="1447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শ্রীমদ্‌ভগবদ্‌গীতায় ভগবান শ্রীকৃষ্ণ কয়টি বর্ণের কথা বলেছেন 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579418" y="3124200"/>
            <a:ext cx="6858000" cy="13335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ভগবান শ্রীকৃষ্ণ কী অনুসারে বর্ণ বিভাগ করেছেন 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4267200"/>
            <a:ext cx="8077200" cy="140623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 বর্নের জন্য অভিন্ন বিধানের প্রয়োজন কেন 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018809" y="2819400"/>
            <a:ext cx="381000" cy="8382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5022272" y="3941619"/>
            <a:ext cx="381000" cy="8382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2590800" y="152400"/>
            <a:ext cx="4572000" cy="17526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marL="82296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ব্রজেন্দ্র নাথ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(বিএসসি)  সহকারী গ্রন্থাগারিক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চাপড়া উচ্চ বিদ্যালয়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নিয়ামতপুর-নওগাঁ                     ব্যাচ নং ১৩                              আইডি নং-০৮                       মোবাইল নং ০১৭৬৭-২৭০০৬৬ 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bdnath.chs@gmail.com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bn-BD" sz="40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82296" indent="0" algn="ctr">
              <a:buNone/>
            </a:pPr>
            <a:r>
              <a:rPr lang="bn-BD" sz="4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82296" indent="0" algn="ctr">
              <a:buNone/>
            </a:pP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বিষয়ঃহিন্দুধর্ম নৈক্তিক শিক্ষা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নবম-দশম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চতুর্থ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3362498"/>
            <a:ext cx="1353312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0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 গুলো মিলিয়ে  নেই---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14400"/>
            <a:ext cx="7620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শ্রীমদ্‌ভগবদ্‌গীতায় ৪(চার) টি বর্ণের কথা বলা হয়েছে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510605"/>
            <a:ext cx="762000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বর্ণভেদ প্রসঙ্গে শ্রীমদ্‌ভগবদ্‌গীতায় ভগবান শ্রীকৃষ্ণ বলেছেন – ‘চাতুর্বর্ণ্যং ময়া সৃষ্টং গুনকর্মবিভাগশঃ’- অর্থাৎ গুন ও কর্মের বিভাগ অনুসারে আমিই চারটি বর্ণ সৃষ্টি করেছি।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836" y="2987457"/>
            <a:ext cx="7585364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মদ্‌ভগবদ্‌গীতায়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বলা হয়েছে জন্মভেদে নয়,বরং কর্মভেদেই বর্ণবিভাজন হয় । অর্থাৎ যে যে রকম পেশায় নিয়োজিত তার বর্ণটি সে অনুসারে হয়। ব্রাক্ষ্মণ সন্তান হলেই যে একজন ব্রাক্ষ্মণ বলে গন্য হবে,এমনটি নয় । সত্ত্বগুণ প্রভাবিত কোনো শুদ্রের সন্তানও ব্রাক্ষ্মণ পদবাচ্য হতে পারেন । আবার কোনো ব্রাক্ষ্মণ-সন্তান তমঃ গুনে প্রভাবিত হলে সে শুদ্র বলে গন্য হবে । সুতরাং বলা যায় , জাতি বা বর্ণভেদ বংশগত নয়, গুন ও কর্মগত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905000" y="457200"/>
            <a:ext cx="6324600" cy="990600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2590800" y="2057400"/>
            <a:ext cx="5257800" cy="3124200"/>
          </a:xfrm>
          <a:prstGeom prst="curvedDown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সমাজের আচার-অনুষ্ঠানে বর্ণ বিশেষে একই বিধান রাখার প্রয়োজনীয়তা ব্যাখ্যা কর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470855" cy="46482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762000" y="297873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 rot="5400000">
            <a:off x="7966155" y="297874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2590590" y="592281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400000">
            <a:off x="-79664" y="342900"/>
            <a:ext cx="11430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273136" y="256312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5967845" y="26669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998518" y="26669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606636" y="26669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197436" y="256312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3986645" y="592281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5257800" y="5922819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6553200" y="5902036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848600" y="5902036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1343891" y="5874327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0" y="5874327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400000">
            <a:off x="8017901" y="2867891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8017901" y="1572491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5400000">
            <a:off x="-266700" y="2220191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5400000">
            <a:off x="-266700" y="3515591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>
            <a:off x="-266700" y="4762500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5400000">
            <a:off x="8097565" y="5146965"/>
            <a:ext cx="1136072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8017901" y="4156365"/>
            <a:ext cx="1295400" cy="7620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5400000">
            <a:off x="-918" y="1233974"/>
            <a:ext cx="907471" cy="7255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76400" y="320165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4015"/>
              </p:ext>
            </p:extLst>
          </p:nvPr>
        </p:nvGraphicFramePr>
        <p:xfrm>
          <a:off x="990600" y="762000"/>
          <a:ext cx="7772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04" y="722086"/>
            <a:ext cx="3276601" cy="2243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82" y="685801"/>
            <a:ext cx="3308197" cy="2481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7" y="3933965"/>
            <a:ext cx="3059907" cy="2037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45" y="3886082"/>
            <a:ext cx="3793067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5943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শ্রদ্ধাসহকারে 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072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আদ্যশ্রাদ্ধের অনুষ্ঠাণ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597" y="2996625"/>
            <a:ext cx="243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মাতার শ্রাদ্ধানুষ্ঠাণ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199" y="5867400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শ্রদ্ধাভরে গঙ্গাস্নান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8482" y="177225"/>
            <a:ext cx="513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মনোযোগ সহকারে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লক্ষ‍্যকর</a:t>
            </a:r>
          </a:p>
        </p:txBody>
      </p:sp>
    </p:spTree>
    <p:extLst>
      <p:ext uri="{BB962C8B-B14F-4D97-AF65-F5344CB8AC3E}">
        <p14:creationId xmlns:p14="http://schemas.microsoft.com/office/powerpoint/2010/main" val="37580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44025"/>
            <a:ext cx="6705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দেখে আমরা কী বুঝলাম............     ???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071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892" y="3581400"/>
            <a:ext cx="827021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শ্রদ্ধাসহকারে যা কিছু দান করা হয়,তাই শ্রাদ্ধ</a:t>
            </a:r>
            <a:endParaRPr lang="en-US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362200"/>
            <a:ext cx="4294765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শ্রদ্ধাসহকারে কিছু দান করছে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1999" y="1828800"/>
            <a:ext cx="533401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33899" y="3048000"/>
            <a:ext cx="533401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362200"/>
            <a:ext cx="6096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আদ্যশ্রাদ্ধ ও এর গুরুত্ব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286000" y="914400"/>
            <a:ext cx="5181600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3532082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0634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২ মার্চ ২০২০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3094"/>
              </p:ext>
            </p:extLst>
          </p:nvPr>
        </p:nvGraphicFramePr>
        <p:xfrm>
          <a:off x="381000" y="1142999"/>
          <a:ext cx="8382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219200"/>
            <a:ext cx="2438400" cy="170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3048000"/>
            <a:ext cx="2471351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64" y="1198419"/>
            <a:ext cx="2050636" cy="1727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25461"/>
            <a:ext cx="2857500" cy="1352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85" y="3073661"/>
            <a:ext cx="2323315" cy="15488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8800"/>
            <a:ext cx="2438400" cy="162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শ্রাদ্ধের দানযোগ্য দ্রব্য-----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457200"/>
            <a:ext cx="57150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8077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অধ্যায় অনুশীলন করে আমরা যা জানতে পারব---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00980"/>
            <a:ext cx="8077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শ্রাদ্ধের ধারণা ও আদ্যশ্রাদ্ধের  বিধান বর্ণনা করতে পারব।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8077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আদ্যশ্রাদ্ধ করার সময় কী কী দান করতে হয়, তা বলতে পারব।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47420"/>
            <a:ext cx="8077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 ও সামাজিক জীবনে আদ্যশ্রাদ্ধের গুরুত্ব বিশ্লেষণ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572000"/>
            <a:ext cx="80772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হিন্দুসমাজের আচার-অনুষ্ঠান পালনে বিভিন্ন বর্ণের মধ্যে পার্থক্য না রেখে একই প্রকার বিধানের প্রয়োজনীয়তা ব্যাখ্যা করতে পারব।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57" y="4023242"/>
            <a:ext cx="3304570" cy="2203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25" y="4157349"/>
            <a:ext cx="3344675" cy="1911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6728"/>
            <a:ext cx="2750126" cy="2516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13" y="947710"/>
            <a:ext cx="3206787" cy="2405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316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পান্ডিত্য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316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 তত্ত্ব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337" y="6172200"/>
            <a:ext cx="145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7538" y="6064550"/>
            <a:ext cx="304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আরোগ্য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লাঘব কারী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52400"/>
            <a:ext cx="52578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সত্ত্বগুণ প্রভাবিত কর্ম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1"/>
            <a:ext cx="2171700" cy="289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1" y="4010891"/>
            <a:ext cx="35306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07" y="685800"/>
            <a:ext cx="4614729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515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ক্ষত্রিয় রাজা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280" y="6037987"/>
            <a:ext cx="140017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রাজবাড়ি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77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সত্ত্বসংমিশ্রিত রজঃগুণ প্রভাবিত কর্ম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9098" y="4715470"/>
            <a:ext cx="287290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রাজনিতিবিদ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2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1011</TotalTime>
  <Words>651</Words>
  <Application>Microsoft Office PowerPoint</Application>
  <PresentationFormat>On-screen Show (4:3)</PresentationFormat>
  <Paragraphs>104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city</dc:creator>
  <cp:lastModifiedBy>DELL</cp:lastModifiedBy>
  <cp:revision>158</cp:revision>
  <dcterms:created xsi:type="dcterms:W3CDTF">2006-08-16T00:00:00Z</dcterms:created>
  <dcterms:modified xsi:type="dcterms:W3CDTF">2020-03-04T02:16:02Z</dcterms:modified>
</cp:coreProperties>
</file>