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66" r:id="rId3"/>
    <p:sldId id="267" r:id="rId4"/>
    <p:sldId id="268" r:id="rId5"/>
    <p:sldId id="274" r:id="rId6"/>
    <p:sldId id="278" r:id="rId7"/>
    <p:sldId id="283" r:id="rId8"/>
    <p:sldId id="284" r:id="rId9"/>
    <p:sldId id="269" r:id="rId10"/>
    <p:sldId id="270" r:id="rId11"/>
    <p:sldId id="280" r:id="rId12"/>
    <p:sldId id="279" r:id="rId13"/>
    <p:sldId id="282" r:id="rId14"/>
    <p:sldId id="277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BE015-656D-48EA-9121-8E4CC5F66236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2B12B-BB61-455D-9FD8-6951B3F1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5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9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4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2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5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9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C42F-7267-474B-BE4B-D3E1950039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6111-EFA3-48A1-967F-AAA1D5B1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2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648" y="3460497"/>
            <a:ext cx="3477296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প্রকার?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0280" y="4867280"/>
            <a:ext cx="5705340" cy="64633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কার কি অভিমত? জানাও-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857133" y="2280071"/>
            <a:ext cx="2307942" cy="2201489"/>
          </a:xfrm>
          <a:prstGeom prst="ellipse">
            <a:avLst/>
          </a:prstGeom>
          <a:gradFill>
            <a:gsLst>
              <a:gs pos="9000">
                <a:srgbClr val="FF0000"/>
              </a:gs>
              <a:gs pos="50000">
                <a:srgbClr val="FFFF00"/>
              </a:gs>
              <a:gs pos="71000">
                <a:srgbClr val="00B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74027" y="4686277"/>
            <a:ext cx="1860778" cy="1870513"/>
          </a:xfrm>
          <a:prstGeom prst="ellipse">
            <a:avLst/>
          </a:prstGeom>
          <a:gradFill>
            <a:gsLst>
              <a:gs pos="9000">
                <a:srgbClr val="FF0000"/>
              </a:gs>
              <a:gs pos="50000">
                <a:srgbClr val="FFFF00"/>
              </a:gs>
              <a:gs pos="71000">
                <a:srgbClr val="00B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endParaRPr lang="en-US" sz="36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76299" y="4688549"/>
            <a:ext cx="1860778" cy="1870513"/>
          </a:xfrm>
          <a:prstGeom prst="ellipse">
            <a:avLst/>
          </a:prstGeom>
          <a:gradFill>
            <a:gsLst>
              <a:gs pos="9000">
                <a:srgbClr val="FF0000"/>
              </a:gs>
              <a:gs pos="50000">
                <a:srgbClr val="FFFF00"/>
              </a:gs>
              <a:gs pos="71000">
                <a:srgbClr val="00B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endParaRPr lang="en-US" sz="36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78571" y="4690821"/>
            <a:ext cx="1860778" cy="1870513"/>
          </a:xfrm>
          <a:prstGeom prst="ellipse">
            <a:avLst/>
          </a:prstGeom>
          <a:gradFill>
            <a:gsLst>
              <a:gs pos="9000">
                <a:srgbClr val="FF0000"/>
              </a:gs>
              <a:gs pos="50000">
                <a:srgbClr val="FFFF00"/>
              </a:gs>
              <a:gs pos="71000">
                <a:srgbClr val="00B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endParaRPr lang="en-US" sz="36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80843" y="4693093"/>
            <a:ext cx="1860778" cy="1870513"/>
          </a:xfrm>
          <a:prstGeom prst="ellipse">
            <a:avLst/>
          </a:prstGeom>
          <a:gradFill>
            <a:gsLst>
              <a:gs pos="9000">
                <a:srgbClr val="FF0000"/>
              </a:gs>
              <a:gs pos="50000">
                <a:srgbClr val="FFFF00"/>
              </a:gs>
              <a:gs pos="71000">
                <a:srgbClr val="00B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অব্যয়</a:t>
            </a:r>
            <a:endParaRPr lang="en-US" sz="36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69467" y="4695365"/>
            <a:ext cx="1860778" cy="1870513"/>
          </a:xfrm>
          <a:prstGeom prst="ellipse">
            <a:avLst/>
          </a:prstGeom>
          <a:gradFill>
            <a:gsLst>
              <a:gs pos="9000">
                <a:srgbClr val="FF0000"/>
              </a:gs>
              <a:gs pos="50000">
                <a:srgbClr val="FFFF00"/>
              </a:gs>
              <a:gs pos="71000">
                <a:srgbClr val="00B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36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281 -0.63866 C 0.23776 -0.63866 0.32318 -0.49723 0.32318 -0.32061 C 0.32318 -0.14445 0.23776 -0.00024 0.13281 -0.00024 C 0.02799 -0.00024 -0.05677 -0.14445 -0.05677 -0.32061 C -0.05677 -0.49723 0.02799 -0.63866 0.13281 -0.63866 Z " pathEditMode="relative" rAng="0" ptsTypes="AAAAA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192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281 -0.63866 C 0.23776 -0.63866 0.32318 -0.49722 0.32318 -0.3206 C 0.32318 -0.14445 0.23776 -0.00023 0.13281 -0.00023 C 0.02799 -0.00023 -0.05677 -0.14445 -0.05677 -0.3206 C -0.05677 -0.49722 0.02799 -0.63866 0.13281 -0.63866 Z " pathEditMode="relative" rAng="0" ptsTypes="AAAAA">
                                      <p:cBhvr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19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281 -0.63866 C 0.23776 -0.63866 0.32318 -0.49722 0.32318 -0.3206 C 0.32318 -0.14444 0.23776 -0.00023 0.13281 -0.00023 C 0.02799 -0.00023 -0.05677 -0.14444 -0.05677 -0.3206 C -0.05677 -0.49722 0.02799 -0.63866 0.13281 -0.63866 Z " pathEditMode="relative" rAng="0" ptsTypes="AAAAA">
                                      <p:cBhvr>
                                        <p:cTn id="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19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281 -0.63866 C 0.23776 -0.63866 0.32318 -0.49722 0.32318 -0.3206 C 0.32318 -0.14444 0.23776 -0.00023 0.13281 -0.00023 C 0.02799 -0.00023 -0.05677 -0.14444 -0.05677 -0.3206 C -0.05677 -0.49722 0.02799 -0.63866 0.13281 -0.63866 Z " pathEditMode="relative" rAng="0" ptsTypes="AAAAA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192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281 -0.63865 C 0.23776 -0.63865 0.32317 -0.49722 0.32317 -0.3206 C 0.32317 -0.14444 0.23776 -0.00023 0.13281 -0.00023 C 0.02799 -0.00023 -0.05677 -0.14444 -0.05677 -0.3206 C -0.05677 -0.49722 0.02799 -0.63865 0.13281 -0.63865 Z " pathEditMode="relative" rAng="0" ptsTypes="AAAAA">
                                      <p:cBhvr>
                                        <p:cTn id="5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3967" y="947625"/>
            <a:ext cx="3193960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 কত প্রকার?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2956" y="2345634"/>
            <a:ext cx="70766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ভাষায় পদ পাঁচ প্রকার। এগুলো হলো-</a:t>
            </a:r>
          </a:p>
          <a:p>
            <a:pPr marL="742950" indent="-742950" algn="just">
              <a:buAutoNum type="arabicPeriod"/>
            </a:pP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বিশেষ্য পদ,</a:t>
            </a:r>
          </a:p>
          <a:p>
            <a:pPr marL="742950" indent="-742950" algn="just">
              <a:buAutoNum type="arabicPeriod"/>
            </a:pP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 পদ,</a:t>
            </a:r>
          </a:p>
          <a:p>
            <a:pPr marL="742950" indent="-742950" algn="just">
              <a:buAutoNum type="arabicPeriod"/>
            </a:pP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সর্বনাম পদ,</a:t>
            </a:r>
          </a:p>
          <a:p>
            <a:pPr marL="742950" indent="-742950" algn="just">
              <a:buAutoNum type="arabicPeriod"/>
            </a:pP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অব্যয় পদ ও </a:t>
            </a:r>
          </a:p>
          <a:p>
            <a:pPr marL="742950" indent="-742950" algn="just">
              <a:buAutoNum type="arabicPeriod"/>
            </a:pP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পদ।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210" y="3347633"/>
            <a:ext cx="709822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থেকে ২৫ ও ২৬ পৃষ্ঠা বের করে পড়।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684" y="2464235"/>
            <a:ext cx="64317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খাতায় লেখ-</a:t>
            </a:r>
          </a:p>
          <a:p>
            <a:pPr marL="742950" indent="-742950"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ও পদের দুইটি পার্থক্য লিখ।</a:t>
            </a:r>
          </a:p>
          <a:p>
            <a:pPr marL="742950" indent="-742950"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 কত প্রকার? তাদের নাম লিখ।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1586" y="2184762"/>
            <a:ext cx="5129939" cy="13234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 সুস্থ ও সুন্দর থাকো,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43592" y="875210"/>
            <a:ext cx="4956313" cy="50167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প্রকাশমান গোলাপের শুভেচ্ছা জানিয়ে আজকের বাংলা ব্যাকরণ পাঠে স্বাগত জানাচ্ছি আমি-</a:t>
            </a:r>
          </a:p>
          <a:p>
            <a:pPr algn="just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আমিরুল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সলুয়া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blooming ros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752" t="-3369" r="9524" b="3369"/>
          <a:stretch/>
        </p:blipFill>
        <p:spPr>
          <a:xfrm>
            <a:off x="1201783" y="875210"/>
            <a:ext cx="4794067" cy="49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20" dur="81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713" y="1272217"/>
            <a:ext cx="3525077" cy="101566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3496" y="1338467"/>
            <a:ext cx="3008243" cy="14465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ও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bn-IN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পর্ব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0334" y="4916557"/>
            <a:ext cx="1789043" cy="101566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6609" y="4916557"/>
            <a:ext cx="1378226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00"/>
                            </p:stCondLst>
                            <p:childTnLst>
                              <p:par>
                                <p:cTn id="31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700"/>
                            </p:stCondLst>
                            <p:childTnLst>
                              <p:par>
                                <p:cTn id="44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100"/>
                            </p:stCondLst>
                            <p:childTnLst>
                              <p:par>
                                <p:cTn id="5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940" y="2083673"/>
            <a:ext cx="9952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থেকে আমরা যা শিখবো-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105" y="3682211"/>
            <a:ext cx="57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শব্দ ও পদের স্বরূপ কী?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96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6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70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393" y="1416671"/>
            <a:ext cx="3528809" cy="76944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ও পদের স্বরূপ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467" y="3155317"/>
            <a:ext cx="8281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বৈয়াকরণগণ বিভিন্নভাবে সংজ্ঞা দিয়ে শব্দ ও পদের পার্থক্য চিহ্নিত করার চেষ্টা করেছেন। পরবর্তী স্লইডগুলোতে এ-বিষয়টি উপস্থাপন করা হচ্ছে-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238" y="489020"/>
            <a:ext cx="2202657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কী?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10" y="1512052"/>
            <a:ext cx="98909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পণ্ডিত দেবকুমারের মতে,</a:t>
            </a:r>
          </a:p>
          <a:p>
            <a:pPr algn="just"/>
            <a:r>
              <a:rPr lang="bn-IN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“বাক্য হইতে বিচ্যুত, অন্য কোনও পদের সহিত সম্বন্ধহীন এবং কোনও রূপ সম্বন্ধের চিহ্নহীন একটিমাত্র বাক্যাংশকে, ক্রিয়া-ভিন্ন স্থলে, পদ না বলিয়া শব্দ বলা হইয়া থাকে।”</a:t>
            </a:r>
          </a:p>
          <a:p>
            <a:pPr algn="just"/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 </a:t>
            </a:r>
            <a:r>
              <a:rPr lang="bn-IN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মুহম্মদ এনামুল হক এর মতে,</a:t>
            </a:r>
          </a:p>
          <a:p>
            <a:pPr algn="just"/>
            <a:r>
              <a:rPr lang="bn-IN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“বাংলায় শব্দ বলিতে মানবকণ্ঠনির্গত এক বা একাধিক সার্থক (অর্থযুক্ত) ধ্বনিসমষ্টি বুঝায়; অথচ এইরূপ এক ধ্বনিসমষ্টির সহিত  আর এক ধ্বনিসমষ্টির  কোন অন্বয় থাকে না।” </a:t>
            </a:r>
            <a:endParaRPr lang="en-US" sz="32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238" y="1244391"/>
            <a:ext cx="2202657" cy="70788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 কী?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374" y="2731254"/>
            <a:ext cx="76730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পণ্ডিত উপেন্দ্রনাথের মতে,</a:t>
            </a:r>
          </a:p>
          <a:p>
            <a:pPr algn="just"/>
            <a:r>
              <a:rPr lang="bn-IN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“বাক্যে ব্যবহৃত শব্দকে পদ কহে।”</a:t>
            </a:r>
          </a:p>
          <a:p>
            <a:pPr algn="just"/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 মুনীর চৌধুরীর মতে,</a:t>
            </a:r>
          </a:p>
          <a:p>
            <a:pPr algn="just"/>
            <a:r>
              <a:rPr lang="bn-IN" sz="3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“বাক্যমধ্যে ব্যবহৃত  প্রত্যেকটি শব্দকে পদ বলা যায়।”</a:t>
            </a:r>
            <a:endParaRPr lang="en-US" sz="32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5565" y="1231139"/>
            <a:ext cx="4704521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পণ্ডিতগণের মতের মর্মকথা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4330" y="2373445"/>
            <a:ext cx="75404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ও পদকে ঘিরে পণ্ডিতগণের মতের মর্মকথা হলো, অর্থপূর্ণ ধ্বনিসমষ্টি হচ্ছে শব্দ। আর এ শব্দ যখন বাক্যে ব্যবহৃত হয়, তখন তাকে পদ বলে। যেমন-</a:t>
            </a:r>
          </a:p>
          <a:p>
            <a:pPr algn="ctr"/>
            <a:r>
              <a:rPr lang="bn-IN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মা, ভাত , খাব</a:t>
            </a:r>
          </a:p>
          <a:p>
            <a:pPr algn="just"/>
            <a:r>
              <a:rPr lang="bn-IN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ওপরের তিনটি শব্দ, কিন্তু নিচের তিনটি পদ-</a:t>
            </a:r>
          </a:p>
          <a:p>
            <a:pPr algn="ctr"/>
            <a:r>
              <a:rPr lang="bn-IN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ভাত খাব। </a:t>
            </a:r>
            <a:endParaRPr lang="en-US" sz="32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943" y="2149087"/>
            <a:ext cx="11062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বলে? এই প্রশ্নের উত্তরে বলা যায়-</a:t>
            </a:r>
          </a:p>
          <a:p>
            <a:pPr marL="742950" indent="-742950">
              <a:buAutoNum type="arabicPeriod"/>
            </a:pP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শব্দই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এক-একটি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350</Words>
  <Application>Microsoft Office PowerPoint</Application>
  <PresentationFormat>Widescreen</PresentationFormat>
  <Paragraphs>57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Bangla</dc:creator>
  <cp:lastModifiedBy>Rahul</cp:lastModifiedBy>
  <cp:revision>103</cp:revision>
  <dcterms:created xsi:type="dcterms:W3CDTF">2019-09-02T14:08:30Z</dcterms:created>
  <dcterms:modified xsi:type="dcterms:W3CDTF">2020-03-03T20:07:41Z</dcterms:modified>
</cp:coreProperties>
</file>