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24" r:id="rId2"/>
    <p:sldMasterId id="2147483736" r:id="rId3"/>
    <p:sldMasterId id="2147483748" r:id="rId4"/>
    <p:sldMasterId id="2147483760" r:id="rId5"/>
    <p:sldMasterId id="2147483772" r:id="rId6"/>
  </p:sldMasterIdLst>
  <p:sldIdLst>
    <p:sldId id="314" r:id="rId7"/>
    <p:sldId id="313" r:id="rId8"/>
    <p:sldId id="305" r:id="rId9"/>
    <p:sldId id="319" r:id="rId10"/>
    <p:sldId id="329" r:id="rId11"/>
    <p:sldId id="320" r:id="rId12"/>
    <p:sldId id="321" r:id="rId13"/>
    <p:sldId id="322" r:id="rId14"/>
    <p:sldId id="323" r:id="rId15"/>
    <p:sldId id="324" r:id="rId16"/>
    <p:sldId id="311" r:id="rId17"/>
    <p:sldId id="309" r:id="rId18"/>
    <p:sldId id="303" r:id="rId19"/>
    <p:sldId id="298" r:id="rId20"/>
    <p:sldId id="325" r:id="rId21"/>
    <p:sldId id="304" r:id="rId22"/>
    <p:sldId id="326" r:id="rId23"/>
    <p:sldId id="301" r:id="rId24"/>
    <p:sldId id="316" r:id="rId25"/>
    <p:sldId id="317" r:id="rId26"/>
    <p:sldId id="318" r:id="rId27"/>
    <p:sldId id="327" r:id="rId28"/>
    <p:sldId id="264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95" r:id="rId37"/>
    <p:sldId id="273" r:id="rId38"/>
    <p:sldId id="275" r:id="rId39"/>
    <p:sldId id="279" r:id="rId40"/>
    <p:sldId id="289" r:id="rId41"/>
    <p:sldId id="290" r:id="rId42"/>
    <p:sldId id="306" r:id="rId43"/>
    <p:sldId id="312" r:id="rId44"/>
    <p:sldId id="30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14B4"/>
    <a:srgbClr val="43035D"/>
    <a:srgbClr val="00B050"/>
    <a:srgbClr val="EA3706"/>
    <a:srgbClr val="0B5514"/>
    <a:srgbClr val="2416DA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>
      <p:cViewPr varScale="1">
        <p:scale>
          <a:sx n="70" d="100"/>
          <a:sy n="70" d="100"/>
        </p:scale>
        <p:origin x="5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B57D-D5E3-4E2F-B414-2639B4582E04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F199-50D1-4360-85DB-5D45A3E2C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8105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B57D-D5E3-4E2F-B414-2639B4582E04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F199-50D1-4360-85DB-5D45A3E2C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5007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B57D-D5E3-4E2F-B414-2639B4582E04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F199-50D1-4360-85DB-5D45A3E2C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4403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83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38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16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4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68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755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03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6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B57D-D5E3-4E2F-B414-2639B4582E04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F199-50D1-4360-85DB-5D45A3E2C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1084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59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05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21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79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02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69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36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13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26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B57D-D5E3-4E2F-B414-2639B4582E04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F199-50D1-4360-85DB-5D45A3E2C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5079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31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11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37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34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09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292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72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92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056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6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B57D-D5E3-4E2F-B414-2639B4582E04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F199-50D1-4360-85DB-5D45A3E2C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9644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468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823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291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06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158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191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06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944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601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0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B57D-D5E3-4E2F-B414-2639B4582E04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F199-50D1-4360-85DB-5D45A3E2C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7606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12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253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005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011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068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053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704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960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599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1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B57D-D5E3-4E2F-B414-2639B4582E04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F199-50D1-4360-85DB-5D45A3E2C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3825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471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187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550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44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356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863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3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B57D-D5E3-4E2F-B414-2639B4582E04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F199-50D1-4360-85DB-5D45A3E2C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2149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B57D-D5E3-4E2F-B414-2639B4582E04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F199-50D1-4360-85DB-5D45A3E2C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4283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B57D-D5E3-4E2F-B414-2639B4582E04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F199-50D1-4360-85DB-5D45A3E2C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2013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6B57D-D5E3-4E2F-B414-2639B4582E04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2F199-50D1-4360-85DB-5D45A3E2C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1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5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1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4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2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7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6000" dirty="0" err="1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kx‡Zi</a:t>
            </a:r>
            <a:r>
              <a:rPr lang="en-US" sz="6000" dirty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mKv‡j</a:t>
            </a:r>
            <a:r>
              <a:rPr lang="en-US" sz="6000" dirty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6000" dirty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72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9TzoRnRn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8088743" cy="4525963"/>
          </a:xfrm>
        </p:spPr>
      </p:pic>
    </p:spTree>
    <p:extLst>
      <p:ext uri="{BB962C8B-B14F-4D97-AF65-F5344CB8AC3E}">
        <p14:creationId xmlns:p14="http://schemas.microsoft.com/office/powerpoint/2010/main" val="31794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118"/>
            <a:ext cx="3008313" cy="825500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1.wb‡Ri</a:t>
            </a:r>
            <a:r>
              <a:rPr lang="en-US" sz="28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wbivcËv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90600"/>
            <a:ext cx="3429000" cy="5181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5029200" cy="52578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K.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wkÿ‡Ki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‡`©k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AbymiY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Kiv</a:t>
            </a:r>
            <a:endParaRPr lang="en-US" sz="28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L.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wbivc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` †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cwiavb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G‡cÖvb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¯‹,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Møvfm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wbivc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Pkgv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dzj‡c›U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RyZv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K¨vc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Uzwc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2800" dirty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M. </a:t>
            </a:r>
            <a:r>
              <a:rPr lang="en-US" sz="2800" dirty="0" err="1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AcÖ‡qvRbxq</a:t>
            </a:r>
            <a:r>
              <a:rPr lang="en-US" sz="2800" dirty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hš¿cvwZ</a:t>
            </a:r>
            <a:r>
              <a:rPr lang="en-US" sz="2800" dirty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ivmvqwbK</a:t>
            </a:r>
            <a:r>
              <a:rPr lang="en-US" sz="2800" dirty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 `ª</a:t>
            </a:r>
            <a:r>
              <a:rPr lang="en-US" sz="2800" dirty="0" err="1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e¨vw</a:t>
            </a:r>
            <a:r>
              <a:rPr lang="en-US" sz="2800" dirty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` ¯</a:t>
            </a:r>
            <a:r>
              <a:rPr lang="en-US" sz="2800" dirty="0" err="1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úk</a:t>
            </a:r>
            <a:r>
              <a:rPr lang="en-US" sz="2800" dirty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Kiv</a:t>
            </a:r>
            <a:endParaRPr lang="en-US" sz="2800" dirty="0">
              <a:solidFill>
                <a:srgbClr val="2416DA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N. †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h‡Kvb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`¨ I 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cvbxq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wbivc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 _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vKv</a:t>
            </a:r>
            <a:endParaRPr lang="en-US" sz="28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>
                <a:solidFill>
                  <a:srgbClr val="EA3706"/>
                </a:solidFill>
                <a:latin typeface="SutonnyMJ" pitchFamily="2" charset="0"/>
                <a:cs typeface="SutonnyMJ" pitchFamily="2" charset="0"/>
              </a:rPr>
              <a:t>O. </a:t>
            </a:r>
            <a:r>
              <a:rPr lang="en-US" sz="2800" dirty="0" err="1">
                <a:solidFill>
                  <a:srgbClr val="EA3706"/>
                </a:solidFill>
                <a:latin typeface="SutonnyMJ" pitchFamily="2" charset="0"/>
                <a:cs typeface="SutonnyMJ" pitchFamily="2" charset="0"/>
              </a:rPr>
              <a:t>AcÖ‡qvRbxq</a:t>
            </a:r>
            <a:r>
              <a:rPr lang="en-US" sz="2800" dirty="0">
                <a:solidFill>
                  <a:srgbClr val="EA370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EA3706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2800" dirty="0">
                <a:solidFill>
                  <a:srgbClr val="EA370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EA3706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2800" dirty="0">
                <a:solidFill>
                  <a:srgbClr val="EA3706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800" dirty="0" err="1">
                <a:solidFill>
                  <a:srgbClr val="EA3706"/>
                </a:solidFill>
                <a:latin typeface="SutonnyMJ" pitchFamily="2" charset="0"/>
                <a:cs typeface="SutonnyMJ" pitchFamily="2" charset="0"/>
              </a:rPr>
              <a:t>weiZ</a:t>
            </a:r>
            <a:r>
              <a:rPr lang="en-US" sz="2800" dirty="0">
                <a:solidFill>
                  <a:srgbClr val="EA3706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solidFill>
                  <a:srgbClr val="EA3706"/>
                </a:solidFill>
                <a:latin typeface="SutonnyMJ" pitchFamily="2" charset="0"/>
                <a:cs typeface="SutonnyMJ" pitchFamily="2" charset="0"/>
              </a:rPr>
              <a:t>vKv</a:t>
            </a:r>
            <a:endParaRPr lang="en-US" sz="2800" dirty="0">
              <a:solidFill>
                <a:srgbClr val="EA3706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P.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g‡bv‡hv‡Mi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cixÿY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m¤úv`b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3773501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photo-38999502-1R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7848600" cy="47061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wb‡Ri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নিরাপত্তা বিধা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DcKiY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err="1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8800" dirty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wbivcËv</a:t>
            </a:r>
            <a:endParaRPr lang="en-US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905000"/>
            <a:ext cx="78867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49093"/>
      </p:ext>
    </p:extLst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mncvVxi</a:t>
            </a: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wbivcËv</a:t>
            </a:r>
            <a:endParaRPr lang="en-US" sz="6600" dirty="0"/>
          </a:p>
        </p:txBody>
      </p:sp>
      <p:pic>
        <p:nvPicPr>
          <p:cNvPr id="16" name="Content Placeholder 15" descr="Background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600200"/>
            <a:ext cx="8439150" cy="43434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142999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2.mncvVxi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wbivcËv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8001000" cy="4495800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K. Z_¨ </a:t>
            </a:r>
            <a:r>
              <a:rPr lang="en-US" sz="48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wewbgq</a:t>
            </a:r>
            <a:r>
              <a:rPr lang="en-US" sz="48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Kiv</a:t>
            </a:r>
            <a:endParaRPr lang="en-US" sz="4800" dirty="0" smtClean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sz="48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L</a:t>
            </a:r>
            <a:r>
              <a:rPr lang="en-US" sz="4800" dirty="0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4800" dirty="0" err="1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AbygwZ</a:t>
            </a:r>
            <a:r>
              <a:rPr lang="en-US" sz="4800" dirty="0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e¨ZxZ</a:t>
            </a:r>
            <a:r>
              <a:rPr lang="en-US" sz="4800" dirty="0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mncvVxi</a:t>
            </a:r>
            <a:r>
              <a:rPr lang="en-US" sz="4800" dirty="0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hš¿cvwZ</a:t>
            </a:r>
            <a:r>
              <a:rPr lang="en-US" sz="4800" dirty="0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dirty="0" err="1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ivmvqwbK</a:t>
            </a:r>
            <a:r>
              <a:rPr lang="en-US" sz="4800" dirty="0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 `ª</a:t>
            </a:r>
            <a:r>
              <a:rPr lang="en-US" sz="4800" dirty="0" err="1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e¨vw</a:t>
            </a:r>
            <a:r>
              <a:rPr lang="en-US" sz="4800" dirty="0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` ¯</a:t>
            </a:r>
            <a:r>
              <a:rPr lang="en-US" sz="4800" dirty="0" err="1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úk</a:t>
            </a:r>
            <a:r>
              <a:rPr lang="en-US" sz="4800" dirty="0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800" dirty="0" err="1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4800" dirty="0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Kiv</a:t>
            </a:r>
            <a:endParaRPr lang="en-US" sz="4800" dirty="0" smtClean="0">
              <a:solidFill>
                <a:srgbClr val="CC00CC"/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sz="4800" dirty="0" err="1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M.evb©v‡i</a:t>
            </a:r>
            <a:r>
              <a:rPr lang="en-US" sz="4800" dirty="0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dirty="0" err="1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U÷wUD‡e</a:t>
            </a:r>
            <a:r>
              <a:rPr lang="en-US" sz="4800" dirty="0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dirty="0" err="1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4800" dirty="0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ivmvqwbK</a:t>
            </a:r>
            <a:r>
              <a:rPr lang="en-US" sz="4800" dirty="0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 `ªe¨ </a:t>
            </a:r>
            <a:r>
              <a:rPr lang="en-US" sz="4800" dirty="0" err="1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Zvc</a:t>
            </a:r>
            <a:r>
              <a:rPr lang="en-US" sz="4800" dirty="0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4800" dirty="0" err="1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Iqvi</a:t>
            </a:r>
            <a:r>
              <a:rPr lang="en-US" sz="4800" dirty="0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4800" dirty="0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dirty="0" err="1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U÷wUD‡ei</a:t>
            </a:r>
            <a:r>
              <a:rPr lang="en-US" sz="4800" dirty="0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dirty="0" err="1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Lvjv</a:t>
            </a:r>
            <a:r>
              <a:rPr lang="en-US" sz="4800" dirty="0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4800" dirty="0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wbivc</a:t>
            </a:r>
            <a:r>
              <a:rPr lang="en-US" sz="4800" dirty="0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4800" dirty="0" err="1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4800" dirty="0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4800" dirty="0" err="1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vcb</a:t>
            </a:r>
            <a:r>
              <a:rPr lang="en-US" sz="4800" dirty="0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4800" dirty="0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4800" dirty="0" smtClean="0">
                <a:solidFill>
                  <a:srgbClr val="2416DA"/>
                </a:solidFill>
              </a:rPr>
              <a:t> </a:t>
            </a:r>
            <a:endParaRPr lang="en-US" sz="4800" dirty="0">
              <a:solidFill>
                <a:srgbClr val="2416DA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4551759" cy="6858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3.hš¿cvwZi</a:t>
            </a:r>
            <a:r>
              <a:rPr lang="en-US" sz="32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wbivcËv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2971800" cy="4648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3639" y="1295400"/>
            <a:ext cx="5085161" cy="50292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K.</a:t>
            </a:r>
            <a:r>
              <a:rPr lang="en-US" sz="32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wbw</a:t>
            </a:r>
            <a:r>
              <a:rPr lang="en-US" sz="32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`©ó </a:t>
            </a:r>
            <a:r>
              <a:rPr lang="en-US" sz="32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hš¿cvwZi</a:t>
            </a:r>
            <a:r>
              <a:rPr lang="en-US" sz="32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32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32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kbv</a:t>
            </a:r>
            <a:r>
              <a:rPr lang="en-US" sz="32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AbymiY</a:t>
            </a:r>
            <a:endParaRPr lang="en-US" sz="32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L.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Møvm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mvgMÖx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e¨env‡ii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ci m¤¢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ve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`ª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æZ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cwi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¯‹vi</a:t>
            </a:r>
          </a:p>
          <a:p>
            <a:r>
              <a:rPr lang="en-US" sz="3200" dirty="0" err="1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M.aviv‡jv</a:t>
            </a:r>
            <a:r>
              <a:rPr lang="en-US" sz="3200" dirty="0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myuPv‡jv</a:t>
            </a:r>
            <a:r>
              <a:rPr lang="en-US" sz="3200" dirty="0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hš</a:t>
            </a:r>
            <a:r>
              <a:rPr lang="en-US" sz="3200" dirty="0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¿ </a:t>
            </a:r>
            <a:r>
              <a:rPr lang="en-US" sz="3200" dirty="0" err="1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e¨env‡ii</a:t>
            </a:r>
            <a:r>
              <a:rPr lang="en-US" sz="3200" dirty="0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3200" dirty="0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mZK©Zvg~jK</a:t>
            </a:r>
            <a:r>
              <a:rPr lang="en-US" sz="3200" dirty="0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3200" dirty="0" err="1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MÖnb</a:t>
            </a:r>
            <a:endParaRPr lang="en-US" sz="3200" dirty="0">
              <a:solidFill>
                <a:srgbClr val="43035D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N.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DËß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KvPmvgMÖx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kxZj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cvwbi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ms¯úk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© †_‡K `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y‡i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ivLv</a:t>
            </a:r>
            <a:endParaRPr lang="en-US" sz="32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O. ˆe`¨</a:t>
            </a:r>
            <a:r>
              <a:rPr lang="en-US" sz="3200" dirty="0" err="1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sz="3200" dirty="0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mvgMÖx</a:t>
            </a:r>
            <a:r>
              <a:rPr lang="en-US" sz="3200" dirty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e¨env‡ii</a:t>
            </a:r>
            <a:r>
              <a:rPr lang="en-US" sz="3200" dirty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 ci m¤¢</a:t>
            </a:r>
            <a:r>
              <a:rPr lang="en-US" sz="3200" dirty="0" err="1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ve</a:t>
            </a:r>
            <a:r>
              <a:rPr lang="en-US" sz="3200" dirty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3200" dirty="0" err="1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3200" dirty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myBP</a:t>
            </a:r>
            <a:r>
              <a:rPr lang="en-US" sz="3200" dirty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eÜ</a:t>
            </a:r>
            <a:r>
              <a:rPr lang="en-US" sz="3200" dirty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Kiv</a:t>
            </a:r>
            <a:endParaRPr lang="en-US" sz="3200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39076"/>
      </p:ext>
    </p:extLst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3.hš¿cvwZi </a:t>
            </a:r>
            <a:r>
              <a:rPr lang="en-US" sz="7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wbivcËv</a:t>
            </a:r>
            <a:endParaRPr lang="en-US" sz="7200" dirty="0"/>
          </a:p>
        </p:txBody>
      </p:sp>
      <p:pic>
        <p:nvPicPr>
          <p:cNvPr id="4" name="Content Placeholder 3" descr="17604408-laboratory-glasswa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447800"/>
            <a:ext cx="7696200" cy="4637881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4092178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4.j¨v‡ei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wbivcËv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838200"/>
            <a:ext cx="3505200" cy="5105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752600"/>
            <a:ext cx="4267200" cy="4344988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K.j¨v‡ei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wbivcËvq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gqv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vËxY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ivmvqwbK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`ª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e¨vw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msiÿY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Kiv</a:t>
            </a:r>
            <a:endParaRPr lang="en-US" sz="28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  <a:cs typeface="SutonnyMJ" pitchFamily="2" charset="0"/>
              </a:rPr>
              <a:t>L.ci¯úi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  <a:cs typeface="SutonnyMJ" pitchFamily="2" charset="0"/>
              </a:rPr>
              <a:t>wevµqv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  <a:cs typeface="SutonnyMJ" pitchFamily="2" charset="0"/>
              </a:rPr>
              <a:t>Giƒc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  <a:cs typeface="SutonnyMJ" pitchFamily="2" charset="0"/>
              </a:rPr>
              <a:t> `ª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  <a:cs typeface="SutonnyMJ" pitchFamily="2" charset="0"/>
              </a:rPr>
              <a:t>e¨vw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  <a:cs typeface="SutonnyMJ" pitchFamily="2" charset="0"/>
              </a:rPr>
              <a:t>cvkvcvwk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  <a:cs typeface="SutonnyMJ" pitchFamily="2" charset="0"/>
              </a:rPr>
              <a:t>ivLv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M. </a:t>
            </a:r>
            <a:r>
              <a:rPr lang="en-US" sz="28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ch©vß</a:t>
            </a:r>
            <a:r>
              <a:rPr lang="en-US" sz="28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evqy</a:t>
            </a:r>
            <a:r>
              <a:rPr lang="en-US" sz="28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PjvPj</a:t>
            </a:r>
            <a:r>
              <a:rPr lang="en-US" sz="28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wbwðZ</a:t>
            </a:r>
            <a:r>
              <a:rPr lang="en-US" sz="28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Kiv</a:t>
            </a:r>
            <a:endParaRPr lang="en-US" sz="28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N.`~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N©Ubv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cÖwZ‡iva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mvgMªx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msiÿY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-1. 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AwMœ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wbe©vcK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2800" dirty="0" err="1">
                <a:solidFill>
                  <a:srgbClr val="0C14B4"/>
                </a:solidFill>
                <a:latin typeface="SutonnyMJ" pitchFamily="2" charset="0"/>
                <a:cs typeface="SutonnyMJ" pitchFamily="2" charset="0"/>
              </a:rPr>
              <a:t>2.cÖv_wgK</a:t>
            </a:r>
            <a:r>
              <a:rPr lang="en-US" sz="2800" dirty="0">
                <a:solidFill>
                  <a:srgbClr val="0C14B4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C14B4"/>
                </a:solidFill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800" dirty="0">
                <a:solidFill>
                  <a:srgbClr val="0C14B4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C14B4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solidFill>
                  <a:srgbClr val="0C14B4"/>
                </a:solidFill>
                <a:latin typeface="SutonnyMJ" pitchFamily="2" charset="0"/>
                <a:cs typeface="SutonnyMJ" pitchFamily="2" charset="0"/>
              </a:rPr>
              <a:t>· </a:t>
            </a:r>
            <a:r>
              <a:rPr lang="en-US" sz="2800" dirty="0" err="1">
                <a:solidFill>
                  <a:srgbClr val="0C14B4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dirty="0">
                <a:solidFill>
                  <a:srgbClr val="0C14B4"/>
                </a:solidFill>
                <a:latin typeface="SutonnyMJ" pitchFamily="2" charset="0"/>
                <a:cs typeface="SutonnyMJ" pitchFamily="2" charset="0"/>
              </a:rPr>
              <a:t>`</a:t>
            </a: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O.wbqwgZ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ˆe`¨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ywZK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mÂvjb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cixÿY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8479291"/>
      </p:ext>
    </p:extLst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310" y="557284"/>
            <a:ext cx="3048000" cy="1219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5.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cwi‡e‡ki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endParaRPr lang="en-US" sz="3200" dirty="0"/>
          </a:p>
        </p:txBody>
      </p:sp>
      <p:pic>
        <p:nvPicPr>
          <p:cNvPr id="5" name="Content Placeholder 4" descr="images_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0601" y="609600"/>
            <a:ext cx="4243870" cy="5867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752600"/>
            <a:ext cx="3429000" cy="483076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5. 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cwi‡e‡ki</a:t>
            </a:r>
            <a:r>
              <a:rPr lang="en-US" sz="2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wbivcËvi</a:t>
            </a:r>
            <a:r>
              <a:rPr lang="en-US" sz="2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¨</a:t>
            </a:r>
          </a:p>
          <a:p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K.e¨env‡ii</a:t>
            </a:r>
            <a:r>
              <a:rPr lang="en-US" sz="2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ci</a:t>
            </a:r>
            <a:r>
              <a:rPr lang="en-US" sz="2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AcÖ‡qvRbxq</a:t>
            </a:r>
            <a:r>
              <a:rPr lang="en-US" sz="2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ivmvqwbK</a:t>
            </a:r>
            <a:r>
              <a:rPr lang="en-US" sz="2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`ª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e¨vw</a:t>
            </a:r>
            <a:r>
              <a:rPr lang="en-US" sz="2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wbivc</a:t>
            </a:r>
            <a:r>
              <a:rPr lang="en-US" sz="2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cwiZ¨vM</a:t>
            </a:r>
            <a:r>
              <a:rPr lang="en-US" sz="2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AbymiY</a:t>
            </a:r>
            <a:r>
              <a:rPr lang="en-US" sz="2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| †hgb-1. 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jNyKiY</a:t>
            </a:r>
            <a:r>
              <a:rPr lang="en-US" sz="2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2. 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cÖkgY</a:t>
            </a:r>
            <a:r>
              <a:rPr lang="en-US" sz="2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3. †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cvov‡bv</a:t>
            </a:r>
            <a:r>
              <a:rPr lang="en-US" sz="2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4. 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gvwU‡Z</a:t>
            </a:r>
            <a:r>
              <a:rPr lang="en-US" sz="2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cyu‡Z</a:t>
            </a:r>
            <a:r>
              <a:rPr lang="en-US" sz="2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djv</a:t>
            </a:r>
            <a:r>
              <a:rPr lang="en-US" sz="2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5. 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eR</a:t>
            </a:r>
            <a:r>
              <a:rPr lang="en-US" sz="2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©¨ 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msiÿY</a:t>
            </a:r>
            <a:r>
              <a:rPr lang="en-US" sz="2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L.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4R Principle 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AbymiY</a:t>
            </a:r>
            <a:r>
              <a:rPr lang="en-US" sz="2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|‡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2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Reduce-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Kgv‡bv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Reuse-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c~Y©e¨envi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Recycle-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c~Y©e¨envi</a:t>
            </a:r>
            <a:r>
              <a:rPr lang="en-US" sz="2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Dc‡hvMx</a:t>
            </a:r>
            <a:r>
              <a:rPr lang="en-US" sz="2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Refuse-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AveR©bv</a:t>
            </a:r>
            <a:r>
              <a:rPr lang="en-US" sz="2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miv‡bv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Balance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7162800" cy="3962400"/>
          </a:xfrm>
        </p:spPr>
      </p:pic>
    </p:spTree>
    <p:extLst>
      <p:ext uri="{BB962C8B-B14F-4D97-AF65-F5344CB8AC3E}">
        <p14:creationId xmlns:p14="http://schemas.microsoft.com/office/powerpoint/2010/main" val="2060617698"/>
      </p:ext>
    </p:extLst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lllll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371600"/>
            <a:ext cx="8382000" cy="5168176"/>
          </a:xfrm>
        </p:spPr>
      </p:pic>
      <p:sp>
        <p:nvSpPr>
          <p:cNvPr id="6" name="Rectangle 5"/>
          <p:cNvSpPr/>
          <p:nvPr/>
        </p:nvSpPr>
        <p:spPr>
          <a:xfrm>
            <a:off x="228600" y="3265944"/>
            <a:ext cx="4953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kL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†gv³v‡`i </a:t>
            </a:r>
            <a:r>
              <a:rPr lang="en-US" sz="2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Avjx</a:t>
            </a:r>
            <a:endParaRPr lang="en-US" sz="28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v‡qignj</a:t>
            </a:r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Abvm</a:t>
            </a:r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©) </a:t>
            </a:r>
            <a:r>
              <a:rPr lang="en-US" sz="2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Lyjbv</a:t>
            </a:r>
            <a:endParaRPr lang="en-US" sz="28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‡gvev-01717011960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E-mail:skmuktaderali@gmail.com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91200" y="3657600"/>
            <a:ext cx="3124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Øv`k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1ম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অধ্যায়ঃ১ম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পাঠঃ১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7200"/>
            <a:ext cx="696656" cy="6683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3400"/>
            <a:ext cx="696656" cy="6683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44" y="533400"/>
            <a:ext cx="696656" cy="6683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44" y="474663"/>
            <a:ext cx="696656" cy="668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24" y="1447801"/>
            <a:ext cx="2819400" cy="179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37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Digital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Balance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1828800"/>
            <a:ext cx="8048625" cy="4267200"/>
          </a:xfrm>
        </p:spPr>
      </p:pic>
    </p:spTree>
    <p:extLst>
      <p:ext uri="{BB962C8B-B14F-4D97-AF65-F5344CB8AC3E}">
        <p14:creationId xmlns:p14="http://schemas.microsoft.com/office/powerpoint/2010/main" val="1462896643"/>
      </p:ext>
    </p:extLst>
  </p:cSld>
  <p:clrMapOvr>
    <a:masterClrMapping/>
  </p:clrMapOvr>
  <p:transition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Lab. Tools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33600"/>
            <a:ext cx="7162800" cy="3886199"/>
          </a:xfrm>
        </p:spPr>
      </p:pic>
    </p:spTree>
    <p:extLst>
      <p:ext uri="{BB962C8B-B14F-4D97-AF65-F5344CB8AC3E}">
        <p14:creationId xmlns:p14="http://schemas.microsoft.com/office/powerpoint/2010/main" val="635545271"/>
      </p:ext>
    </p:extLst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Tube Holder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8153400" cy="4800600"/>
          </a:xfrm>
        </p:spPr>
      </p:pic>
    </p:spTree>
    <p:extLst>
      <p:ext uri="{BB962C8B-B14F-4D97-AF65-F5344CB8AC3E}">
        <p14:creationId xmlns:p14="http://schemas.microsoft.com/office/powerpoint/2010/main" val="2968368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5449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Lab. Tools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7604408-laboratory-glasswa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6331" y="1825625"/>
            <a:ext cx="4351338" cy="4351338"/>
          </a:xfrm>
        </p:spPr>
      </p:pic>
      <p:pic>
        <p:nvPicPr>
          <p:cNvPr id="5" name="Content Placeholder 3" descr="17604408-laboratory-glassw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676400"/>
            <a:ext cx="7467600" cy="4445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wc‡cU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download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8458200" cy="46482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ey‡iU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91000" y="1690689"/>
            <a:ext cx="2438400" cy="4862511"/>
          </a:xfrm>
        </p:spPr>
      </p:pic>
    </p:spTree>
  </p:cSld>
  <p:clrMapOvr>
    <a:masterClrMapping/>
  </p:clrMapOvr>
  <p:transition>
    <p:zoom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235074"/>
          </a:xfrm>
        </p:spPr>
        <p:txBody>
          <a:bodyPr>
            <a:noAutofit/>
          </a:bodyPr>
          <a:lstStyle/>
          <a:p>
            <a:pPr algn="ctr"/>
            <a:r>
              <a:rPr lang="en-US" sz="11500" dirty="0" err="1" smtClean="0">
                <a:latin typeface="SutonnyMJ" pitchFamily="2" charset="0"/>
                <a:cs typeface="SutonnyMJ" pitchFamily="2" charset="0"/>
              </a:rPr>
              <a:t>dv‡bj</a:t>
            </a:r>
            <a:endParaRPr lang="en-US" sz="115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F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04977" y="1825624"/>
            <a:ext cx="2934045" cy="4727575"/>
          </a:xfrm>
        </p:spPr>
      </p:pic>
    </p:spTree>
  </p:cSld>
  <p:clrMapOvr>
    <a:masterClrMapping/>
  </p:clrMapOvr>
  <p:transition>
    <p:split dir="in"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KwbK¨vj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d¬v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¯‹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g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24200" y="1828800"/>
            <a:ext cx="2934045" cy="435133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600950" cy="1219201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1500" dirty="0" err="1" smtClean="0">
                <a:latin typeface="SutonnyMJ" pitchFamily="2" charset="0"/>
                <a:cs typeface="SutonnyMJ" pitchFamily="2" charset="0"/>
              </a:rPr>
              <a:t>gvcb</a:t>
            </a:r>
            <a:r>
              <a:rPr lang="en-US" sz="11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500" dirty="0" err="1" smtClean="0">
                <a:latin typeface="SutonnyMJ" pitchFamily="2" charset="0"/>
                <a:cs typeface="SutonnyMJ" pitchFamily="2" charset="0"/>
              </a:rPr>
              <a:t>wmwjÛvi</a:t>
            </a:r>
            <a:endParaRPr lang="en-US" sz="115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gf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371601"/>
            <a:ext cx="6553200" cy="54864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U÷wUDe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T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447800"/>
            <a:ext cx="6934200" cy="5257799"/>
          </a:xfrm>
        </p:spPr>
      </p:pic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077200" cy="1303867"/>
          </a:xfrm>
          <a:blipFill>
            <a:blip r:embed="rId2" cstate="print"/>
            <a:tile tx="0" ty="0" sx="100000" sy="100000" flip="none" algn="tl"/>
          </a:blipFill>
          <a:scene3d>
            <a:camera prst="obliqueTopLeft"/>
            <a:lightRig rig="threePt" dir="t"/>
          </a:scene3d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imvqb</a:t>
            </a:r>
            <a:r>
              <a:rPr lang="en-US" sz="48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48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K¬v‡m</a:t>
            </a:r>
            <a:r>
              <a:rPr lang="en-US" sz="48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48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8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Si-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2209800"/>
            <a:ext cx="6477000" cy="3962400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6474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U÷wUDe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TT-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90600" y="1371600"/>
            <a:ext cx="7162800" cy="4876800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685799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Hazard Symbols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35814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msMv-wec¾bK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ivmvqwbK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c`v‡_©i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¨ 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mywbw`©ó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mZK©xKiY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cÖZxK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| G‡K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Hazard Symbols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Hazard Symbols</a:t>
            </a:r>
            <a:endParaRPr lang="en-US" dirty="0"/>
          </a:p>
        </p:txBody>
      </p:sp>
      <p:pic>
        <p:nvPicPr>
          <p:cNvPr id="5" name="Content Placeholder 4" descr="203377,1224941718,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457200"/>
            <a:ext cx="6477000" cy="6324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Hazard Symbols</a:t>
            </a:r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01.cwi‡ek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SuywK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02.RviK</a:t>
            </a:r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03.`vn¨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Zij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04.wec¾bK</a:t>
            </a:r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05.ÿqKviK</a:t>
            </a:r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06.we‡ùviK</a:t>
            </a:r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07.‡ZRw¯Œq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iwk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¥</a:t>
            </a:r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08.ÿwZKi</a:t>
            </a:r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09.‰Re `~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lK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3657600" y="2286000"/>
            <a:ext cx="1676400" cy="1524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utonnyMJ" pitchFamily="2" charset="0"/>
                <a:cs typeface="SutonnyMJ" pitchFamily="2" charset="0"/>
              </a:rPr>
              <a:t>01.cwi‡ek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SuywK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5334000" y="2286000"/>
            <a:ext cx="1676400" cy="1524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02.RviK</a:t>
            </a:r>
          </a:p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7010400" y="2286000"/>
            <a:ext cx="1676400" cy="1524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03.`vn¨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Zij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3657600" y="4191000"/>
            <a:ext cx="1676400" cy="1524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04.wec¾bK</a:t>
            </a:r>
          </a:p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5257800" y="4191000"/>
            <a:ext cx="1676400" cy="1524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05.ÿqKviK</a:t>
            </a:r>
          </a:p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7010400" y="4191000"/>
            <a:ext cx="1676400" cy="1524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06.we‡ùviK</a:t>
            </a:r>
          </a:p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7010400" y="6019800"/>
            <a:ext cx="1676400" cy="1524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09.‰Re `~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lK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5410200" y="6019800"/>
            <a:ext cx="1676400" cy="1524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08.ÿwZKi</a:t>
            </a:r>
          </a:p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3733800" y="6019800"/>
            <a:ext cx="1676400" cy="1524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07.‡ZRw¯Œq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iwk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¥</a:t>
            </a:r>
          </a:p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Hazard Symbols</a:t>
            </a:r>
            <a:endParaRPr lang="en-US" dirty="0"/>
          </a:p>
        </p:txBody>
      </p:sp>
      <p:pic>
        <p:nvPicPr>
          <p:cNvPr id="5" name="Content Placeholder 4" descr="H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457200"/>
            <a:ext cx="5486399" cy="6096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Hazard Symbols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01.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K‡ivwU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g„Zz¨i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cÖZxK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02. .‡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ZRw¯Œq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iwk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¥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03. ‰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e`y¨wZK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SuywK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04. we¯§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qm~PK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wPý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05.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ÿqKviK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06.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UV-ray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07.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08.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we‡ùviK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09.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10.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ÿwZKi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11.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12.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cwi‡ek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SuywK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13.`vn¨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Zij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14. .‰Re `~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lK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15.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16.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RviK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Hazard Symbols</a:t>
            </a:r>
            <a:endParaRPr lang="en-US" dirty="0"/>
          </a:p>
        </p:txBody>
      </p:sp>
      <p:pic>
        <p:nvPicPr>
          <p:cNvPr id="5" name="Content Placeholder 4" descr="th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762000"/>
            <a:ext cx="4800599" cy="57911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Hazard Symbols</a:t>
            </a:r>
          </a:p>
          <a:p>
            <a:pPr marL="342900" indent="-342900">
              <a:buAutoNum type="arabicPeriod"/>
            </a:pP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we‡ùviK</a:t>
            </a:r>
            <a:endParaRPr lang="en-US" sz="1800" dirty="0" smtClean="0">
              <a:latin typeface="SutonnyMJ" pitchFamily="2" charset="0"/>
              <a:cs typeface="SutonnyMJ" pitchFamily="2" charset="0"/>
            </a:endParaRPr>
          </a:p>
          <a:p>
            <a:pPr marL="342900" indent="-342900">
              <a:buAutoNum type="arabicPeriod"/>
            </a:pP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welv³</a:t>
            </a:r>
          </a:p>
          <a:p>
            <a:pPr marL="342900" indent="-342900">
              <a:buAutoNum type="arabicPeriod"/>
            </a:pP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AwZ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 welv³</a:t>
            </a:r>
          </a:p>
          <a:p>
            <a:pPr marL="342900" indent="-342900">
              <a:buAutoNum type="arabicPeriod"/>
            </a:pP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RviK</a:t>
            </a:r>
            <a:endParaRPr lang="en-US" sz="1800" dirty="0" smtClean="0">
              <a:latin typeface="SutonnyMJ" pitchFamily="2" charset="0"/>
              <a:cs typeface="SutonnyMJ" pitchFamily="2" charset="0"/>
            </a:endParaRPr>
          </a:p>
          <a:p>
            <a:pPr marL="342900" indent="-342900">
              <a:buAutoNum type="arabicPeriod"/>
            </a:pP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vn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c`v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_©</a:t>
            </a:r>
          </a:p>
          <a:p>
            <a:pPr marL="342900" indent="-342900">
              <a:buAutoNum type="arabicPeriod"/>
            </a:pP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gvivZ¥K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vn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c`v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_©</a:t>
            </a:r>
          </a:p>
          <a:p>
            <a:pPr marL="342900" indent="-342900">
              <a:buAutoNum type="arabicPeriod"/>
            </a:pP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ÿqKviK</a:t>
            </a:r>
            <a:endParaRPr lang="en-US" sz="1800" dirty="0" smtClean="0">
              <a:latin typeface="SutonnyMJ" pitchFamily="2" charset="0"/>
              <a:cs typeface="SutonnyMJ" pitchFamily="2" charset="0"/>
            </a:endParaRPr>
          </a:p>
          <a:p>
            <a:pPr marL="342900" indent="-342900">
              <a:buAutoNum type="arabicPeriod"/>
            </a:pP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ÿwZKi</a:t>
            </a:r>
            <a:endParaRPr lang="en-US" sz="1800" dirty="0" smtClean="0">
              <a:latin typeface="SutonnyMJ" pitchFamily="2" charset="0"/>
              <a:cs typeface="SutonnyMJ" pitchFamily="2" charset="0"/>
            </a:endParaRPr>
          </a:p>
          <a:p>
            <a:pPr marL="342900" indent="-342900">
              <a:buAutoNum type="arabicPeriod"/>
            </a:pP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AwZ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ÿwZKi</a:t>
            </a:r>
            <a:endParaRPr lang="en-US" sz="1800" dirty="0" smtClean="0">
              <a:latin typeface="SutonnyMJ" pitchFamily="2" charset="0"/>
              <a:cs typeface="SutonnyMJ" pitchFamily="2" charset="0"/>
            </a:endParaRPr>
          </a:p>
          <a:p>
            <a:pPr marL="342900" indent="-342900">
              <a:buAutoNum type="arabicPeriod"/>
            </a:pP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 `~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lK</a:t>
            </a:r>
            <a:endParaRPr lang="en-US" sz="1800" dirty="0" smtClean="0">
              <a:latin typeface="SutonnyMJ" pitchFamily="2" charset="0"/>
              <a:cs typeface="SutonnyMJ" pitchFamily="2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43600" y="3124200"/>
            <a:ext cx="6096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03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696200" y="3124200"/>
            <a:ext cx="609600" cy="3048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04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343400" y="4495800"/>
            <a:ext cx="609600" cy="304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05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019800" y="4495800"/>
            <a:ext cx="6096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620000" y="4495800"/>
            <a:ext cx="609600" cy="304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07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343400" y="5943600"/>
            <a:ext cx="609600" cy="3048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08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019800" y="5943600"/>
            <a:ext cx="609600" cy="304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620000" y="5943600"/>
            <a:ext cx="609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019800" y="1752600"/>
            <a:ext cx="6096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343400" y="3124200"/>
            <a:ext cx="609600" cy="3048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01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Hazard Symbols</a:t>
            </a:r>
            <a:endParaRPr lang="en-US" dirty="0"/>
          </a:p>
        </p:txBody>
      </p:sp>
      <p:pic>
        <p:nvPicPr>
          <p:cNvPr id="4" name="Content Placeholder 3" descr="th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8305800" cy="4953000"/>
          </a:xfrm>
        </p:spPr>
      </p:pic>
      <p:sp>
        <p:nvSpPr>
          <p:cNvPr id="5" name="Flowchart: Connector 4"/>
          <p:cNvSpPr/>
          <p:nvPr/>
        </p:nvSpPr>
        <p:spPr>
          <a:xfrm>
            <a:off x="1295400" y="4953000"/>
            <a:ext cx="6096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4038600" y="4953000"/>
            <a:ext cx="6096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>
            <a:off x="6705600" y="5029200"/>
            <a:ext cx="6096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03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Hazard Symbols</a:t>
            </a:r>
            <a:endParaRPr lang="en-US" dirty="0"/>
          </a:p>
        </p:txBody>
      </p:sp>
      <p:pic>
        <p:nvPicPr>
          <p:cNvPr id="4" name="Content Placeholder 3" descr="th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219200"/>
            <a:ext cx="6400799" cy="5486399"/>
          </a:xfrm>
        </p:spPr>
      </p:pic>
      <p:sp>
        <p:nvSpPr>
          <p:cNvPr id="5" name="Flowchart: Connector 4"/>
          <p:cNvSpPr/>
          <p:nvPr/>
        </p:nvSpPr>
        <p:spPr>
          <a:xfrm>
            <a:off x="1219200" y="2895600"/>
            <a:ext cx="6096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1295400" y="4267200"/>
            <a:ext cx="6096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>
            <a:off x="1295400" y="5562600"/>
            <a:ext cx="6096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03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990599"/>
          </a:xfrm>
        </p:spPr>
        <p:txBody>
          <a:bodyPr>
            <a:normAutofit fontScale="90000"/>
          </a:bodyPr>
          <a:lstStyle/>
          <a:p>
            <a:r>
              <a:rPr lang="en-US" sz="66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g~j¨vqb-01</a:t>
            </a:r>
            <a:endParaRPr lang="en-US" sz="66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524000"/>
            <a:ext cx="9220200" cy="5334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01.j¨ve‡iUwi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 algn="l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02.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j¨ve‡iUwii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KZ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pPr algn="l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03.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First Aid Box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? 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K‡qKwU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h‡š¿i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pPr algn="l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04.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j¨ve‡iUwi‡Z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K‡qKwU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h‡š¿i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pPr algn="l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05.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Hazard Symbols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?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K‡qKwU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?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-02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>
            <a:no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নিচের প্রশ্ন গুলির উত্তর দাও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5800" y="2590800"/>
            <a:ext cx="4040188" cy="3951288"/>
          </a:xfrm>
        </p:spPr>
        <p:txBody>
          <a:bodyPr/>
          <a:lstStyle/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*রসায়ন ল্যাবে চোখের সুরক্ষায় কী ব্যবহার করা হয়?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*টেস্টটিউবে তাপ প্রয়োগ করতে হলে নিজের ও অন্যের সুরক্ষার জন্য কী করতে হয়?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*গায়ে আগুন লাগলে করণিয় গুলি লিখ?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066800"/>
            <a:ext cx="4191000" cy="1905000"/>
          </a:xfrm>
        </p:spPr>
        <p:txBody>
          <a:bodyPr>
            <a:no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নিচের যন্ত্র কি কাজে ব্যবহার হয়?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CHE-1O.gif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3200400"/>
            <a:ext cx="2755043" cy="2683669"/>
          </a:xfrm>
        </p:spPr>
      </p:pic>
    </p:spTree>
    <p:extLst>
      <p:ext uri="{BB962C8B-B14F-4D97-AF65-F5344CB8AC3E}">
        <p14:creationId xmlns:p14="http://schemas.microsoft.com/office/powerpoint/2010/main" val="12003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mn‡hvMxZv</a:t>
            </a:r>
            <a:r>
              <a:rPr lang="en-US" sz="4800" dirty="0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4800" dirty="0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800" dirty="0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800" dirty="0" err="1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4800" dirty="0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4800" dirty="0" smtClean="0">
                <a:solidFill>
                  <a:srgbClr val="2416DA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4800" dirty="0">
              <a:solidFill>
                <a:srgbClr val="2416DA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ADN_animation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295400"/>
            <a:ext cx="7696199" cy="51816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990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First Aid </a:t>
            </a:r>
            <a:r>
              <a:rPr lang="en-US" sz="3600" dirty="0" smtClean="0">
                <a:solidFill>
                  <a:srgbClr val="7030A0"/>
                </a:solidFill>
              </a:rPr>
              <a:t>Box: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88" y="1219200"/>
            <a:ext cx="4629150" cy="464978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00200"/>
            <a:ext cx="2949178" cy="4268788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yN©Ubvi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DcKiY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Ilya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aviYKvix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cøvw÷K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w÷j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wbwg©Z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ev·wU‡K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dv÷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GBW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·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| </a:t>
            </a:r>
            <a:endParaRPr lang="en-US" sz="3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155407"/>
      </p:ext>
    </p:extLst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990599"/>
          </a:xfrm>
        </p:spPr>
        <p:txBody>
          <a:bodyPr>
            <a:normAutofit fontScale="90000"/>
          </a:bodyPr>
          <a:lstStyle/>
          <a:p>
            <a:r>
              <a:rPr lang="en-US" sz="66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এই</a:t>
            </a:r>
            <a:r>
              <a:rPr lang="en-US" sz="66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পাঠ</a:t>
            </a:r>
            <a:r>
              <a:rPr lang="en-US" sz="66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শেষে</a:t>
            </a:r>
            <a:r>
              <a:rPr lang="en-US" sz="66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শিক্ষার্থীরা</a:t>
            </a:r>
            <a:r>
              <a:rPr lang="en-US" sz="66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----</a:t>
            </a:r>
            <a:endParaRPr lang="en-US" sz="66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524000"/>
            <a:ext cx="9220200" cy="5334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01.j¨ve‡iUwi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 algn="l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02.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j¨ve‡iUwii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KZ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pPr algn="l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03.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First Aid Box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? 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K‡qKwU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h‡š¿i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pPr algn="l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04.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j¨ve‡iUwi‡Z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K‡qKwU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h‡š¿i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pPr algn="l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05.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Hazard Symbols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?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K‡qKwU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pPr algn="l"/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তা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বলতে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জানতে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।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37568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28600"/>
            <a:ext cx="2949178" cy="12192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First Aid Box</a:t>
            </a:r>
            <a:br>
              <a:rPr lang="en-US" sz="2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DcKiY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19" y="990600"/>
            <a:ext cx="5260181" cy="5105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71600"/>
            <a:ext cx="2949178" cy="4489451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18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DcKiY</a:t>
            </a:r>
            <a:r>
              <a:rPr lang="en-US" sz="18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18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 marL="228600" indent="-228600">
              <a:buAutoNum type="arabicPeriod"/>
            </a:pPr>
            <a:r>
              <a:rPr lang="en-US" sz="1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e¨v‡ÛR</a:t>
            </a:r>
            <a:r>
              <a:rPr lang="en-US" sz="1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marL="228600" indent="-228600">
              <a:buAutoNum type="arabicPeriod"/>
            </a:pPr>
            <a:r>
              <a:rPr lang="en-US" sz="1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Zzjv</a:t>
            </a:r>
            <a:r>
              <a:rPr lang="en-US" sz="18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18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228600" indent="-228600">
              <a:buAutoNum type="arabicPeriod"/>
            </a:pPr>
            <a:r>
              <a:rPr lang="en-US" sz="1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MR</a:t>
            </a:r>
            <a:r>
              <a:rPr lang="en-US" sz="1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18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228600" indent="-228600">
              <a:buAutoNum type="arabicPeriod"/>
            </a:pPr>
            <a:r>
              <a:rPr lang="en-US" sz="1800" dirty="0" smtClean="0">
                <a:solidFill>
                  <a:srgbClr val="0C14B4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>
                <a:solidFill>
                  <a:srgbClr val="0C14B4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1800" dirty="0" err="1">
                <a:solidFill>
                  <a:srgbClr val="0C14B4"/>
                </a:solidFill>
                <a:latin typeface="SutonnyMJ" pitchFamily="2" charset="0"/>
                <a:cs typeface="SutonnyMJ" pitchFamily="2" charset="0"/>
              </a:rPr>
              <a:t>QvU</a:t>
            </a:r>
            <a:r>
              <a:rPr lang="en-US" sz="1800" dirty="0">
                <a:solidFill>
                  <a:srgbClr val="0C14B4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solidFill>
                  <a:srgbClr val="0C14B4"/>
                </a:solidFill>
                <a:latin typeface="SutonnyMJ" pitchFamily="2" charset="0"/>
                <a:cs typeface="SutonnyMJ" pitchFamily="2" charset="0"/>
              </a:rPr>
              <a:t>KvwP</a:t>
            </a:r>
            <a:endParaRPr lang="en-US" sz="1800" dirty="0" smtClean="0">
              <a:solidFill>
                <a:srgbClr val="0C14B4"/>
              </a:solidFill>
              <a:latin typeface="SutonnyMJ" pitchFamily="2" charset="0"/>
              <a:cs typeface="SutonnyMJ" pitchFamily="2" charset="0"/>
            </a:endParaRPr>
          </a:p>
          <a:p>
            <a:pPr marL="228600" indent="-228600">
              <a:buAutoNum type="arabicPeriod"/>
            </a:pPr>
            <a:r>
              <a:rPr lang="en-US" sz="1800" dirty="0" smtClean="0">
                <a:solidFill>
                  <a:srgbClr val="0B5514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1800" dirty="0" err="1" smtClean="0">
                <a:solidFill>
                  <a:srgbClr val="0B5514"/>
                </a:solidFill>
                <a:latin typeface="SutonnyMJ" pitchFamily="2" charset="0"/>
                <a:cs typeface="SutonnyMJ" pitchFamily="2" charset="0"/>
              </a:rPr>
              <a:t>wPgUv</a:t>
            </a:r>
            <a:endParaRPr lang="en-US" sz="1800" dirty="0" smtClean="0">
              <a:solidFill>
                <a:srgbClr val="0B5514"/>
              </a:solidFill>
              <a:latin typeface="SutonnyMJ" pitchFamily="2" charset="0"/>
              <a:cs typeface="SutonnyMJ" pitchFamily="2" charset="0"/>
            </a:endParaRPr>
          </a:p>
          <a:p>
            <a:pPr marL="228600" indent="-228600">
              <a:buAutoNum type="arabicPeriod"/>
            </a:pPr>
            <a:r>
              <a:rPr lang="en-US" sz="1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18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gwWK¨vj</a:t>
            </a:r>
            <a:r>
              <a:rPr lang="en-US" sz="18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U¨vc</a:t>
            </a:r>
            <a:r>
              <a:rPr lang="en-US" sz="18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180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marL="228600" indent="-228600">
              <a:buAutoNum type="arabicPeriod"/>
            </a:pPr>
            <a:r>
              <a:rPr lang="en-US" sz="1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e¨vÛ</a:t>
            </a:r>
            <a:r>
              <a:rPr lang="en-US" sz="18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GBW</a:t>
            </a:r>
            <a:r>
              <a:rPr lang="en-US" sz="18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1800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marL="228600" indent="-228600">
              <a:buAutoNum type="arabicPeriod"/>
            </a:pPr>
            <a:r>
              <a:rPr lang="en-US" sz="1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evb©j</a:t>
            </a:r>
            <a:endParaRPr lang="en-US" sz="1800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marL="228600" indent="-228600">
              <a:buAutoNum type="arabicPeriod"/>
            </a:pPr>
            <a:r>
              <a:rPr lang="en-US" sz="1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18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WUj</a:t>
            </a:r>
            <a:r>
              <a:rPr lang="en-US" sz="18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1800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marL="228600" indent="-228600">
              <a:buAutoNum type="arabicPeriod"/>
            </a:pPr>
            <a:r>
              <a:rPr lang="en-US" sz="1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1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mfjb</a:t>
            </a:r>
            <a:endParaRPr lang="en-US" sz="1800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marL="228600" indent="-228600">
              <a:buAutoNum type="arabicPeriod"/>
            </a:pPr>
            <a:r>
              <a:rPr lang="en-US" sz="1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A¨vj‡Kvnj</a:t>
            </a:r>
            <a:r>
              <a:rPr lang="en-US" sz="1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marL="228600" indent="-228600">
              <a:buAutoNum type="arabicPeriod"/>
            </a:pPr>
            <a:r>
              <a:rPr lang="en-US" sz="1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e¨v_vbvkK</a:t>
            </a:r>
            <a:r>
              <a:rPr lang="en-US" sz="1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Ilya</a:t>
            </a:r>
            <a:r>
              <a:rPr lang="en-US" sz="18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1800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marL="228600" indent="-228600">
              <a:buAutoNum type="arabicPeriod"/>
            </a:pPr>
            <a:r>
              <a:rPr lang="en-US" sz="1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UP© </a:t>
            </a:r>
            <a:r>
              <a:rPr lang="en-US" sz="18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jvBU</a:t>
            </a:r>
            <a:r>
              <a:rPr lang="en-US" sz="18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1800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marL="228600" indent="-228600">
              <a:buAutoNum type="arabicPeriod"/>
            </a:pPr>
            <a:r>
              <a:rPr lang="en-US" sz="1800" dirty="0" smtClean="0">
                <a:solidFill>
                  <a:srgbClr val="EA370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>
                <a:solidFill>
                  <a:srgbClr val="EA3706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1800" dirty="0" err="1">
                <a:solidFill>
                  <a:srgbClr val="EA3706"/>
                </a:solidFill>
                <a:latin typeface="SutonnyMJ" pitchFamily="2" charset="0"/>
                <a:cs typeface="SutonnyMJ" pitchFamily="2" charset="0"/>
              </a:rPr>
              <a:t>cÖm</a:t>
            </a:r>
            <a:r>
              <a:rPr lang="en-US" sz="1800" dirty="0">
                <a:solidFill>
                  <a:srgbClr val="EA370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solidFill>
                  <a:srgbClr val="EA3706"/>
                </a:solidFill>
                <a:latin typeface="SutonnyMJ" pitchFamily="2" charset="0"/>
                <a:cs typeface="SutonnyMJ" pitchFamily="2" charset="0"/>
              </a:rPr>
              <a:t>gvcvi</a:t>
            </a:r>
            <a:r>
              <a:rPr lang="en-US" sz="1800" dirty="0">
                <a:solidFill>
                  <a:srgbClr val="EA370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solidFill>
                  <a:srgbClr val="EA3706"/>
                </a:solidFill>
                <a:latin typeface="SutonnyMJ" pitchFamily="2" charset="0"/>
                <a:cs typeface="SutonnyMJ" pitchFamily="2" charset="0"/>
              </a:rPr>
              <a:t>hš</a:t>
            </a:r>
            <a:r>
              <a:rPr lang="en-US" sz="1800" dirty="0">
                <a:solidFill>
                  <a:srgbClr val="EA3706"/>
                </a:solidFill>
                <a:latin typeface="SutonnyMJ" pitchFamily="2" charset="0"/>
                <a:cs typeface="SutonnyMJ" pitchFamily="2" charset="0"/>
              </a:rPr>
              <a:t>¿ </a:t>
            </a:r>
            <a:r>
              <a:rPr lang="en-US" sz="1800" dirty="0" err="1">
                <a:solidFill>
                  <a:srgbClr val="EA3706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1800" dirty="0">
                <a:solidFill>
                  <a:srgbClr val="EA3706"/>
                </a:solidFill>
                <a:latin typeface="SutonnyMJ" pitchFamily="2" charset="0"/>
                <a:cs typeface="SutonnyMJ" pitchFamily="2" charset="0"/>
              </a:rPr>
              <a:t>`|</a:t>
            </a:r>
            <a:endParaRPr lang="en-US" sz="1800" dirty="0">
              <a:solidFill>
                <a:srgbClr val="EA370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06855"/>
      </p:ext>
    </p:extLst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495800" cy="8699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First Aid Box-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e¨envi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5400"/>
            <a:ext cx="2514600" cy="4495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486400" cy="4691063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m¤¢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ve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`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yN©Ubvi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¨-</a:t>
            </a:r>
          </a:p>
          <a:p>
            <a:pPr marL="514350" indent="-514350"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Av¸b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jvMv</a:t>
            </a:r>
            <a:endParaRPr lang="en-US" sz="32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Z¡‡K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GwmW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cov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0B5514"/>
                </a:solidFill>
                <a:latin typeface="SutonnyMJ" pitchFamily="2" charset="0"/>
                <a:cs typeface="SutonnyMJ" pitchFamily="2" charset="0"/>
              </a:rPr>
              <a:t>Z¡‡K </a:t>
            </a:r>
            <a:r>
              <a:rPr lang="en-US" sz="3200" dirty="0" err="1">
                <a:solidFill>
                  <a:srgbClr val="0B5514"/>
                </a:solidFill>
                <a:latin typeface="SutonnyMJ" pitchFamily="2" charset="0"/>
                <a:cs typeface="SutonnyMJ" pitchFamily="2" charset="0"/>
              </a:rPr>
              <a:t>ÿvi</a:t>
            </a:r>
            <a:r>
              <a:rPr lang="en-US" sz="3200" dirty="0">
                <a:solidFill>
                  <a:srgbClr val="0B5514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B5514"/>
                </a:solidFill>
                <a:latin typeface="SutonnyMJ" pitchFamily="2" charset="0"/>
                <a:cs typeface="SutonnyMJ" pitchFamily="2" charset="0"/>
              </a:rPr>
              <a:t>co‡j</a:t>
            </a:r>
            <a:endParaRPr lang="en-US" sz="3200" dirty="0">
              <a:solidFill>
                <a:srgbClr val="0B5514"/>
              </a:solidFill>
              <a:latin typeface="SutonnyMJ" pitchFamily="2" charset="0"/>
              <a:cs typeface="SutonnyMJ" pitchFamily="2" charset="0"/>
            </a:endParaRPr>
          </a:p>
          <a:p>
            <a:pPr marL="514350" indent="-514350">
              <a:buAutoNum type="arabicPeriod"/>
            </a:pPr>
            <a:r>
              <a:rPr lang="en-US" sz="2800" dirty="0" err="1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ivmvqwbK</a:t>
            </a:r>
            <a:r>
              <a:rPr lang="en-US" sz="2800" dirty="0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c`v</a:t>
            </a:r>
            <a:r>
              <a:rPr lang="en-US" sz="2800" dirty="0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_© </a:t>
            </a:r>
            <a:r>
              <a:rPr lang="en-US" sz="2800" dirty="0" err="1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800" dirty="0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kixi</a:t>
            </a:r>
            <a:r>
              <a:rPr lang="en-US" sz="2800" dirty="0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 c–‡</a:t>
            </a:r>
            <a:r>
              <a:rPr lang="en-US" sz="2800" dirty="0" smtClean="0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o </a:t>
            </a:r>
            <a:r>
              <a:rPr lang="en-US" sz="2800" dirty="0" err="1" smtClean="0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hvIqv</a:t>
            </a:r>
            <a:endParaRPr lang="en-US" sz="2800" dirty="0">
              <a:solidFill>
                <a:srgbClr val="43035D"/>
              </a:solidFill>
              <a:latin typeface="SutonnyMJ" pitchFamily="2" charset="0"/>
              <a:cs typeface="SutonnyMJ" pitchFamily="2" charset="0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Av¸‡b </a:t>
            </a:r>
            <a:r>
              <a:rPr lang="en-US" sz="32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kixi</a:t>
            </a:r>
            <a:r>
              <a:rPr lang="en-US" sz="32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cy‡o</a:t>
            </a:r>
            <a:r>
              <a:rPr lang="en-US" sz="32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hvIqv</a:t>
            </a:r>
            <a:endParaRPr lang="en-US" sz="3200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Pv‡L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ivmvqwbK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c`v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_©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co‡jz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5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953000" cy="7810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First Aid Box-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e¨envi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914400"/>
            <a:ext cx="3048000" cy="4953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38250"/>
            <a:ext cx="4953000" cy="4887913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m¤¢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ve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`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yN©Ubvi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¨-</a:t>
            </a:r>
          </a:p>
          <a:p>
            <a:r>
              <a:rPr lang="en-US" sz="2800" dirty="0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7. </a:t>
            </a:r>
            <a:r>
              <a:rPr lang="en-US" sz="2800" dirty="0" err="1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KvP</a:t>
            </a:r>
            <a:r>
              <a:rPr lang="en-US" sz="2800" dirty="0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aviv‡jv</a:t>
            </a:r>
            <a:r>
              <a:rPr lang="en-US" sz="2800" dirty="0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2800" dirty="0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800" dirty="0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rgbClr val="43035D"/>
                </a:solidFill>
                <a:latin typeface="SutonnyMJ" pitchFamily="2" charset="0"/>
                <a:cs typeface="SutonnyMJ" pitchFamily="2" charset="0"/>
              </a:rPr>
              <a:t>K‡U†M‡j</a:t>
            </a:r>
            <a:endParaRPr lang="en-US" sz="2800" dirty="0">
              <a:solidFill>
                <a:srgbClr val="43035D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8. 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welwµqv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/ 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welv³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M¨v‡m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n‡j</a:t>
            </a:r>
            <a:endParaRPr lang="en-US" sz="2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9. </a:t>
            </a:r>
            <a:r>
              <a:rPr lang="en-US" sz="3200" dirty="0" err="1">
                <a:solidFill>
                  <a:srgbClr val="0B5514"/>
                </a:solidFill>
                <a:latin typeface="SutonnyMJ" pitchFamily="2" charset="0"/>
                <a:cs typeface="SutonnyMJ" pitchFamily="2" charset="0"/>
              </a:rPr>
              <a:t>Zwor</a:t>
            </a:r>
            <a:r>
              <a:rPr lang="en-US" sz="3200" dirty="0">
                <a:solidFill>
                  <a:srgbClr val="0B5514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B5514"/>
                </a:solidFill>
                <a:latin typeface="SutonnyMJ" pitchFamily="2" charset="0"/>
                <a:cs typeface="SutonnyMJ" pitchFamily="2" charset="0"/>
              </a:rPr>
              <a:t>k‡K</a:t>
            </a:r>
            <a:r>
              <a:rPr lang="en-US" sz="3200" dirty="0">
                <a:solidFill>
                  <a:srgbClr val="0B5514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B5514"/>
                </a:solidFill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3200" dirty="0">
                <a:solidFill>
                  <a:srgbClr val="0B5514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B5514"/>
                </a:solidFill>
                <a:latin typeface="SutonnyMJ" pitchFamily="2" charset="0"/>
                <a:cs typeface="SutonnyMJ" pitchFamily="2" charset="0"/>
              </a:rPr>
              <a:t>n‡j</a:t>
            </a:r>
            <a:endParaRPr lang="en-US" sz="3200" dirty="0">
              <a:solidFill>
                <a:srgbClr val="0B5514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10</a:t>
            </a:r>
            <a:r>
              <a:rPr lang="en-US" sz="3200" dirty="0">
                <a:solidFill>
                  <a:srgbClr val="EA3706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3200" dirty="0" err="1">
                <a:solidFill>
                  <a:srgbClr val="EA3706"/>
                </a:solidFill>
                <a:latin typeface="SutonnyMJ" pitchFamily="2" charset="0"/>
                <a:cs typeface="SutonnyMJ" pitchFamily="2" charset="0"/>
              </a:rPr>
              <a:t>avZe</a:t>
            </a:r>
            <a:r>
              <a:rPr lang="en-US" sz="3200" dirty="0">
                <a:solidFill>
                  <a:srgbClr val="EA370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EA3706"/>
                </a:solidFill>
                <a:latin typeface="SutonnyMJ" pitchFamily="2" charset="0"/>
                <a:cs typeface="SutonnyMJ" pitchFamily="2" charset="0"/>
              </a:rPr>
              <a:t>hš¿cvwZ</a:t>
            </a:r>
            <a:r>
              <a:rPr lang="en-US" sz="3200" dirty="0">
                <a:solidFill>
                  <a:srgbClr val="EA370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EA3706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dirty="0">
                <a:solidFill>
                  <a:srgbClr val="EA3706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EA3706"/>
                </a:solidFill>
                <a:latin typeface="SutonnyMJ" pitchFamily="2" charset="0"/>
                <a:cs typeface="SutonnyMJ" pitchFamily="2" charset="0"/>
              </a:rPr>
              <a:t>K‡U</a:t>
            </a:r>
            <a:r>
              <a:rPr lang="en-US" sz="3200" dirty="0">
                <a:solidFill>
                  <a:srgbClr val="EA3706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EA3706"/>
                </a:solidFill>
                <a:latin typeface="SutonnyMJ" pitchFamily="2" charset="0"/>
                <a:cs typeface="SutonnyMJ" pitchFamily="2" charset="0"/>
              </a:rPr>
              <a:t>M‡j</a:t>
            </a:r>
            <a:endParaRPr lang="en-US" sz="3200" dirty="0">
              <a:solidFill>
                <a:srgbClr val="EA3706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11. </a:t>
            </a:r>
            <a:r>
              <a:rPr lang="en-US" sz="3200" dirty="0" err="1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gy‡L</a:t>
            </a:r>
            <a:r>
              <a:rPr lang="en-US" sz="3200" dirty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ivmvqwbK</a:t>
            </a:r>
            <a:r>
              <a:rPr lang="en-US" sz="3200" dirty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 `ªe¨ </a:t>
            </a:r>
            <a:r>
              <a:rPr lang="en-US" sz="3200" dirty="0" err="1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cÖ‡ek</a:t>
            </a:r>
            <a:r>
              <a:rPr lang="en-US" sz="3200" dirty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Ki‡j</a:t>
            </a:r>
            <a:endParaRPr lang="en-US" sz="3200" dirty="0">
              <a:solidFill>
                <a:srgbClr val="CC00CC"/>
              </a:solidFill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5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9144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j¨ve‡iUwii</a:t>
            </a:r>
            <a:r>
              <a:rPr lang="en-US" sz="3200" dirty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wbivcËv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685800"/>
            <a:ext cx="5105401" cy="5334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1524000"/>
            <a:ext cx="3180159" cy="434498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wbivcËv</a:t>
            </a:r>
            <a:endParaRPr lang="en-US" sz="32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marL="514350" indent="-514350"/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mncvVxi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wbivcËv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514350" indent="-514350"/>
            <a:r>
              <a:rPr lang="en-US" sz="32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3.hš¿cvwZi</a:t>
            </a:r>
            <a:r>
              <a:rPr lang="en-US" sz="32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wbivcËv</a:t>
            </a:r>
            <a:endParaRPr lang="en-US" sz="32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514350" indent="-514350"/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4.j¨v‡ei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wbivcËv</a:t>
            </a:r>
            <a:endParaRPr lang="en-US" sz="32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514350" indent="-514350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5.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cwi‡e‡ki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wbivcËv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1776"/>
      </p:ext>
    </p:extLst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935</Words>
  <Application>Microsoft Office PowerPoint</Application>
  <PresentationFormat>On-screen Show (4:3)</PresentationFormat>
  <Paragraphs>189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Calibri</vt:lpstr>
      <vt:lpstr>Calibri Light</vt:lpstr>
      <vt:lpstr>NikoshBAN</vt:lpstr>
      <vt:lpstr>SutonnyMJ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kx‡Zi mKv‡j mevB‡K স্বাগতম</vt:lpstr>
      <vt:lpstr>পরিচিতি</vt:lpstr>
      <vt:lpstr>imvqb wWwRUvj K¬v‡m mevB‡K ¯^vMZg</vt:lpstr>
      <vt:lpstr>First Aid Box:</vt:lpstr>
      <vt:lpstr>এই পাঠ শেষে শিক্ষার্থীরা ----</vt:lpstr>
      <vt:lpstr>First Aid Box  cÖ‡qvRbxq wPwKrmv DcKiY </vt:lpstr>
      <vt:lpstr>First Aid Box-Gi e¨envi</vt:lpstr>
      <vt:lpstr>First Aid Box-Gi e¨envi</vt:lpstr>
      <vt:lpstr>j¨ve‡iUwii wbivcËv</vt:lpstr>
      <vt:lpstr>1.wb‡Ri wbivcËv</vt:lpstr>
      <vt:lpstr>ল্যাবরেটরিতে wb‡Ri নিরাপত্তা বিধানের DcKiY </vt:lpstr>
      <vt:lpstr>wb‡Ri wbivcËv</vt:lpstr>
      <vt:lpstr>mncvVxi wbivcËv</vt:lpstr>
      <vt:lpstr>2.mncvVxi wbivcËv</vt:lpstr>
      <vt:lpstr>3.hš¿cvwZi wbivcËv</vt:lpstr>
      <vt:lpstr>3.hš¿cvwZi wbivcËv</vt:lpstr>
      <vt:lpstr>4.j¨v‡ei wbivcËv</vt:lpstr>
      <vt:lpstr>5. cwi‡e‡ki wbivcËv </vt:lpstr>
      <vt:lpstr>Balance</vt:lpstr>
      <vt:lpstr>Digital Balance</vt:lpstr>
      <vt:lpstr>Lab. Tools</vt:lpstr>
      <vt:lpstr>Test Tube Holder</vt:lpstr>
      <vt:lpstr>Lab. Tools</vt:lpstr>
      <vt:lpstr>wc‡cU</vt:lpstr>
      <vt:lpstr>ey‡iU</vt:lpstr>
      <vt:lpstr>dv‡bj</vt:lpstr>
      <vt:lpstr>KwbK¨vj d¬v¯‹</vt:lpstr>
      <vt:lpstr>gvcb wmwjÛvi</vt:lpstr>
      <vt:lpstr>‡U÷wUDe</vt:lpstr>
      <vt:lpstr>‡U÷wUDe</vt:lpstr>
      <vt:lpstr>Hazard Symbols</vt:lpstr>
      <vt:lpstr>Hazard Symbols</vt:lpstr>
      <vt:lpstr>Hazard Symbols</vt:lpstr>
      <vt:lpstr>Hazard Symbols</vt:lpstr>
      <vt:lpstr>Hazard Symbols</vt:lpstr>
      <vt:lpstr>Hazard Symbols</vt:lpstr>
      <vt:lpstr>g~j¨vqb-01</vt:lpstr>
      <vt:lpstr>মূল্যায়ন-02</vt:lpstr>
      <vt:lpstr>mn‡hvMxZv Kivi Rb¨ mevB‡K ab¨ev`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Aid Box</dc:title>
  <dc:creator>User</dc:creator>
  <cp:lastModifiedBy>PROFESSOR COMPUTER</cp:lastModifiedBy>
  <cp:revision>88</cp:revision>
  <dcterms:created xsi:type="dcterms:W3CDTF">2015-12-06T10:25:12Z</dcterms:created>
  <dcterms:modified xsi:type="dcterms:W3CDTF">2020-02-27T18:09:23Z</dcterms:modified>
</cp:coreProperties>
</file>