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88" r:id="rId3"/>
    <p:sldId id="276" r:id="rId4"/>
    <p:sldId id="257" r:id="rId5"/>
    <p:sldId id="281" r:id="rId6"/>
    <p:sldId id="282" r:id="rId7"/>
    <p:sldId id="283" r:id="rId8"/>
    <p:sldId id="284" r:id="rId9"/>
    <p:sldId id="258" r:id="rId10"/>
    <p:sldId id="285" r:id="rId11"/>
    <p:sldId id="286" r:id="rId12"/>
    <p:sldId id="287" r:id="rId13"/>
    <p:sldId id="259" r:id="rId14"/>
    <p:sldId id="277" r:id="rId15"/>
    <p:sldId id="278" r:id="rId16"/>
    <p:sldId id="279" r:id="rId17"/>
    <p:sldId id="280" r:id="rId18"/>
    <p:sldId id="260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ই-বুক </a:t>
          </a:r>
          <a:r>
            <a: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জিনোম  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59E7803-0A6A-4C81-88EF-9C5358EA9DB1}">
      <dgm:prSet/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গবেষণা</a:t>
          </a:r>
          <a:r>
            <a:rPr lang="bn-BD" dirty="0"/>
            <a:t> </a:t>
          </a:r>
          <a:endParaRPr lang="en-US" dirty="0"/>
        </a:p>
      </dgm:t>
    </dgm:pt>
    <dgm:pt modelId="{558ED733-9DDB-4759-AFA7-C2148B76782F}" type="parTrans" cxnId="{2BF5AEAC-F197-4A99-B2F0-E3FDCDF5E389}">
      <dgm:prSet/>
      <dgm:spPr/>
      <dgm:t>
        <a:bodyPr/>
        <a:lstStyle/>
        <a:p>
          <a:endParaRPr lang="en-US"/>
        </a:p>
      </dgm:t>
    </dgm:pt>
    <dgm:pt modelId="{DC14273E-5EE7-428C-BE31-741265393D96}" type="sibTrans" cxnId="{2BF5AEAC-F197-4A99-B2F0-E3FDCDF5E389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C1977-93EA-4368-AB42-6517D9C0131F}" type="pres">
      <dgm:prSet presAssocID="{A2B16284-5204-4820-8B00-2E96E1D9F41B}" presName="centerShape" presStyleLbl="node0" presStyleIdx="0" presStyleCnt="1"/>
      <dgm:spPr/>
    </dgm:pt>
    <dgm:pt modelId="{1681749C-4E77-4AFD-9003-367654AC1151}" type="pres">
      <dgm:prSet presAssocID="{A28D751E-42AE-427F-B10A-E309000B52CD}" presName="Name9" presStyleLbl="parChTrans1D2" presStyleIdx="0" presStyleCnt="4"/>
      <dgm:spPr/>
    </dgm:pt>
    <dgm:pt modelId="{A86C6B06-0941-465E-B17F-BA522AB9E6C7}" type="pres">
      <dgm:prSet presAssocID="{A28D751E-42AE-427F-B10A-E309000B52CD}" presName="connTx" presStyleLbl="parChTrans1D2" presStyleIdx="0" presStyleCnt="4"/>
      <dgm:spPr/>
    </dgm:pt>
    <dgm:pt modelId="{C5C0C303-D3AA-42C8-92C9-0A4DCC38D044}" type="pres">
      <dgm:prSet presAssocID="{7E427CF7-679B-4C3B-BC20-29C712F633F6}" presName="node" presStyleLbl="node1" presStyleIdx="0" presStyleCnt="4">
        <dgm:presLayoutVars>
          <dgm:bulletEnabled val="1"/>
        </dgm:presLayoutVars>
      </dgm:prSet>
      <dgm:spPr/>
    </dgm:pt>
    <dgm:pt modelId="{279D9462-27E7-43BE-9D5E-F3BBE42442CD}" type="pres">
      <dgm:prSet presAssocID="{E8B66E16-4FC4-4615-9350-1385C51FAEF1}" presName="Name9" presStyleLbl="parChTrans1D2" presStyleIdx="1" presStyleCnt="4"/>
      <dgm:spPr/>
    </dgm:pt>
    <dgm:pt modelId="{106FB81A-DA51-42D1-BE65-DB21B3660AC9}" type="pres">
      <dgm:prSet presAssocID="{E8B66E16-4FC4-4615-9350-1385C51FAEF1}" presName="connTx" presStyleLbl="parChTrans1D2" presStyleIdx="1" presStyleCnt="4"/>
      <dgm:spPr/>
    </dgm:pt>
    <dgm:pt modelId="{F141CF5C-6D4A-4A9E-A9FE-5FD68496E41C}" type="pres">
      <dgm:prSet presAssocID="{3D38940F-488E-4212-80C6-05757F25C108}" presName="node" presStyleLbl="node1" presStyleIdx="1" presStyleCnt="4" custRadScaleRad="99843" custRadScaleInc="-2299">
        <dgm:presLayoutVars>
          <dgm:bulletEnabled val="1"/>
        </dgm:presLayoutVars>
      </dgm:prSet>
      <dgm:spPr/>
    </dgm:pt>
    <dgm:pt modelId="{F3AE58BA-960E-4A34-BE71-F127DE5F0178}" type="pres">
      <dgm:prSet presAssocID="{558ED733-9DDB-4759-AFA7-C2148B76782F}" presName="Name9" presStyleLbl="parChTrans1D2" presStyleIdx="2" presStyleCnt="4"/>
      <dgm:spPr/>
    </dgm:pt>
    <dgm:pt modelId="{8AF60B44-15FE-4086-B345-17DD17BC8C9B}" type="pres">
      <dgm:prSet presAssocID="{558ED733-9DDB-4759-AFA7-C2148B76782F}" presName="connTx" presStyleLbl="parChTrans1D2" presStyleIdx="2" presStyleCnt="4"/>
      <dgm:spPr/>
    </dgm:pt>
    <dgm:pt modelId="{7C3B34AF-4A90-491A-9AFE-BF061E9C328B}" type="pres">
      <dgm:prSet presAssocID="{F59E7803-0A6A-4C81-88EF-9C5358EA9DB1}" presName="node" presStyleLbl="node1" presStyleIdx="2" presStyleCnt="4">
        <dgm:presLayoutVars>
          <dgm:bulletEnabled val="1"/>
        </dgm:presLayoutVars>
      </dgm:prSet>
      <dgm:spPr/>
    </dgm:pt>
    <dgm:pt modelId="{C45B2A9E-5FFF-49C6-981C-452C338E3286}" type="pres">
      <dgm:prSet presAssocID="{7DFDB2E6-611D-40FA-8F4E-846A4F9D452D}" presName="Name9" presStyleLbl="parChTrans1D2" presStyleIdx="3" presStyleCnt="4"/>
      <dgm:spPr/>
    </dgm:pt>
    <dgm:pt modelId="{609746C2-E8C4-4A0A-A369-8E350DECD456}" type="pres">
      <dgm:prSet presAssocID="{7DFDB2E6-611D-40FA-8F4E-846A4F9D452D}" presName="connTx" presStyleLbl="parChTrans1D2" presStyleIdx="3" presStyleCnt="4"/>
      <dgm:spPr/>
    </dgm:pt>
    <dgm:pt modelId="{9D6382AA-E4D9-423C-AE60-394B9CF8275A}" type="pres">
      <dgm:prSet presAssocID="{78EE66F8-B4DD-4B45-9EBE-1EEF179A92A3}" presName="node" presStyleLbl="node1" presStyleIdx="3" presStyleCnt="4" custScaleX="161943" custScaleY="99238" custRadScaleRad="122815" custRadScaleInc="387">
        <dgm:presLayoutVars>
          <dgm:bulletEnabled val="1"/>
        </dgm:presLayoutVars>
      </dgm:prSet>
      <dgm:spPr/>
    </dgm:pt>
  </dgm:ptLst>
  <dgm:cxnLst>
    <dgm:cxn modelId="{B1324F04-6A39-4A88-9B72-D73A62C29EDF}" type="presOf" srcId="{F59E7803-0A6A-4C81-88EF-9C5358EA9DB1}" destId="{7C3B34AF-4A90-491A-9AFE-BF061E9C328B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B7101314-7353-4E5F-848E-9443BCD162C8}" type="presOf" srcId="{A28D751E-42AE-427F-B10A-E309000B52CD}" destId="{1681749C-4E77-4AFD-9003-367654AC1151}" srcOrd="0" destOrd="0" presId="urn:microsoft.com/office/officeart/2005/8/layout/radial1"/>
    <dgm:cxn modelId="{87522718-AE31-43D3-9C22-C891F5BDF3D5}" type="presOf" srcId="{E8B66E16-4FC4-4615-9350-1385C51FAEF1}" destId="{279D9462-27E7-43BE-9D5E-F3BBE42442CD}" srcOrd="0" destOrd="0" presId="urn:microsoft.com/office/officeart/2005/8/layout/radial1"/>
    <dgm:cxn modelId="{EEB1813B-7D4E-4CEE-BF53-68948C240F5C}" type="presOf" srcId="{78EE66F8-B4DD-4B45-9EBE-1EEF179A92A3}" destId="{9D6382AA-E4D9-423C-AE60-394B9CF8275A}" srcOrd="0" destOrd="0" presId="urn:microsoft.com/office/officeart/2005/8/layout/radial1"/>
    <dgm:cxn modelId="{A6FBFA40-DD93-449F-9212-AF95CF162E98}" type="presOf" srcId="{7DFDB2E6-611D-40FA-8F4E-846A4F9D452D}" destId="{609746C2-E8C4-4A0A-A369-8E350DECD456}" srcOrd="1" destOrd="0" presId="urn:microsoft.com/office/officeart/2005/8/layout/radial1"/>
    <dgm:cxn modelId="{FE3FC260-EA16-4738-991E-1FBABCD91440}" type="presOf" srcId="{A2B16284-5204-4820-8B00-2E96E1D9F41B}" destId="{A2FC1977-93EA-4368-AB42-6517D9C0131F}" srcOrd="0" destOrd="0" presId="urn:microsoft.com/office/officeart/2005/8/layout/radial1"/>
    <dgm:cxn modelId="{D98D366B-947E-4FB5-A314-7CEA9ACDA11D}" type="presOf" srcId="{7DFDB2E6-611D-40FA-8F4E-846A4F9D452D}" destId="{C45B2A9E-5FFF-49C6-981C-452C338E3286}" srcOrd="0" destOrd="0" presId="urn:microsoft.com/office/officeart/2005/8/layout/radial1"/>
    <dgm:cxn modelId="{A1D4614E-EE90-481E-9A8A-D0FB277C4975}" type="presOf" srcId="{7E427CF7-679B-4C3B-BC20-29C712F633F6}" destId="{C5C0C303-D3AA-42C8-92C9-0A4DCC38D044}" srcOrd="0" destOrd="0" presId="urn:microsoft.com/office/officeart/2005/8/layout/radial1"/>
    <dgm:cxn modelId="{A577D175-67B3-48E5-999F-F71247E0E443}" type="presOf" srcId="{3D38940F-488E-4212-80C6-05757F25C108}" destId="{F141CF5C-6D4A-4A9E-A9FE-5FD68496E41C}" srcOrd="0" destOrd="0" presId="urn:microsoft.com/office/officeart/2005/8/layout/radial1"/>
    <dgm:cxn modelId="{5FDB577E-B487-4059-93C7-9C5D5F2674F0}" type="presOf" srcId="{DC8DEF03-B4B2-4FDE-B53B-80EBB7EA04B7}" destId="{F22B015E-3623-4043-B8EA-2FAEABDAAE8A}" srcOrd="0" destOrd="0" presId="urn:microsoft.com/office/officeart/2005/8/layout/radial1"/>
    <dgm:cxn modelId="{8291587E-E9D8-46F7-98B2-08AAEE180BDD}" type="presOf" srcId="{558ED733-9DDB-4759-AFA7-C2148B76782F}" destId="{F3AE58BA-960E-4A34-BE71-F127DE5F0178}" srcOrd="0" destOrd="0" presId="urn:microsoft.com/office/officeart/2005/8/layout/radial1"/>
    <dgm:cxn modelId="{EA70B5A1-FD6B-45C2-9F4F-50A25F40A628}" type="presOf" srcId="{A28D751E-42AE-427F-B10A-E309000B52CD}" destId="{A86C6B06-0941-465E-B17F-BA522AB9E6C7}" srcOrd="1" destOrd="0" presId="urn:microsoft.com/office/officeart/2005/8/layout/radial1"/>
    <dgm:cxn modelId="{2BF5AEAC-F197-4A99-B2F0-E3FDCDF5E389}" srcId="{A2B16284-5204-4820-8B00-2E96E1D9F41B}" destId="{F59E7803-0A6A-4C81-88EF-9C5358EA9DB1}" srcOrd="2" destOrd="0" parTransId="{558ED733-9DDB-4759-AFA7-C2148B76782F}" sibTransId="{DC14273E-5EE7-428C-BE31-741265393D96}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8BC6A7C7-812F-4B10-8723-419CA5CA4AF9}" srcId="{A2B16284-5204-4820-8B00-2E96E1D9F41B}" destId="{78EE66F8-B4DD-4B45-9EBE-1EEF179A92A3}" srcOrd="3" destOrd="0" parTransId="{7DFDB2E6-611D-40FA-8F4E-846A4F9D452D}" sibTransId="{6399D0AE-0A92-4F93-9863-0D7FFB019168}"/>
    <dgm:cxn modelId="{D632D2EB-0DCB-4A3D-8526-198B669E2AA4}" type="presOf" srcId="{558ED733-9DDB-4759-AFA7-C2148B76782F}" destId="{8AF60B44-15FE-4086-B345-17DD17BC8C9B}" srcOrd="1" destOrd="0" presId="urn:microsoft.com/office/officeart/2005/8/layout/radial1"/>
    <dgm:cxn modelId="{FC30D7F4-E189-42A0-BDD1-410A23010FD7}" type="presOf" srcId="{E8B66E16-4FC4-4615-9350-1385C51FAEF1}" destId="{106FB81A-DA51-42D1-BE65-DB21B3660AC9}" srcOrd="1" destOrd="0" presId="urn:microsoft.com/office/officeart/2005/8/layout/radial1"/>
    <dgm:cxn modelId="{AB565CE6-BAF5-462B-A986-3CCC6340E553}" type="presParOf" srcId="{F22B015E-3623-4043-B8EA-2FAEABDAAE8A}" destId="{A2FC1977-93EA-4368-AB42-6517D9C0131F}" srcOrd="0" destOrd="0" presId="urn:microsoft.com/office/officeart/2005/8/layout/radial1"/>
    <dgm:cxn modelId="{C4CE1549-E260-43C1-A1D2-DCB78048FCC0}" type="presParOf" srcId="{F22B015E-3623-4043-B8EA-2FAEABDAAE8A}" destId="{1681749C-4E77-4AFD-9003-367654AC1151}" srcOrd="1" destOrd="0" presId="urn:microsoft.com/office/officeart/2005/8/layout/radial1"/>
    <dgm:cxn modelId="{F14B534A-A774-4CD9-860D-0354E78091E0}" type="presParOf" srcId="{1681749C-4E77-4AFD-9003-367654AC1151}" destId="{A86C6B06-0941-465E-B17F-BA522AB9E6C7}" srcOrd="0" destOrd="0" presId="urn:microsoft.com/office/officeart/2005/8/layout/radial1"/>
    <dgm:cxn modelId="{41AB1922-6FA2-438C-96EF-8257D6476D7C}" type="presParOf" srcId="{F22B015E-3623-4043-B8EA-2FAEABDAAE8A}" destId="{C5C0C303-D3AA-42C8-92C9-0A4DCC38D044}" srcOrd="2" destOrd="0" presId="urn:microsoft.com/office/officeart/2005/8/layout/radial1"/>
    <dgm:cxn modelId="{39C0BF4C-C450-444C-9268-4F31EFB44262}" type="presParOf" srcId="{F22B015E-3623-4043-B8EA-2FAEABDAAE8A}" destId="{279D9462-27E7-43BE-9D5E-F3BBE42442CD}" srcOrd="3" destOrd="0" presId="urn:microsoft.com/office/officeart/2005/8/layout/radial1"/>
    <dgm:cxn modelId="{75EE4F1E-5C6E-4D65-A09B-E2685E486A51}" type="presParOf" srcId="{279D9462-27E7-43BE-9D5E-F3BBE42442CD}" destId="{106FB81A-DA51-42D1-BE65-DB21B3660AC9}" srcOrd="0" destOrd="0" presId="urn:microsoft.com/office/officeart/2005/8/layout/radial1"/>
    <dgm:cxn modelId="{CCAB8E03-CFB2-45B9-A9FD-FD4D99CB6BB4}" type="presParOf" srcId="{F22B015E-3623-4043-B8EA-2FAEABDAAE8A}" destId="{F141CF5C-6D4A-4A9E-A9FE-5FD68496E41C}" srcOrd="4" destOrd="0" presId="urn:microsoft.com/office/officeart/2005/8/layout/radial1"/>
    <dgm:cxn modelId="{0B60259C-6401-48E2-BE1F-2CF178FAD8E0}" type="presParOf" srcId="{F22B015E-3623-4043-B8EA-2FAEABDAAE8A}" destId="{F3AE58BA-960E-4A34-BE71-F127DE5F0178}" srcOrd="5" destOrd="0" presId="urn:microsoft.com/office/officeart/2005/8/layout/radial1"/>
    <dgm:cxn modelId="{D77449EC-CD41-4318-98A2-0526BAD0E8CE}" type="presParOf" srcId="{F3AE58BA-960E-4A34-BE71-F127DE5F0178}" destId="{8AF60B44-15FE-4086-B345-17DD17BC8C9B}" srcOrd="0" destOrd="0" presId="urn:microsoft.com/office/officeart/2005/8/layout/radial1"/>
    <dgm:cxn modelId="{53BD3634-90D4-4CCE-82D6-802F25BFE988}" type="presParOf" srcId="{F22B015E-3623-4043-B8EA-2FAEABDAAE8A}" destId="{7C3B34AF-4A90-491A-9AFE-BF061E9C328B}" srcOrd="6" destOrd="0" presId="urn:microsoft.com/office/officeart/2005/8/layout/radial1"/>
    <dgm:cxn modelId="{6C7A75BB-0D72-45D7-8663-A219B7A7A72C}" type="presParOf" srcId="{F22B015E-3623-4043-B8EA-2FAEABDAAE8A}" destId="{C45B2A9E-5FFF-49C6-981C-452C338E3286}" srcOrd="7" destOrd="0" presId="urn:microsoft.com/office/officeart/2005/8/layout/radial1"/>
    <dgm:cxn modelId="{33E42470-F9DD-4E4B-9D44-B9A8E56125E9}" type="presParOf" srcId="{C45B2A9E-5FFF-49C6-981C-452C338E3286}" destId="{609746C2-E8C4-4A0A-A369-8E350DECD456}" srcOrd="0" destOrd="0" presId="urn:microsoft.com/office/officeart/2005/8/layout/radial1"/>
    <dgm:cxn modelId="{C5811619-14AE-4180-BB30-D596DEA01229}" type="presParOf" srcId="{F22B015E-3623-4043-B8EA-2FAEABDAAE8A}" destId="{9D6382AA-E4D9-423C-AE60-394B9CF8275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526596" y="2098677"/>
          <a:ext cx="1593845" cy="159384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60009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4083256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505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526596" y="24307"/>
          <a:ext cx="1593845" cy="159384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ই-বুক </a:t>
          </a:r>
          <a:r>
            <a:rPr lang="bn-B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60009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21537927">
          <a:off x="5120272" y="2859309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6975" y="2864970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597372" y="2061282"/>
          <a:ext cx="1593845" cy="159384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জিনোম   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830785" y="2294695"/>
        <a:ext cx="1127019" cy="1127019"/>
      </dsp:txXfrm>
    </dsp:sp>
    <dsp:sp modelId="{F3AE58BA-960E-4A34-BE71-F127DE5F0178}">
      <dsp:nvSpPr>
        <dsp:cNvPr id="0" name=""/>
        <dsp:cNvSpPr/>
      </dsp:nvSpPr>
      <dsp:spPr>
        <a:xfrm rot="5400000">
          <a:off x="4083256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505" y="3920771"/>
        <a:ext cx="24026" cy="24026"/>
      </dsp:txXfrm>
    </dsp:sp>
    <dsp:sp modelId="{7C3B34AF-4A90-491A-9AFE-BF061E9C328B}">
      <dsp:nvSpPr>
        <dsp:cNvPr id="0" name=""/>
        <dsp:cNvSpPr/>
      </dsp:nvSpPr>
      <dsp:spPr>
        <a:xfrm>
          <a:off x="3526596" y="417304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গবেষণা</a:t>
          </a:r>
          <a:r>
            <a:rPr lang="bn-BD" sz="3600" kern="1200" dirty="0"/>
            <a:t> </a:t>
          </a:r>
          <a:endParaRPr lang="en-US" sz="3600" kern="1200" dirty="0"/>
        </a:p>
      </dsp:txBody>
      <dsp:txXfrm>
        <a:off x="3760009" y="4406460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0810449">
          <a:off x="3066436" y="2874885"/>
          <a:ext cx="460164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60164" y="17593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85014" y="2880974"/>
        <a:ext cx="23008" cy="23008"/>
      </dsp:txXfrm>
    </dsp:sp>
    <dsp:sp modelId="{9D6382AA-E4D9-423C-AE60-394B9CF8275A}">
      <dsp:nvSpPr>
        <dsp:cNvPr id="0" name=""/>
        <dsp:cNvSpPr/>
      </dsp:nvSpPr>
      <dsp:spPr>
        <a:xfrm>
          <a:off x="485332" y="2097006"/>
          <a:ext cx="2581120" cy="1581699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টেলিমেডিসিন</a:t>
          </a:r>
          <a:r>
            <a:rPr lang="bn-B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63328" y="2328640"/>
        <a:ext cx="1825128" cy="1118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EAF97-61CF-4C3C-97A8-45E270A2C34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D8DEC-907C-44A8-9351-A9D3BC03E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</a:t>
            </a:r>
            <a:r>
              <a:rPr lang="bn-IN" baseline="0" dirty="0"/>
              <a:t> স্লাইডটি দেখিয়ে শুভেচ্ছা  বিনিময়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বিজ্ঞান</a:t>
            </a:r>
            <a:r>
              <a:rPr lang="bn-BD" baseline="0" dirty="0"/>
              <a:t> ও গবেষণার ক্ষেত্রেও আই সিটির ব্যাপক অবদান । </a:t>
            </a:r>
            <a:r>
              <a:rPr lang="bn-IN" baseline="0" dirty="0"/>
              <a:t>মাকসুদুল আলম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কৃষি</a:t>
            </a:r>
            <a:r>
              <a:rPr lang="bn-BD" baseline="0" dirty="0"/>
              <a:t> ক্ষেত্রে আইসিটি ব্যবহার করে উৎপাদন দিন দিন বৃদ্ধি পাচ্ছে। প্রযুক্তির মাধ্যমে কৃষকরা সহযোগিতা পাচ্ছে।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খারাপ</a:t>
            </a:r>
            <a:r>
              <a:rPr lang="bn-BD" baseline="0" dirty="0"/>
              <a:t> আবহাওয়ার কারণে মানুষ মারা যেত বর্তমানে আইসিটি ব্যবহার করে আবহাওয়ার পূর্বাভাস পেয়ে মানুষ নিরাপদ স্থানে অবস্থান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6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শিক্ষার্থিদের</a:t>
            </a:r>
            <a:r>
              <a:rPr lang="bn-BD" baseline="0" dirty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0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তোমারা</a:t>
            </a:r>
            <a:r>
              <a:rPr lang="bn-BD" baseline="0" dirty="0"/>
              <a:t> এই পাঠ থেকে নতুন কিকি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গুলোর উপরে ক্লিক করলে সঠিক</a:t>
            </a:r>
            <a:r>
              <a:rPr lang="bn-BD" baseline="0" dirty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উত্তর গুলোর উপরে ক্লিক করলে সঠিক</a:t>
            </a:r>
            <a:r>
              <a:rPr lang="bn-BD" baseline="0" dirty="0"/>
              <a:t> ও ভূল উত্তর পাওয়া যাবে।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</a:t>
            </a:r>
            <a:r>
              <a:rPr lang="bn-BD" baseline="0" dirty="0"/>
              <a:t> অন্যের সাহায্য ছাড়াই বাড়ির কাজ করে পরবর্তী ক্লাসে শিক্ষকক জমে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 স্লাইড এর মাধ্যমে</a:t>
            </a:r>
            <a:r>
              <a:rPr lang="bn-IN" baseline="0" dirty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চিত্রগুলো</a:t>
            </a:r>
            <a:r>
              <a:rPr lang="bn-BD" baseline="0" dirty="0"/>
              <a:t> দেখিয়ে পাঠ ঘোষণ করতে হবে। </a:t>
            </a:r>
            <a:r>
              <a:rPr lang="bn-IN" baseline="0"/>
              <a:t>ক্লাসে ও চিকিৎসায় প্রযুক্তির ব্যবহার দেখে বুঝা যাবে আজকের পাঠ আইসিটির ব্যবহার।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কে মনে  রাখতে হবে যাতে করে পাঠ শেষে শিক্ষার্থীরা শিখনফল অর্জন করতে পারে। তাই শিক্ষণফল অতীব জরুরী।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স্লাইড থেকে উপস্থাপনা শুরু হবে। গতানুগতিক পাঠদানের সাথে মাল্টিমিডিয়ার মাধ্যমে পাঠদানের পার্থক্য বুঝানো হয়েছে।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ই-বুক</a:t>
            </a:r>
            <a:r>
              <a:rPr lang="bn-BD" baseline="0" dirty="0"/>
              <a:t> ব্যবহার করলে স্কুলে আর অনেক বই নিয়ে যাওয়া লাগবে না। অন-লাইনে পরিক্ষা দিয়ে সার্টিফিকেট অর্জন করা যায়।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গতানুগতিক চিকিৎসার</a:t>
            </a:r>
            <a:r>
              <a:rPr lang="bn-BD" baseline="0" dirty="0"/>
              <a:t> সাথে প্রযুক্তির মাধ্যমে চিকিৎসার পার্থক্য দেখানো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7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বর্তমানে</a:t>
            </a:r>
            <a:r>
              <a:rPr lang="bn-BD" baseline="0" dirty="0"/>
              <a:t> চিকিৎসা ক্ষেত্রে আইসিটি ব্যবহার ব্যাপক টেলিমেডিসিনের মাধ্যমে ডাক্তার অনেক দূর থেকেও রোগিকে সেবা প্রদান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জোড়ায় জোড়ায় বিভক্ত হয়ে উক্ত প্রশ্নের উত্তর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0D6E-B42C-409F-ADE0-3DF99AD7C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076EF-2460-41E0-8A9D-253AFB469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B2451-5F2D-4E2A-96B7-64B151F3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48398-BCE2-416D-9AD4-9CF6FBD7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90929-F3A5-454F-B991-54729A9F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6181-D5DA-48E3-950B-AEF60632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E096D-E48C-4263-B18D-86A7CDD88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BD5FF-FDED-4CE8-B361-4E2F1147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01DCE-800B-4610-AB92-B21CCFF1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958F-FDCE-4766-AB09-1C293189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8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DDB7D-190F-4B6D-90F8-92653DEF1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A4797-CD0A-480D-92BE-2E3F3599E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A843E-3B62-4E94-9F10-1C9C46CE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3F504-C321-4A5C-B487-BFC1E853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DFE6-E2CA-49E4-88B4-2751C727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82E0-77E3-487E-A5DF-2F707106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F5A8-35BE-4D91-A3B4-FC166841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7F27-B4E7-4C09-8864-7EF0B9ED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DCA1-8F58-4F57-B9B5-F583110D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E1350-A2C1-4636-9FCC-C4A45A30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CC73-04C9-4D87-92EA-1AF28B2F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9F336-CF81-4E6C-A414-14F2AFB31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D213-1D86-462F-92F0-4D7AC20D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0DDAD-02E3-4794-AFFD-72ACD38D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9C60-9875-49C8-ACA3-0D22D9A7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CBD3-46D9-4679-B100-217E0E08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8C5DF-34AC-4656-8706-7A3C61208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4BDBA-F019-4FAE-AD67-D22FE00FC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48F90-7494-45E6-AC21-39B31137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2A8C7-D4E1-4281-8805-DAC7607B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370D3-3C85-4F11-A146-B213BA08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A03F-D25C-4BF7-BAEC-E08E657E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C4C4F-0D14-4EB9-B54C-3B4701A68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B7661-D17A-4041-AE46-859352C07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5C841-179B-441A-849E-D7A04AE55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FCC54-CC02-450D-827E-37E1D1D37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52852-52AA-4308-A8B4-0AA9DE50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9E66B-D9A3-4959-ADCF-399D0045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C011E-8FBF-4D84-9B91-89652B1B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DF3C-F21D-455F-ABCE-6732EB8B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5722C-F6AF-4040-82E3-ED55252C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15FF9-8324-4F60-86CC-99E5B068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4C911-F110-47F4-B5DC-9C31FE48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0D36F-9FAA-4B82-AA43-53EF6ED3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3B790-28E3-4B4D-94AE-1C1347D0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7F-67C5-4FC5-99AE-6AA7C99A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0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2B82-BFF6-4749-8799-2ECD52D7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C050-1BF2-407A-ABE7-8D8EB62C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7CD3A-3ABB-466D-A46C-1B1975ACD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DC527-EFD8-415C-B17A-12D1D845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F9A64-1D2A-4E97-ABCE-B4CE1A6A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B572A-039D-4513-866D-CD992E04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93C2-164B-4D4E-A043-A6D2749B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6DE9F-AC79-43D3-8A06-6D5E1A89A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888AC-0D5C-499F-B6F4-ACF408786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D42CA-5B77-45F4-B4A4-D74FE24A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EC3EE-BE0D-4328-A77F-41685CEC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88AF1-0DFB-4413-83C2-86E50589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7FEE9-37A7-4DBE-91A7-7DD65C1F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4EB66-76F4-41BC-A1EF-E970CC5D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204E-FB04-468D-A898-BC12B4D44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E742-0594-4E41-A698-43B2C8BFA02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0E090-BF16-442D-8C36-84742A349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CB48-63E7-4426-A16B-0CEE4C0E9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E931-3A11-48F9-B0AA-4981903B4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2.png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25.png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19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9667" y="266946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 err="1">
                <a:ln/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11500" b="1" dirty="0">
              <a:ln/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129" y="2033968"/>
            <a:ext cx="6250674" cy="4167116"/>
          </a:xfrm>
          <a:prstGeom prst="rect">
            <a:avLst/>
          </a:prstGeom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1"/>
            <a:ext cx="6172200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গবেষণায় তথ্য ও যোগাযোগ প্রযুক্তি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3022" y="4908729"/>
            <a:ext cx="41148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গবেষণার কাজকে সহজ করেছে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9300" y="4908730"/>
            <a:ext cx="56592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বিজ্ঞানীরা পাটের জিনোম বের করেছিল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564" y="1487605"/>
            <a:ext cx="4572000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965" y="1487605"/>
            <a:ext cx="4572000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27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254" y="40097"/>
            <a:ext cx="5552895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 তথ্য ও যোগাযোগ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7509" y="3301212"/>
            <a:ext cx="300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বিষায়ক অনুষ্ঠান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566" y="3329889"/>
            <a:ext cx="418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কৃষির উপর ওয়েব সাইট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9034" y="6334780"/>
            <a:ext cx="429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কৃষি সম্যার সমাধান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222" y="848700"/>
            <a:ext cx="3840480" cy="2377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9222"/>
          <a:stretch/>
        </p:blipFill>
        <p:spPr>
          <a:xfrm>
            <a:off x="6266730" y="848700"/>
            <a:ext cx="3840480" cy="23804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462" y="3824432"/>
            <a:ext cx="3840480" cy="2377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47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6702" y="316258"/>
            <a:ext cx="477832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আর আবহাওয়া জানতে তথ্য ও যোগাযোগ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9317" y="5309131"/>
            <a:ext cx="404723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 সালের ঘূর্ণঝড়ে এই দেশে প্রায় লক্ষ লোক মারা গেছে।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5864" y="5878519"/>
            <a:ext cx="542540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আগেই ঘূর্ণিঝড়ের পূর্বাভাস পাওয়া যায়।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966" y="1904099"/>
            <a:ext cx="4206240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454" y="2532182"/>
            <a:ext cx="4206240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6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80846" y="228601"/>
            <a:ext cx="7485185" cy="3002278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80743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>
                <a:defRPr/>
              </a:pPr>
              <a:r>
                <a:rPr lang="bn-BD" sz="5400" b="1" kern="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5400" b="1" kern="0" dirty="0" err="1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5400" b="1" kern="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kern="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5400" b="1" kern="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kern="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kern="0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28575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80846" y="3627121"/>
            <a:ext cx="8030308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আর কোন কোন ক্ষেত্রে তথ্য ও যোগাযোগ প্রযুক্তি ব্যবহার করা যায় তার একটি তালিকা তৈরি কর।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646" y="388129"/>
            <a:ext cx="360132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3883" y="1751428"/>
            <a:ext cx="8862646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অনলাইনের মাধ্যমে বিশ্ব্বের যে কোন লাইব্রেরীর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 যাবে। </a:t>
            </a:r>
          </a:p>
          <a:p>
            <a:r>
              <a:rPr lang="bn-BD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দেশ-বিদেশের যে কোন শিক্ষকের সাথে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করা যায়। </a:t>
            </a:r>
          </a:p>
          <a:p>
            <a:r>
              <a:rPr lang="bn-BD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বিভিন্ন অনলাইন ভিত্তিক পরীক্ষা দেওয়া যায়। </a:t>
            </a:r>
          </a:p>
          <a:p>
            <a:r>
              <a:rPr lang="bn-BD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বই ডাউনলোড করা যায়। 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5842782"/>
              </p:ext>
            </p:extLst>
          </p:nvPr>
        </p:nvGraphicFramePr>
        <p:xfrm>
          <a:off x="1981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6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E58BA-960E-4A34-BE71-F127DE5F0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34AF-4A90-491A-9AFE-BF061E9C3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3829" y="199185"/>
            <a:ext cx="2877345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9" y="1248766"/>
            <a:ext cx="9805182" cy="452431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ই-বুকে কতগুলো বই থাকে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টেলিমেডিসিন বলতে কী বোঝায়?</a:t>
            </a:r>
          </a:p>
          <a:p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4391" y="1846129"/>
            <a:ext cx="2575336" cy="47608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১ টি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7519" y="2383405"/>
            <a:ext cx="26211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কয়েক হাজার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2501" y="1620071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১০ টি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9894" y="2324190"/>
            <a:ext cx="2533947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শতাধিক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336" y="3527313"/>
            <a:ext cx="438912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টেলিফোনে ওষধ বিক্রি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602523" y="4246997"/>
            <a:ext cx="400737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 টেলিফোনে সেবা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153778" y="3473065"/>
            <a:ext cx="395265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টেলিফোনে চিকিৎসা সেবা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464391" y="4966681"/>
            <a:ext cx="344404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টেলি সেবা 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4336473" y="17958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5475638" y="2424755"/>
            <a:ext cx="596912" cy="201565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8784201" y="16120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11014182" y="3458998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672907" y="232419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609894" y="3579104"/>
            <a:ext cx="423953" cy="45663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152694" y="433652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387046" y="502080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951" y="886265"/>
            <a:ext cx="8848578" cy="5693866"/>
          </a:xfrm>
          <a:prstGeom prst="rect">
            <a:avLst/>
          </a:prstGeom>
          <a:gradFill>
            <a:gsLst>
              <a:gs pos="0">
                <a:schemeClr val="accent2">
                  <a:shade val="80000"/>
                  <a:hueOff val="-160472"/>
                  <a:satOff val="3389"/>
                  <a:lumOff val="9027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2">
                  <a:shade val="80000"/>
                  <a:hueOff val="-160472"/>
                  <a:satOff val="3389"/>
                  <a:lumOff val="9027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shade val="80000"/>
                  <a:hueOff val="-160472"/>
                  <a:satOff val="3389"/>
                  <a:lumOff val="9027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মাল্টিমিডিয়ার আ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ভি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ধানিক 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ূ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কী? </a:t>
            </a:r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</a:t>
            </a:r>
          </a:p>
          <a:p>
            <a:pPr marL="45720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আমাদের দেশের বিজ্ঞানীরা পাটের কী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আবিষ্কার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</a:p>
          <a:p>
            <a:pPr marL="457200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করতে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আইসিটি-এর ব্যবহার করেছিলেন?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7185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বহুমাধ্যম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5004" y="1828800"/>
            <a:ext cx="3310664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একক মাধ্যম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599" y="2514600"/>
            <a:ext cx="34630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বিশেষ মাধ্যম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5337" y="2408741"/>
            <a:ext cx="273857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ত্রি-মাধ্যম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3431" y="4302203"/>
            <a:ext cx="2893584" cy="7720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জি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4702" y="516644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জিনোম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21430" y="5227123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জিমন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5005" y="4488873"/>
            <a:ext cx="2853463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তন্তু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8949463" y="260270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173" y="171991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8738468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066715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205310" y="45425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720863" y="526336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079" y="522802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4838115" y="425523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8845" y="1369383"/>
            <a:ext cx="265489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1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3657601"/>
            <a:ext cx="7467600" cy="1323439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ব্যবহারের উপর একটি ছোট প্রবন্ধ 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717006" y="4853355"/>
            <a:ext cx="4757988" cy="1181685"/>
          </a:xfrm>
          <a:prstGeom prst="rect">
            <a:avLst/>
          </a:prstGeom>
          <a:solidFill>
            <a:schemeClr val="bg1"/>
          </a:solidFill>
        </p:spPr>
        <p:txBody>
          <a:bodyPr>
            <a:prstTxWarp prst="textDoubleWave1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dirty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675" y="581996"/>
            <a:ext cx="5882053" cy="3924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762000"/>
            <a:ext cx="4500349" cy="5410199"/>
          </a:xfrm>
          <a:ln w="76200">
            <a:solidFill>
              <a:srgbClr val="00206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৬ষ্ঠ </a:t>
            </a:r>
            <a:endParaRPr lang="en-US" sz="36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   </a:t>
            </a:r>
            <a:endParaRPr lang="en-US" sz="36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: 5</a:t>
            </a:r>
            <a:endParaRPr lang="bn-BD" sz="36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46417" y="773374"/>
            <a:ext cx="4492383" cy="5364163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হাদী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বালিধা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পাঁচাকড়ি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hadidm</a:t>
            </a:r>
            <a:r>
              <a:rPr lang="en-US" sz="2000" b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74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Mobile: 01727711544</a:t>
            </a:r>
            <a:endParaRPr lang="bn-BD" sz="2000" b="1" dirty="0">
              <a:solidFill>
                <a:srgbClr val="002060"/>
              </a:solidFill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0658" y="2093913"/>
            <a:ext cx="1452305" cy="164809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943600" y="762000"/>
            <a:ext cx="0" cy="5715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7400" y="457200"/>
            <a:ext cx="0" cy="571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6400800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899" y="5393568"/>
            <a:ext cx="218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ছাত্র/ছাত্রী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6789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7868" y="5393568"/>
            <a:ext cx="2183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86" y="1723653"/>
            <a:ext cx="4871114" cy="33542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301" y="1723653"/>
            <a:ext cx="4978213" cy="3324657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B93FE3-2D34-4933-ACE9-31D254DB82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87" y="1751868"/>
            <a:ext cx="4871114" cy="3354264"/>
          </a:xfrm>
          <a:prstGeom prst="rect">
            <a:avLst/>
          </a:prstGeom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7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8783" y="76200"/>
            <a:ext cx="2968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963" y="1203961"/>
            <a:ext cx="11437034" cy="5078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তথ্য ও যোগাযোগ প্রযুক্তির ব্যবহার    </a:t>
            </a:r>
          </a:p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চিকিৎসা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বর্ণনা করতে পারবে। </a:t>
            </a: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বিজ্ঞান ও গবেষণার ক্ষেত্রে তথ্য ও যোগাযোগ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গুরুত্ব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কৃষি, পরিবেশ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আবহাওয়া সম্পর্কে তথ্য প্রদানে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ভূমিকা বর্ণনা করতে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555" y="228601"/>
            <a:ext cx="5562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ব্যবহার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9178" y="5298267"/>
            <a:ext cx="2895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পাঠদান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0162" y="5298267"/>
            <a:ext cx="37130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মাধ্যমে পাঠদান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612" y="1967198"/>
            <a:ext cx="4454118" cy="3062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206" y="1967197"/>
            <a:ext cx="4087544" cy="3136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358596" y="874694"/>
            <a:ext cx="369980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পাঠদানের কী পার্থক্য দেখতে পাচ্ছ?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169"/>
          <a:stretch/>
        </p:blipFill>
        <p:spPr bwMode="auto">
          <a:xfrm>
            <a:off x="10339754" y="245166"/>
            <a:ext cx="1167618" cy="755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50" y="305521"/>
            <a:ext cx="5105400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5850" y="5248531"/>
            <a:ext cx="2895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  পরীক্ষা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791" y="5248532"/>
            <a:ext cx="3581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ই-বুকে  কয়েক হাজার  বই রাখা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57" y="1819620"/>
            <a:ext cx="4327456" cy="315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19620"/>
            <a:ext cx="4327456" cy="315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375" y="258268"/>
            <a:ext cx="1096963" cy="74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197" y="433819"/>
            <a:ext cx="5714606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8024" y="5639349"/>
            <a:ext cx="289560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চিকিৎসা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2333" y="5639349"/>
            <a:ext cx="309659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 মাধ্যমে চিকিৎসা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445" y="2043942"/>
            <a:ext cx="4297680" cy="3291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875" y="2043942"/>
            <a:ext cx="4297680" cy="3291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6877" y="506837"/>
            <a:ext cx="1162050" cy="11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140" y="356861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652" y="5255064"/>
            <a:ext cx="3276600" cy="1261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শরীরের ভিতরের হৃৎপিন্ডের এরকম নিখুঁত ছবি তোলা সম্ভব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4824" y="5153341"/>
            <a:ext cx="20608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7398" y="1436929"/>
            <a:ext cx="3770700" cy="3278498"/>
            <a:chOff x="789708" y="1143000"/>
            <a:chExt cx="2369128" cy="33320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1905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529" y="1436929"/>
            <a:ext cx="5105400" cy="3278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8379" y="195220"/>
            <a:ext cx="11652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1" y="304801"/>
            <a:ext cx="2775119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676400"/>
            <a:ext cx="7696200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হচ্ছে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732</Words>
  <Application>Microsoft Office PowerPoint</Application>
  <PresentationFormat>Widescreen</PresentationFormat>
  <Paragraphs>147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Mongolian Baiti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Hadi</dc:creator>
  <cp:lastModifiedBy>Balidha Madrasa</cp:lastModifiedBy>
  <cp:revision>28</cp:revision>
  <dcterms:created xsi:type="dcterms:W3CDTF">2020-02-02T18:42:49Z</dcterms:created>
  <dcterms:modified xsi:type="dcterms:W3CDTF">2020-03-04T13:34:42Z</dcterms:modified>
</cp:coreProperties>
</file>