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84" r:id="rId3"/>
    <p:sldId id="266" r:id="rId4"/>
    <p:sldId id="287" r:id="rId5"/>
    <p:sldId id="279" r:id="rId6"/>
    <p:sldId id="269" r:id="rId7"/>
    <p:sldId id="288" r:id="rId8"/>
    <p:sldId id="289" r:id="rId9"/>
    <p:sldId id="270" r:id="rId10"/>
    <p:sldId id="260" r:id="rId11"/>
    <p:sldId id="277" r:id="rId12"/>
    <p:sldId id="276" r:id="rId13"/>
    <p:sldId id="261" r:id="rId14"/>
    <p:sldId id="272" r:id="rId15"/>
    <p:sldId id="265" r:id="rId16"/>
    <p:sldId id="263" r:id="rId17"/>
    <p:sldId id="280" r:id="rId18"/>
    <p:sldId id="274" r:id="rId19"/>
    <p:sldId id="281" r:id="rId20"/>
    <p:sldId id="282" r:id="rId21"/>
    <p:sldId id="283" r:id="rId22"/>
    <p:sldId id="264" r:id="rId23"/>
    <p:sldId id="286" r:id="rId24"/>
    <p:sldId id="267" r:id="rId25"/>
    <p:sldId id="268" r:id="rId26"/>
    <p:sldId id="28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08" autoAdjust="0"/>
  </p:normalViewPr>
  <p:slideViewPr>
    <p:cSldViewPr>
      <p:cViewPr>
        <p:scale>
          <a:sx n="66" d="100"/>
          <a:sy n="66" d="100"/>
        </p:scale>
        <p:origin x="-142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5700C-3468-49C5-8805-50DD6AEC2DE7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52272-7638-4F5C-9BF9-F8D6A49B6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538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1400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901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5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12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এখানে শিক্ষক যেকোন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সংশ্লিষ্ট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ছবি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বা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প্রশ্ন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দিয়ে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দিয়ে জোড়ায় কাজ দিতে পারেন।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40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24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874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16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025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7578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424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স্লাইডটি পাঠসংশ্লিষ্ট করা হয়েছে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ছবি নিয়ে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শিক্ষার্থী প্রশ্ন করলে উত্তর দিতে হবে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না করলে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 নিয়ে আলোচনা নিষ্প্রয়োজন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8101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মূল্যায়নের প্রশ্ন পরিবর্তন করে নিতে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সঠিক উত্তরের জন্য ডান</a:t>
            </a:r>
            <a:r>
              <a:rPr lang="bn-BD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পাশের উপরের কোনায়  ক্লিক করতে হবে।</a:t>
            </a:r>
            <a:endParaRPr lang="en-AU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1049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মূল্যায়নের প্রশ্ন পরিবর্তন করে নিতে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সঠিক উত্তরের জন্য ডান</a:t>
            </a:r>
            <a:r>
              <a:rPr lang="bn-BD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পাশের উপরের কোনায়  ক্লিক করতে হবে।</a:t>
            </a:r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90FED-172F-444E-9FE0-9AC8D572451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3345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85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শিক্ষক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অন্যের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পরিচিতি</a:t>
            </a:r>
            <a:r>
              <a:rPr lang="en-US" baseline="0" dirty="0" smtClean="0"/>
              <a:t> Hide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পারেন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8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স্লাইডে</a:t>
            </a:r>
            <a:r>
              <a:rPr lang="en-US" dirty="0" smtClean="0"/>
              <a:t> </a:t>
            </a:r>
            <a:r>
              <a:rPr lang="en-US" dirty="0" err="1" smtClean="0"/>
              <a:t>প্রশ্নোত্তর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 </a:t>
            </a:r>
            <a:r>
              <a:rPr lang="en-US" dirty="0" err="1" smtClean="0"/>
              <a:t>মাধ্যমে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ঘোষণার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চেষ্টা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হয়েছে</a:t>
            </a:r>
            <a:r>
              <a:rPr lang="en-US" baseline="0" dirty="0" smtClean="0"/>
              <a:t>। </a:t>
            </a:r>
            <a:r>
              <a:rPr lang="en-US" baseline="0" dirty="0" err="1" smtClean="0"/>
              <a:t>শিক্ষক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নিজস্ব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অন্য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উপায়েও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পূর্বজ্ঞান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যাচাই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মাধ্যমে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ঘোষণা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পারেন</a:t>
            </a:r>
            <a:r>
              <a:rPr lang="en-US" baseline="0" dirty="0" smtClean="0"/>
              <a:t>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66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আজকের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হেমন্ত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ঋতু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হলো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কার্তিক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অগ্রহায়ণ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মাস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-------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বাংলার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শিল্পীদের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শিল্পকর্ম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সারা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বিশ্বে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প্রশংসা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পাচ্ছে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পর্যন্ত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52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শিক্ষক</a:t>
            </a:r>
            <a:r>
              <a:rPr lang="bn-BD" baseline="0" dirty="0" smtClean="0"/>
              <a:t> শিখনফল দেখাতেও পারেন আবার নাও পারেন।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04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নিজে  আদর্শ পাঠ দিবেন এবং শিক্ষার্থীদের দ্বারা সরব পাঠ  সম্পন্ন করাবেন</a:t>
            </a:r>
            <a:r>
              <a:rPr lang="bn-BD" baseline="0" dirty="0" smtClean="0"/>
              <a:t>।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67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49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64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8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502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31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59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349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205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678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6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530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7393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03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rame 5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842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Half Frame 6"/>
          <p:cNvSpPr/>
          <p:nvPr userDrawn="1"/>
        </p:nvSpPr>
        <p:spPr>
          <a:xfrm>
            <a:off x="228600" y="228600"/>
            <a:ext cx="533400" cy="533400"/>
          </a:xfrm>
          <a:prstGeom prst="halfFram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Half Frame 7"/>
          <p:cNvSpPr/>
          <p:nvPr userDrawn="1"/>
        </p:nvSpPr>
        <p:spPr>
          <a:xfrm rot="16200000">
            <a:off x="228600" y="6096000"/>
            <a:ext cx="533400" cy="533400"/>
          </a:xfrm>
          <a:prstGeom prst="halfFram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Half Frame 9"/>
          <p:cNvSpPr/>
          <p:nvPr userDrawn="1"/>
        </p:nvSpPr>
        <p:spPr>
          <a:xfrm flipH="1">
            <a:off x="8382000" y="228600"/>
            <a:ext cx="533400" cy="533400"/>
          </a:xfrm>
          <a:prstGeom prst="halfFram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Half Frame 10"/>
          <p:cNvSpPr/>
          <p:nvPr userDrawn="1"/>
        </p:nvSpPr>
        <p:spPr>
          <a:xfrm flipH="1" flipV="1">
            <a:off x="8382000" y="6096000"/>
            <a:ext cx="533400" cy="533400"/>
          </a:xfrm>
          <a:prstGeom prst="halfFram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BCF19-5F4D-4631-AB68-3DF85356C69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B58E6-B4F8-4B35-A15C-15B4904B4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31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3.jpg"/><Relationship Id="rId7" Type="http://schemas.openxmlformats.org/officeDocument/2006/relationships/image" Target="../media/image4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533400"/>
            <a:ext cx="8229600" cy="1905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সম্মানিত শিক্ষকবৃন্দের জন্য এই স্লাইডটি । তাই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 রাখা হয়েছে।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667000"/>
            <a:ext cx="8229600" cy="3657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 পাঠ উপস্থাপনের জন্য স্লাইডের নিচের দিকে নোটে প্রয়োজনীয় নির্দেশনা দেয়া আছে।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শিক্ষকমণ্ডলী প্রয়োজনে পাঠ উপস্থাপনের ক্ষেত্রে নিজস্ব কৌশল প্রয়োগ করতে পারবেন। প্রেজেন্টেশনটি </a:t>
            </a:r>
            <a:r>
              <a:rPr lang="en-A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F5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চেপে শুরু করতে পারেন। তাহলে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 Slide Show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করবে না।</a:t>
            </a:r>
            <a:endParaRPr lang="en-AU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93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57" y="838200"/>
            <a:ext cx="2968615" cy="22264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853913"/>
            <a:ext cx="2961358" cy="21950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771" y="3276600"/>
            <a:ext cx="2961358" cy="21636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280229"/>
            <a:ext cx="2968615" cy="21950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16564" y="5774800"/>
            <a:ext cx="6889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শীতে পুরো প্রকৃতি যেন রঙের উৎসবে মেতে উঠে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68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19200" y="371272"/>
            <a:ext cx="6477000" cy="838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শীতকালে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প্রকৃতিতে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হলুদ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রঙের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বন্যা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277" y="1855525"/>
            <a:ext cx="3190923" cy="2108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29" y="4117690"/>
            <a:ext cx="3334828" cy="2114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Content Placeholder 3" descr="sec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39" y="1602109"/>
            <a:ext cx="3886200" cy="2362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8639" y="4042815"/>
            <a:ext cx="3886200" cy="2362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8739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4000" y="357665"/>
            <a:ext cx="6477000" cy="16732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শীতকালে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প্রকৃতিতে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তিল খেতের সাদা আর হালকা বেগুনি ফুল দেখা যায়</a:t>
            </a: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86"/>
          <a:stretch/>
        </p:blipFill>
        <p:spPr>
          <a:xfrm>
            <a:off x="4762500" y="2474686"/>
            <a:ext cx="3445329" cy="304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489200"/>
            <a:ext cx="338943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3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5" y="777536"/>
            <a:ext cx="3128070" cy="1955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429" y="3407471"/>
            <a:ext cx="3124200" cy="20258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31"/>
          <a:stretch/>
        </p:blipFill>
        <p:spPr>
          <a:xfrm>
            <a:off x="4753429" y="662443"/>
            <a:ext cx="3124200" cy="2162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5" y="3443757"/>
            <a:ext cx="3048000" cy="2047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57200" y="5628210"/>
            <a:ext cx="8839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শীতকালে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ঠাণ্ডা ও বরফ-পড়া দেশ থেকে চলে আসে লক্ষ লক্ষ অতিথি পাখি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845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Vertical Scroll 2"/>
          <p:cNvSpPr/>
          <p:nvPr/>
        </p:nvSpPr>
        <p:spPr>
          <a:xfrm>
            <a:off x="2454700" y="304800"/>
            <a:ext cx="3581400" cy="685800"/>
          </a:xfrm>
          <a:prstGeom prst="verticalScroll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21780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</a:p>
        </p:txBody>
      </p:sp>
      <p:sp>
        <p:nvSpPr>
          <p:cNvPr id="4" name="Rectangle 3"/>
          <p:cNvSpPr/>
          <p:nvPr/>
        </p:nvSpPr>
        <p:spPr>
          <a:xfrm>
            <a:off x="185001" y="5760720"/>
            <a:ext cx="8958999" cy="990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উপরের 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bn-BD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ভালোভাবে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দেখে 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লেখ।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00" y="2133600"/>
            <a:ext cx="3793700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31"/>
          <a:stretch/>
        </p:blipFill>
        <p:spPr>
          <a:xfrm>
            <a:off x="685800" y="2133600"/>
            <a:ext cx="3886200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2589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699" y="533400"/>
            <a:ext cx="84963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বসন্ত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ঋতুতে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গাছে গাছে ফুল ফোটানোর প্রতিযোগিতা চলে, নানা রঙের প্রজাপ্রতি গাছে গাছে নেচে বেড়ায়,উড়ে বেড়ায়।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33" y="3966029"/>
            <a:ext cx="2324099" cy="1581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521" y="3962399"/>
            <a:ext cx="2298698" cy="15738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695" y="3962400"/>
            <a:ext cx="2309584" cy="15738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199" y="1648808"/>
            <a:ext cx="2679341" cy="1685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90" y="1722270"/>
            <a:ext cx="2324098" cy="1685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9" y="1648809"/>
            <a:ext cx="2466975" cy="1685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7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77371"/>
            <a:ext cx="7166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বাসন্তী ও উজ্জ্বল রঙের পোশাকে, সাজ-সজ্জায় উৎসবে মেতে ওঠে।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89090"/>
            <a:ext cx="2916712" cy="27118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02732"/>
            <a:ext cx="3046974" cy="26168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902733"/>
            <a:ext cx="3204937" cy="26168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3721747"/>
            <a:ext cx="3204937" cy="24831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003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563" y="883103"/>
            <a:ext cx="2143125" cy="2466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623543"/>
            <a:ext cx="1981199" cy="1967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62" y="883103"/>
            <a:ext cx="2154237" cy="2466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83103"/>
            <a:ext cx="2258332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581400"/>
            <a:ext cx="2276475" cy="2009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563" y="3581399"/>
            <a:ext cx="2143125" cy="2009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Box 17"/>
          <p:cNvSpPr txBox="1"/>
          <p:nvPr/>
        </p:nvSpPr>
        <p:spPr>
          <a:xfrm>
            <a:off x="495300" y="5504089"/>
            <a:ext cx="830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আজকাল লোকশিল্পে উজ্জ্বল ও সতেজ রঙ ব্যবহার করে ছবি ও শিল্পকে সুন্দর ও মোহনীয় রূপ দিয়ে চলছে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4520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73" y="743182"/>
            <a:ext cx="2602978" cy="2120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37" y="1509944"/>
            <a:ext cx="2647950" cy="2707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592" y="2863738"/>
            <a:ext cx="2770413" cy="2181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85800" y="5377543"/>
            <a:ext cx="807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ক্ষুদ্র নৃগোষ্ঠীর লোকেরা তাদের  তৈরি তাঁতের পোশাকে রঙিন  সুতোর বুনটে  মনকাড়া শাড়ি ও পোশাক বানিয়ে চলছে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7937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8" r="14762"/>
          <a:stretch/>
        </p:blipFill>
        <p:spPr>
          <a:xfrm>
            <a:off x="1318240" y="381000"/>
            <a:ext cx="2963473" cy="2263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r="1640" b="2916"/>
          <a:stretch/>
        </p:blipFill>
        <p:spPr>
          <a:xfrm>
            <a:off x="1318240" y="3129873"/>
            <a:ext cx="2963473" cy="1975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" r="10791"/>
          <a:stretch/>
        </p:blipFill>
        <p:spPr>
          <a:xfrm>
            <a:off x="5242655" y="381000"/>
            <a:ext cx="2610777" cy="2263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9" r="6207"/>
          <a:stretch/>
        </p:blipFill>
        <p:spPr>
          <a:xfrm>
            <a:off x="5264296" y="3100760"/>
            <a:ext cx="2589135" cy="1977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457200" y="5181600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বিভিন্ন  দেশের তুলনায়  বাংলাদেশের শিশুদের ছবির রঙ  অনেক উজ্জ্বল, সাহসী,এবং মৌলিক রঙ ঘেঁষা। তাই খুব সহজেই বাংলার শিশুদের  ছবিকে আলাদা  বৈশিষ্ট্যে চেনা যায়।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3039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4600" y="762000"/>
            <a:ext cx="3950943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600" b="1" dirty="0" err="1" smtClean="0">
                <a:ln w="1143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b="1" dirty="0">
              <a:ln w="11430"/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869996"/>
            <a:ext cx="5867400" cy="366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3152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762000"/>
            <a:ext cx="5257800" cy="4045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066800" y="502920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বাংলার শিল্পীদের শিল্পকর্ম সারা বিশ্বে প্রশংসা পাচ্ছে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5194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278081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বাংলাদেশের শিশুদের ছবির রঙ কেমন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2116281"/>
            <a:ext cx="3520268" cy="6149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(ক)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সুন্দর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57800" y="2130650"/>
            <a:ext cx="3458029" cy="614918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খ) মৌলিক রঙ ঘেঁষা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457200" y="3070860"/>
            <a:ext cx="3757027" cy="5867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(গ)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শিশুদের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মত কোমল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57800" y="3124200"/>
            <a:ext cx="3458029" cy="5867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bn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ঝলমলে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0" y="990600"/>
            <a:ext cx="3200400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9027" y="4267200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‘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গেরুয়া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’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শব্দের অর্থ  কী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65010" y="4999185"/>
            <a:ext cx="2697390" cy="5867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(ক)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খবর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4881334" y="5607664"/>
            <a:ext cx="2697390" cy="6793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শত অব্দ 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11" name="Rectangle 10"/>
          <p:cNvSpPr/>
          <p:nvPr/>
        </p:nvSpPr>
        <p:spPr>
          <a:xfrm>
            <a:off x="1163410" y="5929053"/>
            <a:ext cx="2722790" cy="5867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(গ)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মেটে</a:t>
            </a:r>
            <a:endParaRPr lang="en-US" sz="32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5022037" y="4797239"/>
            <a:ext cx="2697390" cy="616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ভেজে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95796" y="280719"/>
            <a:ext cx="3039590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68686" y="2116281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191829" y="315190"/>
            <a:ext cx="1524000" cy="146858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62981" y="5839650"/>
            <a:ext cx="76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8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381001" y="1143000"/>
            <a:ext cx="8763000" cy="2743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ফাতিমা  শীতকালে ফুফুর বাড়িতে বেড়াতে গিয়ে  পাখির </a:t>
            </a:r>
          </a:p>
          <a:p>
            <a:pPr algn="just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মাংস রান্না করা দেখে তার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মন খারাপ  হয়,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কারণ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পাখি শিকারিদের বিচার হচ্ছে না</a:t>
            </a: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পাখি নিধন প্রকৃতির সৌন্দর্য হানি ঘটায়</a:t>
            </a: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পাখির মাংস স্বাস্থ্যের জন্য খারাপ</a:t>
            </a:r>
          </a:p>
          <a:p>
            <a:pPr lvl="0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কোনটি সঠিক?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295400" y="4454709"/>
            <a:ext cx="22098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endParaRPr lang="en-US" sz="2800" dirty="0"/>
          </a:p>
        </p:txBody>
      </p:sp>
      <p:sp>
        <p:nvSpPr>
          <p:cNvPr id="30" name="Rectangle 29"/>
          <p:cNvSpPr/>
          <p:nvPr/>
        </p:nvSpPr>
        <p:spPr>
          <a:xfrm>
            <a:off x="5029200" y="4444461"/>
            <a:ext cx="220980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/>
          </a:p>
        </p:txBody>
      </p:sp>
      <p:sp>
        <p:nvSpPr>
          <p:cNvPr id="31" name="Rectangle 30"/>
          <p:cNvSpPr/>
          <p:nvPr/>
        </p:nvSpPr>
        <p:spPr>
          <a:xfrm>
            <a:off x="1302657" y="5552451"/>
            <a:ext cx="2209800" cy="533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endParaRPr lang="en-US" sz="2800" dirty="0"/>
          </a:p>
        </p:txBody>
      </p:sp>
      <p:sp>
        <p:nvSpPr>
          <p:cNvPr id="32" name="Rectangle 31"/>
          <p:cNvSpPr/>
          <p:nvPr/>
        </p:nvSpPr>
        <p:spPr>
          <a:xfrm>
            <a:off x="5029200" y="5552451"/>
            <a:ext cx="220980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143000" y="365989"/>
            <a:ext cx="3886200" cy="6096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467600" y="44449"/>
            <a:ext cx="1502228" cy="1252679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445470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79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38200" y="1631736"/>
            <a:ext cx="502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3855660"/>
            <a:ext cx="746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বসন্ত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ঋতুর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প্রকৃতিকে</a:t>
            </a:r>
            <a:r>
              <a:rPr lang="bn-B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তুমি</a:t>
            </a:r>
            <a:r>
              <a:rPr lang="bn-B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কী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উপভোগ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bn-B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 দিয়ে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একটি অনুচ্ছেদ লিখে </a:t>
            </a:r>
            <a:r>
              <a:rPr lang="bn-BD" sz="40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আনবে। 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r="18413" b="26649"/>
          <a:stretch/>
        </p:blipFill>
        <p:spPr>
          <a:xfrm>
            <a:off x="3818018" y="973899"/>
            <a:ext cx="4098763" cy="23351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193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1314" y="457200"/>
            <a:ext cx="43071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</a:t>
            </a:r>
          </a:p>
          <a:p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BD" sz="4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057400"/>
            <a:ext cx="6536843" cy="408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5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13D3D2-717D-48E6-80FB-93B43227CCF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1844674"/>
            <a:ext cx="8534400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শিক্ষামন্ত্রণালয়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মাউশি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এনসিটিবি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এটুআই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কর্মকর্তাবৃন্দ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2895600"/>
            <a:ext cx="8534400" cy="3460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সম্পাদক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যাঁদের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পরামর্শ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তত্ত্বাবধানে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মডেল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সমৃদ্ধ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তাঁরা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হলেন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ফেরদৌস হোসেন,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সহযোগী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বাংলা,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খুলনা</a:t>
            </a:r>
            <a:endPara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নিগার সুলতানা</a:t>
            </a:r>
            <a:r>
              <a:rPr lang="bn-BD" sz="28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28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ফেনী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 কলেজ, ফেনী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জেস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মী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জাহান খানম, প্রভাষক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(মহিলা), ময়মনসিংহ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24200" y="381000"/>
            <a:ext cx="3505200" cy="990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কৃতজ্ঞতা স্বীকার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45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EDB70F13-5069-4930-AD62-5C851AC3E3D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Picture 2" descr="Bogra-Cantt-Public-Colle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50" y="1719262"/>
            <a:ext cx="1428750" cy="14382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4" name="Group 3"/>
          <p:cNvGrpSpPr/>
          <p:nvPr/>
        </p:nvGrpSpPr>
        <p:grpSpPr>
          <a:xfrm>
            <a:off x="96370" y="-130432"/>
            <a:ext cx="3429000" cy="4309535"/>
            <a:chOff x="-13447" y="948265"/>
            <a:chExt cx="2438400" cy="3014135"/>
          </a:xfrm>
        </p:grpSpPr>
        <p:pic>
          <p:nvPicPr>
            <p:cNvPr id="5" name="Picture 4" descr="ca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3447" y="948265"/>
              <a:ext cx="2438400" cy="298026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 descr="Photo0337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968" y="1438835"/>
              <a:ext cx="2019569" cy="2523565"/>
            </a:xfrm>
            <a:prstGeom prst="ellipse">
              <a:avLst/>
            </a:prstGeom>
            <a:ln>
              <a:noFill/>
            </a:ln>
            <a:effectLst>
              <a:softEdge rad="317500"/>
            </a:effectLst>
          </p:spPr>
        </p:pic>
      </p:grpSp>
      <p:sp>
        <p:nvSpPr>
          <p:cNvPr id="7" name="TextBox 6"/>
          <p:cNvSpPr txBox="1"/>
          <p:nvPr/>
        </p:nvSpPr>
        <p:spPr>
          <a:xfrm>
            <a:off x="2286000" y="4245625"/>
            <a:ext cx="48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bn-BD" sz="32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সপ্তম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বাংলা প্রথম পত্র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৪০ মিনিট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205752" y="877193"/>
            <a:ext cx="786204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  <a:p>
            <a:pPr algn="ctr"/>
            <a:r>
              <a:rPr lang="bn-BD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সাবরিনা জেরিন</a:t>
            </a:r>
          </a:p>
          <a:p>
            <a:pPr algn="ctr"/>
            <a:r>
              <a:rPr lang="bn-BD" sz="2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  শিক্ষক</a:t>
            </a:r>
          </a:p>
          <a:p>
            <a:pPr algn="ctr"/>
            <a:r>
              <a:rPr 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sabrinazerin85@gmail.com</a:t>
            </a:r>
          </a:p>
          <a:p>
            <a:pPr algn="ctr"/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বগুড়া </a:t>
            </a:r>
            <a:r>
              <a:rPr lang="bn-BD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ক্যান্টনমেন্ট পাবলিক স্কুল ও কলেজ, বগুড়া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627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" t="4213" r="3125" b="6436"/>
          <a:stretch/>
        </p:blipFill>
        <p:spPr>
          <a:xfrm>
            <a:off x="533400" y="381001"/>
            <a:ext cx="7924800" cy="4800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2971800" y="5410200"/>
            <a:ext cx="3733800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পাচ্ছি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6386" y="5439229"/>
            <a:ext cx="2895600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একটি ছবি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5446486"/>
            <a:ext cx="7315200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ছবিটি তৈরি করতে কী কী জিনিস দরকার  হয়েছে?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75757" y="5475515"/>
            <a:ext cx="4267200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কাগজ, তুলি, রঙ--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68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05000" y="304184"/>
            <a:ext cx="38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864" algn="r">
              <a:spcBef>
                <a:spcPct val="0"/>
              </a:spcBef>
              <a:defRPr/>
            </a:pPr>
            <a:r>
              <a:rPr lang="bn-BD" sz="6000" b="1" dirty="0" smtClean="0">
                <a:ln w="1905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ছবির রং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84057" y="1319847"/>
            <a:ext cx="342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ln w="1905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হাশেম খান</a:t>
            </a:r>
            <a:endParaRPr lang="en-US" sz="4000" dirty="0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  <a:p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8994" r="8095" b="7743"/>
          <a:stretch/>
        </p:blipFill>
        <p:spPr>
          <a:xfrm>
            <a:off x="457200" y="1341618"/>
            <a:ext cx="4237929" cy="313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500" y="3134609"/>
            <a:ext cx="3581400" cy="2686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5201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1976718" y="174171"/>
            <a:ext cx="3962400" cy="914400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609600" y="1295400"/>
            <a:ext cx="7924800" cy="4953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3888" indent="-623888" algn="just">
              <a:defRPr/>
            </a:pPr>
            <a:r>
              <a:rPr lang="en-US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</a:t>
            </a:r>
            <a:r>
              <a:rPr lang="bn-BD" sz="3600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 পাঠ</a:t>
            </a:r>
            <a:r>
              <a:rPr lang="en-US" sz="3600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 শিক্ষার্থীরা</a:t>
            </a:r>
            <a:r>
              <a:rPr lang="en-US" sz="3600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endParaRPr lang="en-US" sz="3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623888" indent="-623888" algn="just">
              <a:defRPr/>
            </a:pPr>
            <a:endParaRPr lang="bn-IN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623888" indent="-623888" algn="just">
              <a:defRPr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1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নির্বাচিত অংশটুকু শুদ্ধ উচ্চারণে পড়তে পারবে।</a:t>
            </a:r>
          </a:p>
          <a:p>
            <a:pPr marL="628650" indent="-628650" algn="just">
              <a:defRPr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2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নতুন </a:t>
            </a:r>
            <a:r>
              <a:rPr lang="bn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শব্দগুলোর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অর্থ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 বাক্য ও অনুচ্ছেদ গঠন 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bn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পারবে।   </a:t>
            </a:r>
          </a:p>
          <a:p>
            <a:pPr marL="628650" indent="-628650" algn="just">
              <a:defRPr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3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নির্বাচিত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অংশটুকুর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ভাবার্থ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628650" indent="-628650" algn="just">
              <a:defRPr/>
            </a:pPr>
            <a:endParaRPr lang="bn-BD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BF57-4D41-4F6C-9BFB-34DA8F78889D}" type="datetime1">
              <a:rPr lang="en-US" smtClean="0"/>
              <a:pPr/>
              <a:t>8/8/2016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9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p Arrow Callout 9"/>
          <p:cNvSpPr/>
          <p:nvPr/>
        </p:nvSpPr>
        <p:spPr>
          <a:xfrm>
            <a:off x="5181600" y="3657600"/>
            <a:ext cx="3276600" cy="2667000"/>
          </a:xfrm>
          <a:prstGeom prst="up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আদর্শ পাঠ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609600" y="533400"/>
            <a:ext cx="3200400" cy="2514600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সরব পাঠ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IMG_20140821_0011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3124200"/>
            <a:ext cx="3810000" cy="3124200"/>
          </a:xfrm>
          <a:prstGeom prst="round2DiagRect">
            <a:avLst/>
          </a:prstGeom>
        </p:spPr>
      </p:pic>
      <p:pic>
        <p:nvPicPr>
          <p:cNvPr id="13" name="Picture 12" descr="IMG_20140821_0012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533400"/>
            <a:ext cx="3733800" cy="2800350"/>
          </a:xfrm>
          <a:prstGeom prst="round2Diag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53C8-B923-4EFB-84F6-848AB15372F1}" type="datetime1">
              <a:rPr lang="en-US" smtClean="0"/>
              <a:pPr/>
              <a:t>8/8/2016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9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548185" y="14478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গেরুয়া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6096000" y="3124200"/>
            <a:ext cx="2590800" cy="1219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শোভা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19800" y="1447800"/>
            <a:ext cx="2819400" cy="1219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মেটে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31242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বাহার</a:t>
            </a:r>
            <a:endParaRPr lang="en-US" sz="3200" dirty="0"/>
          </a:p>
        </p:txBody>
      </p:sp>
      <p:sp>
        <p:nvSpPr>
          <p:cNvPr id="7" name="Rounded Rectangle 6"/>
          <p:cNvSpPr/>
          <p:nvPr/>
        </p:nvSpPr>
        <p:spPr>
          <a:xfrm>
            <a:off x="990600" y="228601"/>
            <a:ext cx="7010400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 আজকের পাঠের নতুন শব্দার্থসমূহ শিখে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</a:t>
            </a:r>
            <a:r>
              <a:rPr lang="bn-BD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9600" y="4858658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নিসর্গ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19800" y="4927600"/>
            <a:ext cx="2743200" cy="1219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প্রকৃতি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24"/>
          <a:stretch/>
        </p:blipFill>
        <p:spPr>
          <a:xfrm>
            <a:off x="2967239" y="2943225"/>
            <a:ext cx="2366760" cy="1581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7" t="35185"/>
          <a:stretch/>
        </p:blipFill>
        <p:spPr>
          <a:xfrm>
            <a:off x="2967239" y="4785179"/>
            <a:ext cx="2457475" cy="1504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2" descr="http://www.dainikdestiny.com/admin/news_images/641/image_641_10467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3" t="54989" r="1174"/>
          <a:stretch/>
        </p:blipFill>
        <p:spPr bwMode="auto">
          <a:xfrm>
            <a:off x="2967238" y="1382940"/>
            <a:ext cx="2366761" cy="13266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00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220653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হেমন্ততে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প্রকৃতিতে   রঙের নানা রকম খেলা চলে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128" y="732987"/>
            <a:ext cx="3847014" cy="25436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86" y="751130"/>
            <a:ext cx="3810000" cy="2428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699" y="3482220"/>
            <a:ext cx="3901443" cy="2880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2" descr="http://www.dainikdestiny.com/admin/news_images/641/image_641_10467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3" y="3415697"/>
            <a:ext cx="4002313" cy="2947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83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NikoshBAN"/>
        <a:ea typeface=""/>
        <a:cs typeface=""/>
      </a:majorFont>
      <a:minorFont>
        <a:latin typeface="NikoshB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1788</TotalTime>
  <Words>1046</Words>
  <Application>Microsoft Office PowerPoint</Application>
  <PresentationFormat>On-screen Show (4:3)</PresentationFormat>
  <Paragraphs>145</Paragraphs>
  <Slides>25</Slides>
  <Notes>22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</dc:creator>
  <cp:lastModifiedBy>ZERIN</cp:lastModifiedBy>
  <cp:revision>93</cp:revision>
  <dcterms:created xsi:type="dcterms:W3CDTF">2006-08-16T00:00:00Z</dcterms:created>
  <dcterms:modified xsi:type="dcterms:W3CDTF">2016-08-08T01:58:16Z</dcterms:modified>
</cp:coreProperties>
</file>