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5"/>
  </p:notesMasterIdLst>
  <p:sldIdLst>
    <p:sldId id="305" r:id="rId2"/>
    <p:sldId id="288" r:id="rId3"/>
    <p:sldId id="289" r:id="rId4"/>
    <p:sldId id="272" r:id="rId5"/>
    <p:sldId id="290" r:id="rId6"/>
    <p:sldId id="306" r:id="rId7"/>
    <p:sldId id="261" r:id="rId8"/>
    <p:sldId id="284" r:id="rId9"/>
    <p:sldId id="308" r:id="rId10"/>
    <p:sldId id="309" r:id="rId11"/>
    <p:sldId id="279" r:id="rId12"/>
    <p:sldId id="310" r:id="rId13"/>
    <p:sldId id="294" r:id="rId14"/>
    <p:sldId id="280" r:id="rId15"/>
    <p:sldId id="299" r:id="rId16"/>
    <p:sldId id="300" r:id="rId17"/>
    <p:sldId id="301" r:id="rId18"/>
    <p:sldId id="302" r:id="rId19"/>
    <p:sldId id="303" r:id="rId20"/>
    <p:sldId id="285" r:id="rId21"/>
    <p:sldId id="266" r:id="rId22"/>
    <p:sldId id="286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9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 dirty="0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NeighborX="4348" custLinFactNeighborY="4762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3E08EE-66F3-49CF-A21B-079EE47F8E9D}" type="presOf" srcId="{63C483A7-19B9-4E4B-ACF3-D3D636F1A9DE}" destId="{F5F471D1-D914-41A3-A25D-AF3575C00111}" srcOrd="0" destOrd="0" presId="urn:microsoft.com/office/officeart/2008/layout/CircularPictureCallout"/>
    <dgm:cxn modelId="{13B37D38-234E-4116-8394-93C89EFE81BB}" type="presOf" srcId="{72C63C76-153C-48B7-B57B-C97D3792EDCD}" destId="{8E481DE8-C915-4E6E-9E2C-CBCE4F434B5A}" srcOrd="0" destOrd="0" presId="urn:microsoft.com/office/officeart/2008/layout/CircularPictureCallout"/>
    <dgm:cxn modelId="{826843A1-841E-4006-8F77-A62E8CB5D48B}" type="presOf" srcId="{B66585AF-9E68-4668-9DED-FFECEF032BE5}" destId="{FEC0D7AC-7224-421A-AA75-F5A9B40DEFD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72CB0277-30DC-419E-8CB1-F3DB24DF2CF3}" type="presParOf" srcId="{8E481DE8-C915-4E6E-9E2C-CBCE4F434B5A}" destId="{51DEBB0B-4383-4192-8D96-BF69710564C9}" srcOrd="0" destOrd="0" presId="urn:microsoft.com/office/officeart/2008/layout/CircularPictureCallout"/>
    <dgm:cxn modelId="{A32E4181-AB15-4E13-9CF7-77D95AE0FBF2}" type="presParOf" srcId="{51DEBB0B-4383-4192-8D96-BF69710564C9}" destId="{1402F882-3DDD-4EB3-AC91-A4AFC6117EEB}" srcOrd="0" destOrd="0" presId="urn:microsoft.com/office/officeart/2008/layout/CircularPictureCallout"/>
    <dgm:cxn modelId="{C743D734-F27A-4661-9B0D-1E18B17B2FCB}" type="presParOf" srcId="{1402F882-3DDD-4EB3-AC91-A4AFC6117EEB}" destId="{FEC0D7AC-7224-421A-AA75-F5A9B40DEFD1}" srcOrd="0" destOrd="0" presId="urn:microsoft.com/office/officeart/2008/layout/CircularPictureCallout"/>
    <dgm:cxn modelId="{E58EA87D-EAA9-4241-B0E6-F4AE3A466953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01702-55A2-4F3A-B657-E168FF969F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A140F1-32B7-43EF-9CF0-1C8243344D7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১/ </a:t>
          </a:r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তরঙ্গ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</a:p>
      </dgm:t>
    </dgm:pt>
    <dgm:pt modelId="{AA8392E1-0963-4A8A-84BE-4EA5608106E1}" type="parTrans" cxnId="{98E14571-E963-409E-BECA-2DDB90368186}">
      <dgm:prSet/>
      <dgm:spPr/>
      <dgm:t>
        <a:bodyPr/>
        <a:lstStyle/>
        <a:p>
          <a:endParaRPr lang="en-US"/>
        </a:p>
      </dgm:t>
    </dgm:pt>
    <dgm:pt modelId="{6BFDD4C1-1FCB-406D-84A9-CE6094179AE0}" type="sibTrans" cxnId="{98E14571-E963-409E-BECA-2DDB90368186}">
      <dgm:prSet/>
      <dgm:spPr/>
      <dgm:t>
        <a:bodyPr/>
        <a:lstStyle/>
        <a:p>
          <a:endParaRPr lang="en-US"/>
        </a:p>
      </dgm:t>
    </dgm:pt>
    <dgm:pt modelId="{0BD8F626-4DFE-4FB4-870A-FC24E617D2E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৩/ </a:t>
          </a:r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তরঙ্গ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সম্পর্কিত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রাশি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চিত্রের মাধ্যমে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পারবে; </a:t>
          </a:r>
        </a:p>
      </dgm:t>
    </dgm:pt>
    <dgm:pt modelId="{7CF07136-8980-43B1-B25D-3A378733AFB4}" type="parTrans" cxnId="{9FFB8C9D-CE71-475F-816B-52FDA190109D}">
      <dgm:prSet/>
      <dgm:spPr/>
      <dgm:t>
        <a:bodyPr/>
        <a:lstStyle/>
        <a:p>
          <a:endParaRPr lang="en-US"/>
        </a:p>
      </dgm:t>
    </dgm:pt>
    <dgm:pt modelId="{B24F2B47-51CF-4063-A6B1-C43CCB2B0EAF}" type="sibTrans" cxnId="{9FFB8C9D-CE71-475F-816B-52FDA190109D}">
      <dgm:prSet/>
      <dgm:spPr/>
      <dgm:t>
        <a:bodyPr/>
        <a:lstStyle/>
        <a:p>
          <a:endParaRPr lang="en-US"/>
        </a:p>
      </dgm:t>
    </dgm:pt>
    <dgm:pt modelId="{E7595D3A-AF6A-49BA-8527-5E5C785FF20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২/</a:t>
          </a:r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তরঙ্গ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ের প্রকারভেদ করতে পারবে;</a:t>
          </a:r>
        </a:p>
      </dgm:t>
    </dgm:pt>
    <dgm:pt modelId="{0B34B009-E142-4A2B-88F5-EFB409995C69}" type="parTrans" cxnId="{C64D5EC0-F6D5-45CC-8C98-428673152FA7}">
      <dgm:prSet/>
      <dgm:spPr/>
      <dgm:t>
        <a:bodyPr/>
        <a:lstStyle/>
        <a:p>
          <a:endParaRPr lang="en-US"/>
        </a:p>
      </dgm:t>
    </dgm:pt>
    <dgm:pt modelId="{AA987700-5972-4AF9-AD2B-C39A143BF3F9}" type="sibTrans" cxnId="{C64D5EC0-F6D5-45CC-8C98-428673152FA7}">
      <dgm:prSet/>
      <dgm:spPr/>
      <dgm:t>
        <a:bodyPr/>
        <a:lstStyle/>
        <a:p>
          <a:endParaRPr lang="en-US"/>
        </a:p>
      </dgm:t>
    </dgm:pt>
    <dgm:pt modelId="{5CF06346-1E2C-4106-9F06-D09A13A8EB7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৪/  তরঙ্গ বেগ নির্ণয় করতে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36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A4D0787-2E78-4D3A-AE11-2436E44941B8}" type="parTrans" cxnId="{CF925147-CF90-499C-9B26-A32BB469D1E4}">
      <dgm:prSet/>
      <dgm:spPr/>
      <dgm:t>
        <a:bodyPr/>
        <a:lstStyle/>
        <a:p>
          <a:endParaRPr lang="en-US"/>
        </a:p>
      </dgm:t>
    </dgm:pt>
    <dgm:pt modelId="{AC0348E2-2C1A-46B2-8C0D-0BDE1D419212}" type="sibTrans" cxnId="{CF925147-CF90-499C-9B26-A32BB469D1E4}">
      <dgm:prSet/>
      <dgm:spPr/>
      <dgm:t>
        <a:bodyPr/>
        <a:lstStyle/>
        <a:p>
          <a:endParaRPr lang="en-US"/>
        </a:p>
      </dgm:t>
    </dgm:pt>
    <dgm:pt modelId="{C77B3BF2-8694-4FE2-B6B3-E94A87AD8E7D}" type="pres">
      <dgm:prSet presAssocID="{48601702-55A2-4F3A-B657-E168FF969F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5BAF2-3580-411F-8938-8536E08FE419}" type="pres">
      <dgm:prSet presAssocID="{72A140F1-32B7-43EF-9CF0-1C8243344D72}" presName="parentText" presStyleLbl="node1" presStyleIdx="0" presStyleCnt="4" custScaleX="65266" custScaleY="48880" custLinFactNeighborX="-17367" custLinFactNeighborY="13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422BD-6B78-4C81-ADF4-231649808773}" type="pres">
      <dgm:prSet presAssocID="{6BFDD4C1-1FCB-406D-84A9-CE6094179AE0}" presName="spacer" presStyleCnt="0"/>
      <dgm:spPr/>
    </dgm:pt>
    <dgm:pt modelId="{EF7FBA54-E724-40C1-BA13-33F8A6A63BF5}" type="pres">
      <dgm:prSet presAssocID="{E7595D3A-AF6A-49BA-8527-5E5C785FF20B}" presName="parentText" presStyleLbl="node1" presStyleIdx="1" presStyleCnt="4" custScaleX="93162" custScaleY="60505" custLinFactNeighborX="-3419" custLinFactNeighborY="-240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4761F-7C5D-459D-96EA-83F980501A94}" type="pres">
      <dgm:prSet presAssocID="{AA987700-5972-4AF9-AD2B-C39A143BF3F9}" presName="spacer" presStyleCnt="0"/>
      <dgm:spPr/>
    </dgm:pt>
    <dgm:pt modelId="{7D8ADF7C-171E-4710-AC54-220E975C449E}" type="pres">
      <dgm:prSet presAssocID="{0BD8F626-4DFE-4FB4-870A-FC24E617D2ED}" presName="parentText" presStyleLbl="node1" presStyleIdx="2" presStyleCnt="4" custScaleX="93162" custScaleY="101841" custLinFactNeighborX="-34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F143-3698-4C1A-80BE-5824BBB96A80}" type="pres">
      <dgm:prSet presAssocID="{B24F2B47-51CF-4063-A6B1-C43CCB2B0EAF}" presName="spacer" presStyleCnt="0"/>
      <dgm:spPr/>
    </dgm:pt>
    <dgm:pt modelId="{4F8D2972-E813-439E-9EE6-9E2ECB1F35EA}" type="pres">
      <dgm:prSet presAssocID="{5CF06346-1E2C-4106-9F06-D09A13A8EB74}" presName="parentText" presStyleLbl="node1" presStyleIdx="3" presStyleCnt="4" custScaleX="72650" custScaleY="57411" custLinFactNeighborX="-13674" custLinFactNeighborY="-1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FA2B27-3BCA-4EE4-8855-A31F3DD46A5A}" type="presOf" srcId="{5CF06346-1E2C-4106-9F06-D09A13A8EB74}" destId="{4F8D2972-E813-439E-9EE6-9E2ECB1F35EA}" srcOrd="0" destOrd="0" presId="urn:microsoft.com/office/officeart/2005/8/layout/vList2"/>
    <dgm:cxn modelId="{CF925147-CF90-499C-9B26-A32BB469D1E4}" srcId="{48601702-55A2-4F3A-B657-E168FF969F14}" destId="{5CF06346-1E2C-4106-9F06-D09A13A8EB74}" srcOrd="3" destOrd="0" parTransId="{7A4D0787-2E78-4D3A-AE11-2436E44941B8}" sibTransId="{AC0348E2-2C1A-46B2-8C0D-0BDE1D419212}"/>
    <dgm:cxn modelId="{FDDEEC00-0501-4EC6-8006-CE3416E238B5}" type="presOf" srcId="{0BD8F626-4DFE-4FB4-870A-FC24E617D2ED}" destId="{7D8ADF7C-171E-4710-AC54-220E975C449E}" srcOrd="0" destOrd="0" presId="urn:microsoft.com/office/officeart/2005/8/layout/vList2"/>
    <dgm:cxn modelId="{9FFB8C9D-CE71-475F-816B-52FDA190109D}" srcId="{48601702-55A2-4F3A-B657-E168FF969F14}" destId="{0BD8F626-4DFE-4FB4-870A-FC24E617D2ED}" srcOrd="2" destOrd="0" parTransId="{7CF07136-8980-43B1-B25D-3A378733AFB4}" sibTransId="{B24F2B47-51CF-4063-A6B1-C43CCB2B0EAF}"/>
    <dgm:cxn modelId="{C64D5EC0-F6D5-45CC-8C98-428673152FA7}" srcId="{48601702-55A2-4F3A-B657-E168FF969F14}" destId="{E7595D3A-AF6A-49BA-8527-5E5C785FF20B}" srcOrd="1" destOrd="0" parTransId="{0B34B009-E142-4A2B-88F5-EFB409995C69}" sibTransId="{AA987700-5972-4AF9-AD2B-C39A143BF3F9}"/>
    <dgm:cxn modelId="{876C8868-D6BF-45CB-880C-432D7A14AEF2}" type="presOf" srcId="{48601702-55A2-4F3A-B657-E168FF969F14}" destId="{C77B3BF2-8694-4FE2-B6B3-E94A87AD8E7D}" srcOrd="0" destOrd="0" presId="urn:microsoft.com/office/officeart/2005/8/layout/vList2"/>
    <dgm:cxn modelId="{B5EBF541-FB29-4485-9F53-8A3BFF92FFBA}" type="presOf" srcId="{72A140F1-32B7-43EF-9CF0-1C8243344D72}" destId="{5D15BAF2-3580-411F-8938-8536E08FE419}" srcOrd="0" destOrd="0" presId="urn:microsoft.com/office/officeart/2005/8/layout/vList2"/>
    <dgm:cxn modelId="{6F889902-7373-48C7-B9C5-3FA0B7EBAE52}" type="presOf" srcId="{E7595D3A-AF6A-49BA-8527-5E5C785FF20B}" destId="{EF7FBA54-E724-40C1-BA13-33F8A6A63BF5}" srcOrd="0" destOrd="0" presId="urn:microsoft.com/office/officeart/2005/8/layout/vList2"/>
    <dgm:cxn modelId="{98E14571-E963-409E-BECA-2DDB90368186}" srcId="{48601702-55A2-4F3A-B657-E168FF969F14}" destId="{72A140F1-32B7-43EF-9CF0-1C8243344D72}" srcOrd="0" destOrd="0" parTransId="{AA8392E1-0963-4A8A-84BE-4EA5608106E1}" sibTransId="{6BFDD4C1-1FCB-406D-84A9-CE6094179AE0}"/>
    <dgm:cxn modelId="{CFFAD920-1C50-4EE2-A1D7-F5E81BE9BB22}" type="presParOf" srcId="{C77B3BF2-8694-4FE2-B6B3-E94A87AD8E7D}" destId="{5D15BAF2-3580-411F-8938-8536E08FE419}" srcOrd="0" destOrd="0" presId="urn:microsoft.com/office/officeart/2005/8/layout/vList2"/>
    <dgm:cxn modelId="{F612FEEC-2F36-4FE4-A992-BB76630E6B3A}" type="presParOf" srcId="{C77B3BF2-8694-4FE2-B6B3-E94A87AD8E7D}" destId="{F94422BD-6B78-4C81-ADF4-231649808773}" srcOrd="1" destOrd="0" presId="urn:microsoft.com/office/officeart/2005/8/layout/vList2"/>
    <dgm:cxn modelId="{7866F37D-EE6E-4C8B-8038-223B42E2EB02}" type="presParOf" srcId="{C77B3BF2-8694-4FE2-B6B3-E94A87AD8E7D}" destId="{EF7FBA54-E724-40C1-BA13-33F8A6A63BF5}" srcOrd="2" destOrd="0" presId="urn:microsoft.com/office/officeart/2005/8/layout/vList2"/>
    <dgm:cxn modelId="{97DE9C86-6B09-45BD-94F7-DEE9E7F6F0E1}" type="presParOf" srcId="{C77B3BF2-8694-4FE2-B6B3-E94A87AD8E7D}" destId="{6004761F-7C5D-459D-96EA-83F980501A94}" srcOrd="3" destOrd="0" presId="urn:microsoft.com/office/officeart/2005/8/layout/vList2"/>
    <dgm:cxn modelId="{875197C9-B8F2-42FF-BB48-ED10F52389CA}" type="presParOf" srcId="{C77B3BF2-8694-4FE2-B6B3-E94A87AD8E7D}" destId="{7D8ADF7C-171E-4710-AC54-220E975C449E}" srcOrd="4" destOrd="0" presId="urn:microsoft.com/office/officeart/2005/8/layout/vList2"/>
    <dgm:cxn modelId="{60A25D27-CBCC-42FB-8962-B592573126FB}" type="presParOf" srcId="{C77B3BF2-8694-4FE2-B6B3-E94A87AD8E7D}" destId="{B506F143-3698-4C1A-80BE-5824BBB96A80}" srcOrd="5" destOrd="0" presId="urn:microsoft.com/office/officeart/2005/8/layout/vList2"/>
    <dgm:cxn modelId="{36FF4568-E13F-4456-AA74-75BBCD3F65C4}" type="presParOf" srcId="{C77B3BF2-8694-4FE2-B6B3-E94A87AD8E7D}" destId="{4F8D2972-E813-439E-9EE6-9E2ECB1F35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533403" y="312060"/>
          <a:ext cx="2590798" cy="32902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1191768" y="1928054"/>
          <a:ext cx="1121664" cy="5783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191768" y="1928054"/>
        <a:ext cx="1121664" cy="578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5BAF2-3580-411F-8938-8536E08FE419}">
      <dsp:nvSpPr>
        <dsp:cNvPr id="0" name=""/>
        <dsp:cNvSpPr/>
      </dsp:nvSpPr>
      <dsp:spPr>
        <a:xfrm>
          <a:off x="0" y="186476"/>
          <a:ext cx="5818724" cy="67712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১/ </a:t>
          </a: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তরঙ্গ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</a:p>
      </dsp:txBody>
      <dsp:txXfrm>
        <a:off x="33054" y="219530"/>
        <a:ext cx="5752616" cy="611016"/>
      </dsp:txXfrm>
    </dsp:sp>
    <dsp:sp modelId="{EF7FBA54-E724-40C1-BA13-33F8A6A63BF5}">
      <dsp:nvSpPr>
        <dsp:cNvPr id="0" name=""/>
        <dsp:cNvSpPr/>
      </dsp:nvSpPr>
      <dsp:spPr>
        <a:xfrm>
          <a:off x="0" y="978696"/>
          <a:ext cx="8305764" cy="83816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২/</a:t>
          </a: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তরঙ্গ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ের প্রকারভেদ করতে পারবে;</a:t>
          </a:r>
        </a:p>
      </dsp:txBody>
      <dsp:txXfrm>
        <a:off x="40916" y="1019612"/>
        <a:ext cx="8223932" cy="756331"/>
      </dsp:txXfrm>
    </dsp:sp>
    <dsp:sp modelId="{7D8ADF7C-171E-4710-AC54-220E975C449E}">
      <dsp:nvSpPr>
        <dsp:cNvPr id="0" name=""/>
        <dsp:cNvSpPr/>
      </dsp:nvSpPr>
      <dsp:spPr>
        <a:xfrm>
          <a:off x="0" y="2045461"/>
          <a:ext cx="8305764" cy="141078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৩/ </a:t>
          </a: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তরঙ্গ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সম্পর্কিত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রাশি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চিত্রের মাধ্যমে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পারবে; </a:t>
          </a:r>
        </a:p>
      </dsp:txBody>
      <dsp:txXfrm>
        <a:off x="68869" y="2114330"/>
        <a:ext cx="8168026" cy="1273045"/>
      </dsp:txXfrm>
    </dsp:sp>
    <dsp:sp modelId="{4F8D2972-E813-439E-9EE6-9E2ECB1F35EA}">
      <dsp:nvSpPr>
        <dsp:cNvPr id="0" name=""/>
        <dsp:cNvSpPr/>
      </dsp:nvSpPr>
      <dsp:spPr>
        <a:xfrm>
          <a:off x="89" y="3637832"/>
          <a:ext cx="6477038" cy="79530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৪/  তরঙ্গ বেগ নির্ণয় করতে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bn-IN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36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8912" y="3676655"/>
        <a:ext cx="6399392" cy="717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653FD-E837-4499-9BB2-3D74AED8F8AC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D24E5-EF14-4815-9284-0C57763A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7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D24E5-EF14-4815-9284-0C57763A5B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2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5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8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0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9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1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0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9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1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1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4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4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98CC9-BCEA-4134-97F9-50CE6B72C21F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517C-6CE3-465F-B02D-5178AE5E6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0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400" y="533400"/>
            <a:ext cx="42594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743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967335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দুটি করে উদাহরণ লিখ।  </a:t>
            </a:r>
            <a:endParaRPr lang="bn-BD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3412" y="1161738"/>
            <a:ext cx="2926588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Tqoaozr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09600"/>
            <a:ext cx="1905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2395" y="39712"/>
            <a:ext cx="6777605" cy="11032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 দিক এবং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কণাগুলোর কম্পনের উপর ভিত্তি করে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 দুই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4800" y="1143000"/>
            <a:ext cx="685800" cy="4953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80752" y="1676400"/>
            <a:ext cx="653924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990600" y="1676400"/>
            <a:ext cx="289773" cy="4572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406427" y="1676401"/>
            <a:ext cx="289773" cy="45719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3488" y="2133600"/>
            <a:ext cx="4216888" cy="1045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অনুপ্রস্থ তরঙ্গ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Transverse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1" y="2133601"/>
            <a:ext cx="3543470" cy="1045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অনুদৈর্ঘ্য তরঙ্গ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Longitudinal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488" y="5181600"/>
            <a:ext cx="4190862" cy="1567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সঞ্চালনের  দিক এবং কণার কম্পনের দিক পরস্পর সমকোণে থাকে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7308" y="5181600"/>
            <a:ext cx="4000670" cy="1567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সঞ্চালনের  দিক এবং কণার কম্পনের দিক পরস্পর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29200" y="3276600"/>
            <a:ext cx="4000670" cy="1760538"/>
            <a:chOff x="5143330" y="4122058"/>
            <a:chExt cx="4000670" cy="1567542"/>
          </a:xfrm>
        </p:grpSpPr>
        <p:sp>
          <p:nvSpPr>
            <p:cNvPr id="13" name="Rectangle 12"/>
            <p:cNvSpPr/>
            <p:nvPr/>
          </p:nvSpPr>
          <p:spPr>
            <a:xfrm>
              <a:off x="5143330" y="4122058"/>
              <a:ext cx="4000670" cy="1567542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181600" y="5257795"/>
              <a:ext cx="3599504" cy="369332"/>
              <a:chOff x="-2077606" y="4936309"/>
              <a:chExt cx="3124200" cy="31704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-2077606" y="4936309"/>
                <a:ext cx="3124200" cy="3170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তরঙ্গের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দিক</a:t>
                </a:r>
                <a:endParaRPr lang="bn-IN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-626022" y="5089044"/>
                <a:ext cx="609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5410200" y="4139625"/>
              <a:ext cx="35052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                   কম্পনের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দিক</a:t>
              </a:r>
              <a:endParaRPr lang="bn-IN" sz="16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1600" dirty="0" smtClean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172200" y="4419600"/>
              <a:ext cx="138416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14438" y="3200400"/>
            <a:ext cx="4228962" cy="1836738"/>
            <a:chOff x="228738" y="3581400"/>
            <a:chExt cx="4228962" cy="1981200"/>
          </a:xfrm>
        </p:grpSpPr>
        <p:sp>
          <p:nvSpPr>
            <p:cNvPr id="14" name="Rectangle 13"/>
            <p:cNvSpPr/>
            <p:nvPr/>
          </p:nvSpPr>
          <p:spPr>
            <a:xfrm>
              <a:off x="228738" y="3668342"/>
              <a:ext cx="4228962" cy="189425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6053" y="3581400"/>
              <a:ext cx="860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কম্পনের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1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দিক</a:t>
              </a:r>
              <a:endParaRPr lang="bn-IN" sz="16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85800" y="5029200"/>
              <a:ext cx="3599504" cy="430248"/>
              <a:chOff x="-1807122" y="4936309"/>
              <a:chExt cx="3124200" cy="3693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-1807122" y="4936309"/>
                <a:ext cx="3124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তরঙ্গের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দিক</a:t>
                </a:r>
                <a:endParaRPr lang="bn-IN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-626022" y="5089044"/>
                <a:ext cx="609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>
              <a:off x="2819400" y="3668342"/>
              <a:ext cx="0" cy="4537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08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743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967335"/>
            <a:ext cx="7467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স্প্রিং দিয়ে অনুপ্রস্থ ও অনুদৈর্ঘ্য তরঙ্গ তৈরি কর এবং দুই প্রকার তরঙ্গ সৃষ্টির কারণ লিখ।   </a:t>
            </a:r>
            <a:endParaRPr lang="bn-BD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3412" y="1161738"/>
            <a:ext cx="2926588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Tqoaozr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09600"/>
            <a:ext cx="1905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তরঙ্গ সংশ্লিষ্ট বিভিন্ন রাশি ও এদের মধ্যে সম্পর্ক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7674" y="2790278"/>
            <a:ext cx="7544874" cy="4851400"/>
            <a:chOff x="2438400" y="1244600"/>
            <a:chExt cx="7092595" cy="4851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438400" y="1244600"/>
              <a:ext cx="0" cy="4851400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2438400" y="3251200"/>
              <a:ext cx="7092595" cy="8890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709622" y="3982546"/>
            <a:ext cx="6858000" cy="1778019"/>
          </a:xfrm>
          <a:custGeom>
            <a:avLst/>
            <a:gdLst>
              <a:gd name="connsiteX0" fmla="*/ 0 w 6337300"/>
              <a:gd name="connsiteY0" fmla="*/ 901702 h 1778021"/>
              <a:gd name="connsiteX1" fmla="*/ 635000 w 6337300"/>
              <a:gd name="connsiteY1" fmla="*/ 63502 h 1778021"/>
              <a:gd name="connsiteX2" fmla="*/ 1701800 w 6337300"/>
              <a:gd name="connsiteY2" fmla="*/ 1778002 h 1778021"/>
              <a:gd name="connsiteX3" fmla="*/ 2755900 w 6337300"/>
              <a:gd name="connsiteY3" fmla="*/ 25402 h 1778021"/>
              <a:gd name="connsiteX4" fmla="*/ 3746500 w 6337300"/>
              <a:gd name="connsiteY4" fmla="*/ 1714502 h 1778021"/>
              <a:gd name="connsiteX5" fmla="*/ 4572000 w 6337300"/>
              <a:gd name="connsiteY5" fmla="*/ 2 h 1778021"/>
              <a:gd name="connsiteX6" fmla="*/ 5499100 w 6337300"/>
              <a:gd name="connsiteY6" fmla="*/ 1701802 h 1778021"/>
              <a:gd name="connsiteX7" fmla="*/ 6337300 w 6337300"/>
              <a:gd name="connsiteY7" fmla="*/ 825502 h 177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7300" h="1778021">
                <a:moveTo>
                  <a:pt x="0" y="901702"/>
                </a:moveTo>
                <a:cubicBezTo>
                  <a:pt x="175683" y="409577"/>
                  <a:pt x="351367" y="-82548"/>
                  <a:pt x="635000" y="63502"/>
                </a:cubicBezTo>
                <a:cubicBezTo>
                  <a:pt x="918633" y="209552"/>
                  <a:pt x="1348317" y="1784352"/>
                  <a:pt x="1701800" y="1778002"/>
                </a:cubicBezTo>
                <a:cubicBezTo>
                  <a:pt x="2055283" y="1771652"/>
                  <a:pt x="2415117" y="35985"/>
                  <a:pt x="2755900" y="25402"/>
                </a:cubicBezTo>
                <a:cubicBezTo>
                  <a:pt x="3096683" y="14819"/>
                  <a:pt x="3443817" y="1718735"/>
                  <a:pt x="3746500" y="1714502"/>
                </a:cubicBezTo>
                <a:cubicBezTo>
                  <a:pt x="4049183" y="1710269"/>
                  <a:pt x="4279900" y="2119"/>
                  <a:pt x="4572000" y="2"/>
                </a:cubicBezTo>
                <a:cubicBezTo>
                  <a:pt x="4864100" y="-2115"/>
                  <a:pt x="5204883" y="1564219"/>
                  <a:pt x="5499100" y="1701802"/>
                </a:cubicBezTo>
                <a:cubicBezTo>
                  <a:pt x="5793317" y="1839385"/>
                  <a:pt x="6191250" y="965202"/>
                  <a:pt x="6337300" y="82550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674" y="48657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1447" y="198620"/>
            <a:ext cx="82639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পূর্ণকম্পনঃ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কম্পনশীল কণা বা বস্তু একটি বিন্দু হতে যাত্রা শুরু করে আবার একই দিক হতে সেই বিন্দুতে ফিরে এলে তাকে পূর্ণকম্পন বলে।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48657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0669" y="486797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46386" y="479687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7674" y="2074356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একটি কণা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বিন্দুতে গেলে একটি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পূর্ণকম্পন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বিন্দুতে গেলে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আরেকটি পূর্ণকম্পন,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বিন্দুতে গেলে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আরেকটি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পূর্ণকম্পন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সম্পন্ন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2" grpId="0"/>
      <p:bldP spid="21" grpId="0"/>
      <p:bldP spid="23" grpId="0"/>
      <p:bldP spid="2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5588" y="3124200"/>
            <a:ext cx="7544874" cy="4851400"/>
            <a:chOff x="2438400" y="1244600"/>
            <a:chExt cx="7092595" cy="4851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438400" y="1244600"/>
              <a:ext cx="0" cy="4851400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2438400" y="3251200"/>
              <a:ext cx="7092595" cy="8890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465581" y="4286240"/>
            <a:ext cx="6858000" cy="1778019"/>
          </a:xfrm>
          <a:custGeom>
            <a:avLst/>
            <a:gdLst>
              <a:gd name="connsiteX0" fmla="*/ 0 w 6337300"/>
              <a:gd name="connsiteY0" fmla="*/ 901702 h 1778021"/>
              <a:gd name="connsiteX1" fmla="*/ 635000 w 6337300"/>
              <a:gd name="connsiteY1" fmla="*/ 63502 h 1778021"/>
              <a:gd name="connsiteX2" fmla="*/ 1701800 w 6337300"/>
              <a:gd name="connsiteY2" fmla="*/ 1778002 h 1778021"/>
              <a:gd name="connsiteX3" fmla="*/ 2755900 w 6337300"/>
              <a:gd name="connsiteY3" fmla="*/ 25402 h 1778021"/>
              <a:gd name="connsiteX4" fmla="*/ 3746500 w 6337300"/>
              <a:gd name="connsiteY4" fmla="*/ 1714502 h 1778021"/>
              <a:gd name="connsiteX5" fmla="*/ 4572000 w 6337300"/>
              <a:gd name="connsiteY5" fmla="*/ 2 h 1778021"/>
              <a:gd name="connsiteX6" fmla="*/ 5499100 w 6337300"/>
              <a:gd name="connsiteY6" fmla="*/ 1701802 h 1778021"/>
              <a:gd name="connsiteX7" fmla="*/ 6337300 w 6337300"/>
              <a:gd name="connsiteY7" fmla="*/ 825502 h 177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7300" h="1778021">
                <a:moveTo>
                  <a:pt x="0" y="901702"/>
                </a:moveTo>
                <a:cubicBezTo>
                  <a:pt x="175683" y="409577"/>
                  <a:pt x="351367" y="-82548"/>
                  <a:pt x="635000" y="63502"/>
                </a:cubicBezTo>
                <a:cubicBezTo>
                  <a:pt x="918633" y="209552"/>
                  <a:pt x="1348317" y="1784352"/>
                  <a:pt x="1701800" y="1778002"/>
                </a:cubicBezTo>
                <a:cubicBezTo>
                  <a:pt x="2055283" y="1771652"/>
                  <a:pt x="2415117" y="35985"/>
                  <a:pt x="2755900" y="25402"/>
                </a:cubicBezTo>
                <a:cubicBezTo>
                  <a:pt x="3096683" y="14819"/>
                  <a:pt x="3443817" y="1718735"/>
                  <a:pt x="3746500" y="1714502"/>
                </a:cubicBezTo>
                <a:cubicBezTo>
                  <a:pt x="4049183" y="1710269"/>
                  <a:pt x="4279900" y="2119"/>
                  <a:pt x="4572000" y="2"/>
                </a:cubicBezTo>
                <a:cubicBezTo>
                  <a:pt x="4864100" y="-2115"/>
                  <a:pt x="5204883" y="1564219"/>
                  <a:pt x="5499100" y="1701802"/>
                </a:cubicBezTo>
                <a:cubicBezTo>
                  <a:pt x="5793317" y="1839385"/>
                  <a:pt x="6191250" y="965202"/>
                  <a:pt x="6337300" y="82550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7278402">
            <a:off x="499526" y="48657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4325" y="198620"/>
            <a:ext cx="82639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দোলনকাল বা পর্যায়কালঃ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কম্পনশীল কণা বা বস্তু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পূর্ণকম্পন সম্পন্ন করতে যে সময় লাগে তাকে দোলনকাল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বলে।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33700" y="491924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60169" y="491540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5386" y="476182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581" y="1905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একটি কণা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বিন্দুতে 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বিন্দুতে 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যাওয়ার সময়ই দোলনকাল। দোলনকালকে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দিয়ে প্রকাশ করা হয়।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581" y="3589896"/>
                <a:ext cx="7850473" cy="696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একটি কণা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t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সময়ে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পূর্ণকম্পন সম্পন্ন করলে, পর্যায়কাল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NikoshBAN" pitchFamily="2" charset="0"/>
                      </a:rPr>
                      <m:t>T</m:t>
                    </m:r>
                    <m:r>
                      <a:rPr lang="en-US" sz="2800" b="0" i="0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BD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1" y="3589896"/>
                <a:ext cx="7850473" cy="696344"/>
              </a:xfrm>
              <a:prstGeom prst="rect">
                <a:avLst/>
              </a:prstGeom>
              <a:blipFill rotWithShape="1">
                <a:blip r:embed="rId2"/>
                <a:stretch>
                  <a:fillRect l="-1087" r="-7686" b="-1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2" grpId="0"/>
      <p:bldP spid="21" grpId="0"/>
      <p:bldP spid="23" grpId="0"/>
      <p:bldP spid="24" grpId="0"/>
      <p:bldP spid="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5588" y="3124200"/>
            <a:ext cx="7544874" cy="4851400"/>
            <a:chOff x="2438400" y="1244600"/>
            <a:chExt cx="7092595" cy="4851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438400" y="1244600"/>
              <a:ext cx="0" cy="4851400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2438400" y="3251200"/>
              <a:ext cx="7092595" cy="8890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465581" y="4286240"/>
            <a:ext cx="6858000" cy="1778019"/>
          </a:xfrm>
          <a:custGeom>
            <a:avLst/>
            <a:gdLst>
              <a:gd name="connsiteX0" fmla="*/ 0 w 6337300"/>
              <a:gd name="connsiteY0" fmla="*/ 901702 h 1778021"/>
              <a:gd name="connsiteX1" fmla="*/ 635000 w 6337300"/>
              <a:gd name="connsiteY1" fmla="*/ 63502 h 1778021"/>
              <a:gd name="connsiteX2" fmla="*/ 1701800 w 6337300"/>
              <a:gd name="connsiteY2" fmla="*/ 1778002 h 1778021"/>
              <a:gd name="connsiteX3" fmla="*/ 2755900 w 6337300"/>
              <a:gd name="connsiteY3" fmla="*/ 25402 h 1778021"/>
              <a:gd name="connsiteX4" fmla="*/ 3746500 w 6337300"/>
              <a:gd name="connsiteY4" fmla="*/ 1714502 h 1778021"/>
              <a:gd name="connsiteX5" fmla="*/ 4572000 w 6337300"/>
              <a:gd name="connsiteY5" fmla="*/ 2 h 1778021"/>
              <a:gd name="connsiteX6" fmla="*/ 5499100 w 6337300"/>
              <a:gd name="connsiteY6" fmla="*/ 1701802 h 1778021"/>
              <a:gd name="connsiteX7" fmla="*/ 6337300 w 6337300"/>
              <a:gd name="connsiteY7" fmla="*/ 825502 h 177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7300" h="1778021">
                <a:moveTo>
                  <a:pt x="0" y="901702"/>
                </a:moveTo>
                <a:cubicBezTo>
                  <a:pt x="175683" y="409577"/>
                  <a:pt x="351367" y="-82548"/>
                  <a:pt x="635000" y="63502"/>
                </a:cubicBezTo>
                <a:cubicBezTo>
                  <a:pt x="918633" y="209552"/>
                  <a:pt x="1348317" y="1784352"/>
                  <a:pt x="1701800" y="1778002"/>
                </a:cubicBezTo>
                <a:cubicBezTo>
                  <a:pt x="2055283" y="1771652"/>
                  <a:pt x="2415117" y="35985"/>
                  <a:pt x="2755900" y="25402"/>
                </a:cubicBezTo>
                <a:cubicBezTo>
                  <a:pt x="3096683" y="14819"/>
                  <a:pt x="3443817" y="1718735"/>
                  <a:pt x="3746500" y="1714502"/>
                </a:cubicBezTo>
                <a:cubicBezTo>
                  <a:pt x="4049183" y="1710269"/>
                  <a:pt x="4279900" y="2119"/>
                  <a:pt x="4572000" y="2"/>
                </a:cubicBezTo>
                <a:cubicBezTo>
                  <a:pt x="4864100" y="-2115"/>
                  <a:pt x="5204883" y="1564219"/>
                  <a:pt x="5499100" y="1701802"/>
                </a:cubicBezTo>
                <a:cubicBezTo>
                  <a:pt x="5793317" y="1839385"/>
                  <a:pt x="6191250" y="965202"/>
                  <a:pt x="6337300" y="82550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7278402">
            <a:off x="499526" y="48657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4325" y="198620"/>
            <a:ext cx="82639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কম্পাংকঃ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কম্পনশীল কণা বা বস্তু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সেকেন্ডে যতগুলো পূর্ণকম্পন সম্পন্ন করে তাকে কম্পাংক বলে। একে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দিয়ে প্রকাশ করা হয়।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33700" y="491924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60169" y="491540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5386" y="476182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bn-BD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4325" y="2024728"/>
                <a:ext cx="6459875" cy="1993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একটি কণা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t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সময়ে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পূর্ণকম্পন সম্পন্ন করলে,</a:t>
                </a:r>
              </a:p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কম্পাংক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 smtClean="0">
                        <a:latin typeface="Cambria Math"/>
                        <a:cs typeface="NikoshBAN" pitchFamily="2" charset="0"/>
                      </a:rPr>
                      <m:t>f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বা,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/>
                        <a:cs typeface="NikoshBAN" pitchFamily="2" charset="0"/>
                      </a:rPr>
                      <m:t>𝐟</m:t>
                    </m:r>
                    <m:r>
                      <a:rPr lang="en-US" sz="3200" b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BD" sz="32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NikoshBAN" pitchFamily="2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5" y="2024728"/>
                <a:ext cx="6459875" cy="1993110"/>
              </a:xfrm>
              <a:prstGeom prst="rect">
                <a:avLst/>
              </a:prstGeom>
              <a:blipFill rotWithShape="1">
                <a:blip r:embed="rId2"/>
                <a:stretch>
                  <a:fillRect l="-1977" t="-3647" r="-3390" b="-4863"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018243" y="3334871"/>
            <a:ext cx="1720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৩টি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পূর্ণকম্পন দেখানো হয়েছে।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2" grpId="0"/>
      <p:bldP spid="21" grpId="0"/>
      <p:bldP spid="23" grpId="0"/>
      <p:bldP spid="24" grpId="0"/>
      <p:bldP spid="4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7674" y="2790278"/>
            <a:ext cx="7544874" cy="4851400"/>
            <a:chOff x="2438400" y="1244600"/>
            <a:chExt cx="7092595" cy="4851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438400" y="1244600"/>
              <a:ext cx="0" cy="4851400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2438400" y="3251200"/>
              <a:ext cx="7092595" cy="8890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709622" y="3982546"/>
            <a:ext cx="6858000" cy="1778019"/>
          </a:xfrm>
          <a:custGeom>
            <a:avLst/>
            <a:gdLst>
              <a:gd name="connsiteX0" fmla="*/ 0 w 6337300"/>
              <a:gd name="connsiteY0" fmla="*/ 901702 h 1778021"/>
              <a:gd name="connsiteX1" fmla="*/ 635000 w 6337300"/>
              <a:gd name="connsiteY1" fmla="*/ 63502 h 1778021"/>
              <a:gd name="connsiteX2" fmla="*/ 1701800 w 6337300"/>
              <a:gd name="connsiteY2" fmla="*/ 1778002 h 1778021"/>
              <a:gd name="connsiteX3" fmla="*/ 2755900 w 6337300"/>
              <a:gd name="connsiteY3" fmla="*/ 25402 h 1778021"/>
              <a:gd name="connsiteX4" fmla="*/ 3746500 w 6337300"/>
              <a:gd name="connsiteY4" fmla="*/ 1714502 h 1778021"/>
              <a:gd name="connsiteX5" fmla="*/ 4572000 w 6337300"/>
              <a:gd name="connsiteY5" fmla="*/ 2 h 1778021"/>
              <a:gd name="connsiteX6" fmla="*/ 5499100 w 6337300"/>
              <a:gd name="connsiteY6" fmla="*/ 1701802 h 1778021"/>
              <a:gd name="connsiteX7" fmla="*/ 6337300 w 6337300"/>
              <a:gd name="connsiteY7" fmla="*/ 825502 h 177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7300" h="1778021">
                <a:moveTo>
                  <a:pt x="0" y="901702"/>
                </a:moveTo>
                <a:cubicBezTo>
                  <a:pt x="175683" y="409577"/>
                  <a:pt x="351367" y="-82548"/>
                  <a:pt x="635000" y="63502"/>
                </a:cubicBezTo>
                <a:cubicBezTo>
                  <a:pt x="918633" y="209552"/>
                  <a:pt x="1348317" y="1784352"/>
                  <a:pt x="1701800" y="1778002"/>
                </a:cubicBezTo>
                <a:cubicBezTo>
                  <a:pt x="2055283" y="1771652"/>
                  <a:pt x="2415117" y="35985"/>
                  <a:pt x="2755900" y="25402"/>
                </a:cubicBezTo>
                <a:cubicBezTo>
                  <a:pt x="3096683" y="14819"/>
                  <a:pt x="3443817" y="1718735"/>
                  <a:pt x="3746500" y="1714502"/>
                </a:cubicBezTo>
                <a:cubicBezTo>
                  <a:pt x="4049183" y="1710269"/>
                  <a:pt x="4279900" y="2119"/>
                  <a:pt x="4572000" y="2"/>
                </a:cubicBezTo>
                <a:cubicBezTo>
                  <a:pt x="4864100" y="-2115"/>
                  <a:pt x="5204883" y="1564219"/>
                  <a:pt x="5499100" y="1701802"/>
                </a:cubicBezTo>
                <a:cubicBezTo>
                  <a:pt x="5793317" y="1839385"/>
                  <a:pt x="6191250" y="965202"/>
                  <a:pt x="6337300" y="82550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4900" y="484664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1447" y="198620"/>
            <a:ext cx="82639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বিস্তারঃ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কম্পনশীল কণা বা বস্তু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সাম্যাবস্থান থেকে যে কোন একদিকে সর্বাধিক যে দূরত্ব অতিক্রম করে তাকে বিস্তার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বলে।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দিয়ে প্রকাশ করা হয়।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04900" y="361321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92923" y="442413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92923" y="569704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7674" y="2790278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OA,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BC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বিস্তার নির্দেশ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95400" y="3982546"/>
            <a:ext cx="0" cy="8831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4"/>
          </p:cNvCxnSpPr>
          <p:nvPr/>
        </p:nvCxnSpPr>
        <p:spPr>
          <a:xfrm flipH="1">
            <a:off x="4763951" y="4841328"/>
            <a:ext cx="19472" cy="8557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0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2" grpId="0"/>
      <p:bldP spid="21" grpId="0"/>
      <p:bldP spid="23" grpId="0"/>
      <p:bldP spid="2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1349" y="2508493"/>
            <a:ext cx="6877450" cy="4714453"/>
            <a:chOff x="2438400" y="1244600"/>
            <a:chExt cx="7092595" cy="4851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438400" y="1244600"/>
              <a:ext cx="0" cy="4851400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2438400" y="3251200"/>
              <a:ext cx="7092595" cy="8890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801349" y="3612635"/>
            <a:ext cx="6858000" cy="1778019"/>
          </a:xfrm>
          <a:custGeom>
            <a:avLst/>
            <a:gdLst>
              <a:gd name="connsiteX0" fmla="*/ 0 w 6337300"/>
              <a:gd name="connsiteY0" fmla="*/ 901702 h 1778021"/>
              <a:gd name="connsiteX1" fmla="*/ 635000 w 6337300"/>
              <a:gd name="connsiteY1" fmla="*/ 63502 h 1778021"/>
              <a:gd name="connsiteX2" fmla="*/ 1701800 w 6337300"/>
              <a:gd name="connsiteY2" fmla="*/ 1778002 h 1778021"/>
              <a:gd name="connsiteX3" fmla="*/ 2755900 w 6337300"/>
              <a:gd name="connsiteY3" fmla="*/ 25402 h 1778021"/>
              <a:gd name="connsiteX4" fmla="*/ 3746500 w 6337300"/>
              <a:gd name="connsiteY4" fmla="*/ 1714502 h 1778021"/>
              <a:gd name="connsiteX5" fmla="*/ 4572000 w 6337300"/>
              <a:gd name="connsiteY5" fmla="*/ 2 h 1778021"/>
              <a:gd name="connsiteX6" fmla="*/ 5499100 w 6337300"/>
              <a:gd name="connsiteY6" fmla="*/ 1701802 h 1778021"/>
              <a:gd name="connsiteX7" fmla="*/ 6337300 w 6337300"/>
              <a:gd name="connsiteY7" fmla="*/ 825502 h 177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7300" h="1778021">
                <a:moveTo>
                  <a:pt x="0" y="901702"/>
                </a:moveTo>
                <a:cubicBezTo>
                  <a:pt x="175683" y="409577"/>
                  <a:pt x="351367" y="-82548"/>
                  <a:pt x="635000" y="63502"/>
                </a:cubicBezTo>
                <a:cubicBezTo>
                  <a:pt x="918633" y="209552"/>
                  <a:pt x="1348317" y="1784352"/>
                  <a:pt x="1701800" y="1778002"/>
                </a:cubicBezTo>
                <a:cubicBezTo>
                  <a:pt x="2055283" y="1771652"/>
                  <a:pt x="2415117" y="35985"/>
                  <a:pt x="2755900" y="25402"/>
                </a:cubicBezTo>
                <a:cubicBezTo>
                  <a:pt x="3096683" y="14819"/>
                  <a:pt x="3443817" y="1718735"/>
                  <a:pt x="3746500" y="1714502"/>
                </a:cubicBezTo>
                <a:cubicBezTo>
                  <a:pt x="4049183" y="1710269"/>
                  <a:pt x="4279900" y="2119"/>
                  <a:pt x="4572000" y="2"/>
                </a:cubicBezTo>
                <a:cubicBezTo>
                  <a:pt x="4864100" y="-2115"/>
                  <a:pt x="5204883" y="1564219"/>
                  <a:pt x="5499100" y="1701802"/>
                </a:cubicBezTo>
                <a:cubicBezTo>
                  <a:pt x="5793317" y="1839385"/>
                  <a:pt x="6191250" y="965202"/>
                  <a:pt x="6337300" y="82550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1447" y="198620"/>
                <a:ext cx="8263953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তরঙ্গদৈর্ঘ্যঃ </a:t>
                </a:r>
                <a:endParaRPr lang="en-US" sz="3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কম্পনশীল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কণা বা বস্তু একটি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পূর্ণকম্পন সম্পন্ন করতে যে সময় লাগে সেই সময়ে তরঙ্গ যে দূরত্ব অতিক্রম করে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তাকে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তরঙ্গদৈর্ঘ্য 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। একে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1" smtClean="0">
                        <a:latin typeface="Cambria Math"/>
                        <a:cs typeface="NikoshBAN" pitchFamily="2" charset="0"/>
                      </a:rPr>
                      <m:t>λ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দিয়ে প্রকাশ করা হয়।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47" y="198620"/>
                <a:ext cx="8263953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2286" t="-3817" r="-1475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9" idx="3"/>
          </p:cNvCxnSpPr>
          <p:nvPr/>
        </p:nvCxnSpPr>
        <p:spPr>
          <a:xfrm>
            <a:off x="1428350" y="3615456"/>
            <a:ext cx="2355336" cy="22581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83423" y="5343014"/>
            <a:ext cx="2105987" cy="31759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01218" y="326870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13288" y="53662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1371600"/>
                <a:ext cx="8077200" cy="372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এখন আমরা বলতে পারি,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T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সময়ে তরঙ্গ অতিক্রম করে</a:t>
                </a:r>
                <a:r>
                  <a:rPr lang="el-GR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cs typeface="NikoshBAN" pitchFamily="2" charset="0"/>
                      </a:rPr>
                      <m:t>λ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দূরত্ব ।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একক সময়ে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তরঙ্গ অতিক্রম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l-GR" sz="32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/>
                            <a:cs typeface="NikoshBAN" pitchFamily="2" charset="0"/>
                          </a:rPr>
                          <m:t>λ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দূরত্ব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         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অর্থাৎ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l-GR" sz="32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 smtClean="0">
                        <a:latin typeface="Cambria Math"/>
                        <a:cs typeface="NikoshBAN" pitchFamily="2" charset="0"/>
                      </a:rPr>
                      <m:t>v</m:t>
                    </m:r>
                    <m:r>
                      <a:rPr lang="en-US" sz="3200" b="0" i="0" dirty="0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l-GR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  <a:cs typeface="NikoshBAN" pitchFamily="2" charset="0"/>
                          </a:rPr>
                          <m:t>λ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             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/>
                        <a:cs typeface="NikoshBAN" pitchFamily="2" charset="0"/>
                      </a:rPr>
                      <m:t>v</m:t>
                    </m:r>
                    <m:r>
                      <a:rPr lang="en-US" sz="3200" dirty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/>
                        <a:cs typeface="NikoshBAN" pitchFamily="2" charset="0"/>
                      </a:rPr>
                      <m:t>f</m:t>
                    </m:r>
                    <m:r>
                      <a:rPr lang="en-US" sz="3200" b="0" i="1" dirty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b="0" i="1" dirty="0" smtClean="0">
                        <a:latin typeface="Cambria Math"/>
                        <a:cs typeface="NikoshBAN" pitchFamily="2" charset="0"/>
                      </a:rPr>
                      <m:t>λ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[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/>
                        <a:cs typeface="NikoshBAN" pitchFamily="2" charset="0"/>
                      </a:rPr>
                      <m:t>𝐟</m:t>
                    </m:r>
                    <m:r>
                      <a:rPr lang="en-US" sz="3200" b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BD" sz="32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NikoshBAN" pitchFamily="2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] </a:t>
                </a:r>
              </a:p>
              <a:p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অর্থাৎ, তরঙ্গবেগ</a:t>
                </a:r>
                <a:r>
                  <a:rPr lang="en-US" sz="3200" b="1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b="1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কম্পাংক 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তরঙ্গদৈর্ঘ্য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71600"/>
                <a:ext cx="8077200" cy="3720570"/>
              </a:xfrm>
              <a:prstGeom prst="rect">
                <a:avLst/>
              </a:prstGeom>
              <a:blipFill rotWithShape="1">
                <a:blip r:embed="rId2"/>
                <a:stretch>
                  <a:fillRect l="-1887" t="-2131" b="-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9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5638801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মিয়া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 পদার্থবিজ্ঞান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ফিরোজ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আশুগঞ্জ, ব্রাহ্মণবাড়িয়া</a:t>
            </a:r>
            <a:endParaRPr lang="bn-BD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 alkasmia1984@gmail.com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219438"/>
              </p:ext>
            </p:extLst>
          </p:nvPr>
        </p:nvGraphicFramePr>
        <p:xfrm>
          <a:off x="5638800" y="304800"/>
          <a:ext cx="3505200" cy="374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19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599" y="228600"/>
            <a:ext cx="2819401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2478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anose="02000000000000000000" pitchFamily="2" charset="0"/>
              </a:rPr>
              <a:t>তরঙ্গ কী?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010895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তরঙ্গ অঙ্ক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 তরঙ্গদৈর্ঘ্য ও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চিহ্ণিত কর।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825332"/>
            <a:ext cx="346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তরঙ্গদৈর্ঘ্য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36456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কম্পন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আকঁ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862" y="381000"/>
            <a:ext cx="2537938" cy="838200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905000"/>
                <a:ext cx="8763000" cy="144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১/ 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বাতাসে 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 বেগ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000" b="0" i="1" smtClean="0"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000" i="1"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i="1">
                        <a:latin typeface="Cambria Math"/>
                        <a:cs typeface="NikoshBAN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40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দোলনকাল</a:t>
                </a:r>
                <a:r>
                  <a:rPr lang="en-US" sz="4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000" i="1"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4000" b="0" i="1" smtClean="0">
                        <a:latin typeface="Cambria Math"/>
                        <a:cs typeface="NikoshBAN" panose="02000000000000000000" pitchFamily="2" charset="0"/>
                      </a:rPr>
                      <m:t>𝑠</m:t>
                    </m:r>
                  </m:oMath>
                </a14:m>
                <a:r>
                  <a:rPr lang="bn-BD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তরঙ্গদৈ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র্ঘ্য বের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05000"/>
                <a:ext cx="8763000" cy="1447800"/>
              </a:xfrm>
              <a:blipFill rotWithShape="1">
                <a:blip r:embed="rId2"/>
                <a:stretch>
                  <a:fillRect l="-2434" t="-8861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34911" y="3429000"/>
                <a:ext cx="8763000" cy="2057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২/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য়ু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 পানিতে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cs typeface="NikoshBAN" panose="02000000000000000000" pitchFamily="2" charset="0"/>
                      </a:rPr>
                      <m:t>300</m:t>
                    </m:r>
                    <m:r>
                      <a:rPr lang="en-US" sz="4000" b="0" i="1" smtClean="0">
                        <a:latin typeface="Cambria Math"/>
                        <a:cs typeface="NikoshBAN" panose="02000000000000000000" pitchFamily="2" charset="0"/>
                      </a:rPr>
                      <m:t>𝐻𝑧</m:t>
                    </m:r>
                    <m:r>
                      <a:rPr lang="en-US" sz="40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কম্পাংকের একটি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তরঙ্গদৈ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র্ঘ্য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ের পার্থক্য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4000" b="0" i="1" smtClean="0"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000" b="0" i="1" smtClean="0">
                        <a:latin typeface="Cambria Math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4000" b="0" i="1" smtClean="0">
                        <a:latin typeface="Cambria Math"/>
                        <a:cs typeface="NikoshBAN" panose="02000000000000000000" pitchFamily="2" charset="0"/>
                      </a:rPr>
                      <m:t>𝑚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বায়ুতে শব্দের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বেগ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cs typeface="NikoshBAN" panose="02000000000000000000" pitchFamily="2" charset="0"/>
                      </a:rPr>
                      <m:t>352</m:t>
                    </m:r>
                    <m:r>
                      <a:rPr lang="en-US" sz="4000" b="0" i="1" smtClean="0">
                        <a:latin typeface="Cambria Math"/>
                        <a:cs typeface="NikoshBAN" panose="02000000000000000000" pitchFamily="2" charset="0"/>
                      </a:rPr>
                      <m:t>𝑚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পানিতে শব্দের বেগ নির্ণয় কর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1" y="3429000"/>
                <a:ext cx="8763000" cy="2057400"/>
              </a:xfrm>
              <a:prstGeom prst="rect">
                <a:avLst/>
              </a:prstGeom>
              <a:blipFill rotWithShape="1">
                <a:blip r:embed="rId3"/>
                <a:stretch>
                  <a:fillRect l="-2434" t="-4748" b="-6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0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04800"/>
            <a:ext cx="8458200" cy="627753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90651" y="304800"/>
            <a:ext cx="62865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743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02078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967335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সুরশলাকার কম্পাঙ্ক যথাক্রমে 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128 Hz </a:t>
            </a:r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384 Hz </a:t>
            </a:r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হলে, সুরশলাকা দুটি হতে সৃষ্ট তরঙ্গদৈর্ঘ্যের অনুপাত নির্ণয় কর।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1143000"/>
            <a:ext cx="2271776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Tqoaozr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09600"/>
            <a:ext cx="1905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1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143000"/>
            <a:ext cx="6858000" cy="411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শ্রেণি-একাদশ</a:t>
            </a: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বিষয়-পদার্থবিজ্ঞান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 পত্র</a:t>
            </a: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অধ্যায়-৯ম </a:t>
            </a: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তারিখ-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/০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খ্রিঃ</a:t>
            </a: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সময়-৪৫ 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15282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3999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7721" y="6172200"/>
            <a:ext cx="3180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ছবিতে কী দেখা যাচ্ছে?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3068412"/>
            <a:ext cx="3663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যাচ্ছে? </a:t>
            </a:r>
            <a:endParaRPr lang="bn-IN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447798" y="3962401"/>
            <a:ext cx="4876801" cy="1904999"/>
            <a:chOff x="480701" y="3962400"/>
            <a:chExt cx="4574196" cy="914400"/>
          </a:xfrm>
          <a:solidFill>
            <a:srgbClr val="00B0F0"/>
          </a:solidFill>
        </p:grpSpPr>
        <p:sp>
          <p:nvSpPr>
            <p:cNvPr id="14" name="Flowchart: Alternate Process 13"/>
            <p:cNvSpPr/>
            <p:nvPr/>
          </p:nvSpPr>
          <p:spPr>
            <a:xfrm>
              <a:off x="480701" y="3962400"/>
              <a:ext cx="4574196" cy="914400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9370" y="3979596"/>
              <a:ext cx="4237055" cy="883882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96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তরঙ্গ</a:t>
              </a:r>
              <a:endParaRPr lang="en-US" sz="9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61891" y="438956"/>
            <a:ext cx="4985114" cy="3014479"/>
            <a:chOff x="1061891" y="438956"/>
            <a:chExt cx="4985114" cy="3014479"/>
          </a:xfrm>
          <a:solidFill>
            <a:schemeClr val="bg1">
              <a:lumMod val="95000"/>
            </a:schemeClr>
          </a:solidFill>
        </p:grpSpPr>
        <p:sp>
          <p:nvSpPr>
            <p:cNvPr id="13" name="Cloud Callout 12"/>
            <p:cNvSpPr/>
            <p:nvPr/>
          </p:nvSpPr>
          <p:spPr>
            <a:xfrm>
              <a:off x="1061891" y="438956"/>
              <a:ext cx="4985114" cy="3014479"/>
            </a:xfrm>
            <a:prstGeom prst="cloudCallou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28800" y="1025604"/>
              <a:ext cx="3657600" cy="11079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ঘোষণা </a:t>
              </a:r>
              <a:endPara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8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"/>
            <a:ext cx="4800600" cy="106679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sz="7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7680422"/>
              </p:ext>
            </p:extLst>
          </p:nvPr>
        </p:nvGraphicFramePr>
        <p:xfrm>
          <a:off x="228600" y="2184400"/>
          <a:ext cx="89154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1219200"/>
            <a:ext cx="6477000" cy="10668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শিক্ষার্থীরা…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15BAF2-3580-411F-8938-8536E08FE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5D15BAF2-3580-411F-8938-8536E08FE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7FBA54-E724-40C1-BA13-33F8A6A6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EF7FBA54-E724-40C1-BA13-33F8A6A63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8ADF7C-171E-4710-AC54-220E975C4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7D8ADF7C-171E-4710-AC54-220E975C4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8D2972-E813-439E-9EE6-9E2ECB1F3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4F8D2972-E813-439E-9EE6-9E2ECB1F3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46482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5509736"/>
            <a:ext cx="914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</a:t>
            </a:r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ঢেউ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হল-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87" y="5456872"/>
            <a:ext cx="897717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ধরণের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23" y="5509736"/>
            <a:ext cx="897717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জড় মাধ্যমের একস্থান থেকে অন্যস্থানে শক্তি সঞ্চারিত করে কিন্তু মাধ্যমের কণাগুলোকে স্থানান্তরিত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2743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967335"/>
            <a:ext cx="358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  <a:endParaRPr lang="bn-BD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3412" y="1161738"/>
            <a:ext cx="2271776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Tqoaozr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609600"/>
            <a:ext cx="1905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6505"/>
            <a:ext cx="8849363" cy="7340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 ভিত্তি করে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 তিন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1048335"/>
            <a:ext cx="746973" cy="60369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85800" y="1652031"/>
            <a:ext cx="7926426" cy="199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654588" y="1722724"/>
            <a:ext cx="289773" cy="63106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267199" y="1721588"/>
            <a:ext cx="289773" cy="63106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361907"/>
            <a:ext cx="2514600" cy="7248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2361907"/>
            <a:ext cx="3539362" cy="7248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তাড়িতচৌম্বক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170127"/>
            <a:ext cx="2514600" cy="176306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3202784"/>
            <a:ext cx="3505200" cy="17304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8401949" y="1700863"/>
            <a:ext cx="289773" cy="63106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29401" y="2352652"/>
            <a:ext cx="2462606" cy="763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3170127"/>
            <a:ext cx="2462606" cy="176306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5981" y="5075127"/>
            <a:ext cx="2550581" cy="1257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 মাধ্যমের প্রয়োজন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400" y="5075127"/>
            <a:ext cx="3539362" cy="140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মাধ্যমের প্রয়োজন নেই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9400" y="5085592"/>
            <a:ext cx="2448393" cy="13611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কণার প্রয়োজন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Words>670</Words>
  <Application>Microsoft Office PowerPoint</Application>
  <PresentationFormat>On-screen Show (4:3)</PresentationFormat>
  <Paragraphs>113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Pdarrthpপদার্থ বিজ্ঞান</dc:title>
  <dc:creator>Doel-1612i3</dc:creator>
  <cp:lastModifiedBy>Windows User</cp:lastModifiedBy>
  <cp:revision>444</cp:revision>
  <dcterms:created xsi:type="dcterms:W3CDTF">2015-02-08T08:02:46Z</dcterms:created>
  <dcterms:modified xsi:type="dcterms:W3CDTF">2020-03-05T15:18:16Z</dcterms:modified>
</cp:coreProperties>
</file>