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5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3/5/2020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delwara1979@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Desktop\download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324600" cy="34973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1905000" y="762000"/>
            <a:ext cx="5791200" cy="685800"/>
          </a:xfrm>
          <a:prstGeom prst="rect">
            <a:avLst/>
          </a:prstGeom>
          <a:noFill/>
        </p:spPr>
        <p:txBody>
          <a:bodyPr wrap="square" rtlCol="0">
            <a:prstTxWarp prst="textCanUp">
              <a:avLst/>
            </a:prstTxWarp>
            <a:spAutoFit/>
          </a:bodyPr>
          <a:lstStyle/>
          <a:p>
            <a:pPr algn="ctr"/>
            <a:r>
              <a:rPr lang="bn-IN" sz="2400" b="1" dirty="0" smtClean="0">
                <a:latin typeface="Nikosh" pitchFamily="2" charset="0"/>
                <a:cs typeface="Nikosh" pitchFamily="2" charset="0"/>
              </a:rPr>
              <a:t>আজকের মাল্টিমিডিয়া ক্লাস রুমে সবাইকে স্বাগতম </a:t>
            </a:r>
            <a:endParaRPr lang="en-US" sz="2400" b="1" dirty="0">
              <a:latin typeface="Nikosh" pitchFamily="2" charset="0"/>
              <a:cs typeface="Nikosh" pitchFamily="2" charset="0"/>
            </a:endParaRPr>
          </a:p>
        </p:txBody>
      </p:sp>
      <p:pic>
        <p:nvPicPr>
          <p:cNvPr id="3074" name="Picture 2" descr="C:\Users\i\Desktop\ten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348889"/>
            <a:ext cx="2667000" cy="206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12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457200"/>
            <a:ext cx="3200400"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বায়ু দূষণ </a:t>
            </a:r>
            <a:endParaRPr lang="en-US" sz="4000" dirty="0">
              <a:latin typeface="Nikosh" pitchFamily="2" charset="0"/>
              <a:cs typeface="Nikosh" pitchFamily="2" charset="0"/>
            </a:endParaRPr>
          </a:p>
        </p:txBody>
      </p:sp>
      <p:pic>
        <p:nvPicPr>
          <p:cNvPr id="2050" name="Picture 2" descr="C:\Users\i\Desktop\download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850" y="3916680"/>
            <a:ext cx="4073670" cy="18482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i\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95425"/>
            <a:ext cx="3657600" cy="202007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i\Desktop\download (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95425"/>
            <a:ext cx="3886200" cy="19911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i\Desktop\download (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300" y="3881121"/>
            <a:ext cx="3618230" cy="18838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28700" y="3486545"/>
            <a:ext cx="3276600" cy="523220"/>
          </a:xfrm>
          <a:prstGeom prst="rect">
            <a:avLst/>
          </a:prstGeom>
          <a:noFill/>
        </p:spPr>
        <p:txBody>
          <a:bodyPr wrap="square" rtlCol="0">
            <a:spAutoFit/>
          </a:bodyPr>
          <a:lstStyle/>
          <a:p>
            <a:r>
              <a:rPr lang="bn-IN" sz="2800" b="1" dirty="0" smtClean="0">
                <a:latin typeface="Nikosh" pitchFamily="2" charset="0"/>
                <a:cs typeface="Nikosh" pitchFamily="2" charset="0"/>
              </a:rPr>
              <a:t>কলকারখানার কাল ধোঁয়া</a:t>
            </a:r>
            <a:endParaRPr lang="en-US" sz="2800" b="1" dirty="0">
              <a:latin typeface="Nikosh" pitchFamily="2" charset="0"/>
              <a:cs typeface="Nikosh" pitchFamily="2" charset="0"/>
            </a:endParaRPr>
          </a:p>
        </p:txBody>
      </p:sp>
      <p:sp>
        <p:nvSpPr>
          <p:cNvPr id="4" name="TextBox 3"/>
          <p:cNvSpPr txBox="1"/>
          <p:nvPr/>
        </p:nvSpPr>
        <p:spPr>
          <a:xfrm>
            <a:off x="4800600" y="3486545"/>
            <a:ext cx="3200400"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সিগারেটের ধোঁয়া </a:t>
            </a:r>
            <a:endParaRPr lang="en-US" sz="2800" b="1" dirty="0">
              <a:latin typeface="Nikosh" pitchFamily="2" charset="0"/>
              <a:cs typeface="Nikosh" pitchFamily="2" charset="0"/>
            </a:endParaRPr>
          </a:p>
        </p:txBody>
      </p:sp>
      <p:sp>
        <p:nvSpPr>
          <p:cNvPr id="5" name="TextBox 4"/>
          <p:cNvSpPr txBox="1"/>
          <p:nvPr/>
        </p:nvSpPr>
        <p:spPr>
          <a:xfrm>
            <a:off x="766300" y="5867400"/>
            <a:ext cx="3539000"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বন উজার </a:t>
            </a:r>
            <a:endParaRPr lang="en-US" sz="2800" b="1" dirty="0">
              <a:latin typeface="Nikosh" pitchFamily="2" charset="0"/>
              <a:cs typeface="Nikosh" pitchFamily="2" charset="0"/>
            </a:endParaRPr>
          </a:p>
        </p:txBody>
      </p:sp>
      <p:sp>
        <p:nvSpPr>
          <p:cNvPr id="6" name="TextBox 5"/>
          <p:cNvSpPr txBox="1"/>
          <p:nvPr/>
        </p:nvSpPr>
        <p:spPr>
          <a:xfrm>
            <a:off x="4800600" y="5892800"/>
            <a:ext cx="3048000"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যানবাহনের কাল ধোঁয়া</a:t>
            </a:r>
            <a:endParaRPr lang="en-US" sz="28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circle(in)">
                                      <p:cBhvr>
                                        <p:cTn id="10" dur="2000"/>
                                        <p:tgtEl>
                                          <p:spTgt spid="2052"/>
                                        </p:tgtEl>
                                      </p:cBhvr>
                                    </p:animEffect>
                                  </p:childTnLst>
                                </p:cTn>
                              </p:par>
                              <p:par>
                                <p:cTn id="11" presetID="6" presetClass="entr" presetSubtype="16"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circle(in)">
                                      <p:cBhvr>
                                        <p:cTn id="13" dur="2000"/>
                                        <p:tgtEl>
                                          <p:spTgt spid="205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circle(in)">
                                      <p:cBhvr>
                                        <p:cTn id="22" dur="2000"/>
                                        <p:tgtEl>
                                          <p:spTgt spid="205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circle(in)">
                                      <p:cBhvr>
                                        <p:cTn id="28" dur="2000"/>
                                        <p:tgtEl>
                                          <p:spTgt spid="205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838200"/>
            <a:ext cx="5943600" cy="707886"/>
          </a:xfrm>
          <a:prstGeom prst="rect">
            <a:avLst/>
          </a:prstGeom>
          <a:noFill/>
        </p:spPr>
        <p:txBody>
          <a:bodyPr wrap="square" rtlCol="0">
            <a:spAutoFit/>
          </a:bodyPr>
          <a:lstStyle/>
          <a:p>
            <a:pPr algn="ctr"/>
            <a:r>
              <a:rPr lang="bn-IN" sz="4000" b="1" dirty="0" smtClean="0">
                <a:latin typeface="Nikosh" pitchFamily="2" charset="0"/>
                <a:cs typeface="Nikosh" pitchFamily="2" charset="0"/>
              </a:rPr>
              <a:t>জোড়ায় কাজ </a:t>
            </a:r>
            <a:endParaRPr lang="en-US" sz="4000" b="1" dirty="0">
              <a:latin typeface="Nikosh" pitchFamily="2" charset="0"/>
              <a:cs typeface="Nikosh" pitchFamily="2" charset="0"/>
            </a:endParaRPr>
          </a:p>
        </p:txBody>
      </p:sp>
      <p:sp>
        <p:nvSpPr>
          <p:cNvPr id="3" name="TextBox 2"/>
          <p:cNvSpPr txBox="1"/>
          <p:nvPr/>
        </p:nvSpPr>
        <p:spPr>
          <a:xfrm>
            <a:off x="1752600" y="3048000"/>
            <a:ext cx="6019800" cy="523220"/>
          </a:xfrm>
          <a:prstGeom prst="rect">
            <a:avLst/>
          </a:prstGeom>
          <a:noFill/>
        </p:spPr>
        <p:txBody>
          <a:bodyPr wrap="square" rtlCol="0">
            <a:spAutoFit/>
          </a:bodyPr>
          <a:lstStyle/>
          <a:p>
            <a:pPr marL="457200" indent="-457200">
              <a:buFont typeface="Wingdings" pitchFamily="2" charset="2"/>
              <a:buChar char="q"/>
            </a:pPr>
            <a:r>
              <a:rPr lang="bn-IN" sz="2800" b="1" dirty="0" smtClean="0">
                <a:latin typeface="Nikosh" pitchFamily="2" charset="0"/>
                <a:cs typeface="Nikosh" pitchFamily="2" charset="0"/>
              </a:rPr>
              <a:t>পরিবেশ দূষণের কারণ ব্যাখ্যা কর। </a:t>
            </a:r>
            <a:endParaRPr lang="en-US" sz="28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Desktop\download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3999"/>
            <a:ext cx="2590800" cy="1762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533400"/>
            <a:ext cx="3276600" cy="707886"/>
          </a:xfrm>
          <a:prstGeom prst="rect">
            <a:avLst/>
          </a:prstGeom>
          <a:noFill/>
        </p:spPr>
        <p:txBody>
          <a:bodyPr wrap="square" rtlCol="0">
            <a:spAutoFit/>
          </a:bodyPr>
          <a:lstStyle/>
          <a:p>
            <a:r>
              <a:rPr lang="bn-IN" sz="4000" dirty="0" smtClean="0">
                <a:latin typeface="Nikosh" pitchFamily="2" charset="0"/>
                <a:cs typeface="Nikosh" pitchFamily="2" charset="0"/>
              </a:rPr>
              <a:t>মাটি দূষণের প্রভাব </a:t>
            </a:r>
            <a:endParaRPr lang="en-US" sz="4000" dirty="0">
              <a:latin typeface="Nikosh" pitchFamily="2" charset="0"/>
              <a:cs typeface="Nikosh" pitchFamily="2" charset="0"/>
            </a:endParaRPr>
          </a:p>
        </p:txBody>
      </p:sp>
      <p:sp>
        <p:nvSpPr>
          <p:cNvPr id="3" name="TextBox 2"/>
          <p:cNvSpPr txBox="1"/>
          <p:nvPr/>
        </p:nvSpPr>
        <p:spPr>
          <a:xfrm>
            <a:off x="1371600" y="3505200"/>
            <a:ext cx="6248400" cy="1384995"/>
          </a:xfrm>
          <a:prstGeom prst="rect">
            <a:avLst/>
          </a:prstGeom>
          <a:noFill/>
        </p:spPr>
        <p:txBody>
          <a:bodyPr wrap="square" rtlCol="0">
            <a:spAutoFit/>
          </a:bodyPr>
          <a:lstStyle/>
          <a:p>
            <a:r>
              <a:rPr lang="bn-IN" sz="2800" dirty="0" smtClean="0">
                <a:latin typeface="Nikosh" pitchFamily="2" charset="0"/>
                <a:cs typeface="Nikosh" pitchFamily="2" charset="0"/>
              </a:rPr>
              <a:t>কৃষি জমিতে যে কীটনাশক ও রাসানিক সার ব্যবহার করা হয় সেসব রাসানিক দ্রব্য উদ্ভিদের মাধ্যমে খাদ্যের সাথে মিশে ক্যান্সারের মতো ভ্যাবহ রোগের সৃষ্টি করছে। </a:t>
            </a:r>
            <a:endParaRPr lang="en-US" sz="2800" dirty="0">
              <a:latin typeface="Nikosh" pitchFamily="2" charset="0"/>
              <a:cs typeface="Nikosh" pitchFamily="2" charset="0"/>
            </a:endParaRPr>
          </a:p>
        </p:txBody>
      </p:sp>
      <p:sp>
        <p:nvSpPr>
          <p:cNvPr id="4" name="TextBox 3"/>
          <p:cNvSpPr txBox="1"/>
          <p:nvPr/>
        </p:nvSpPr>
        <p:spPr>
          <a:xfrm>
            <a:off x="1828800" y="514736"/>
            <a:ext cx="5334000"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পানি দূষণের প্রভাব </a:t>
            </a:r>
            <a:endParaRPr lang="en-US" sz="4000" dirty="0">
              <a:latin typeface="Nikosh" pitchFamily="2" charset="0"/>
              <a:cs typeface="Nikosh" pitchFamily="2" charset="0"/>
            </a:endParaRPr>
          </a:p>
        </p:txBody>
      </p:sp>
      <p:pic>
        <p:nvPicPr>
          <p:cNvPr id="1026" name="Picture 2" descr="C:\Users\i\Desktop\download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 y="1685924"/>
            <a:ext cx="3396061" cy="1895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7970" y="3446001"/>
            <a:ext cx="1752600"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কলেরা </a:t>
            </a:r>
            <a:endParaRPr lang="en-US" sz="2800" b="1" dirty="0">
              <a:latin typeface="Nikosh" pitchFamily="2" charset="0"/>
              <a:cs typeface="Nikosh" pitchFamily="2" charset="0"/>
            </a:endParaRPr>
          </a:p>
        </p:txBody>
      </p:sp>
      <p:pic>
        <p:nvPicPr>
          <p:cNvPr id="1027" name="Picture 3" descr="C:\Users\i\Desktop\download (17).jpg"/>
          <p:cNvPicPr>
            <a:picLocks noChangeAspect="1" noChangeArrowheads="1"/>
          </p:cNvPicPr>
          <p:nvPr/>
        </p:nvPicPr>
        <p:blipFill rotWithShape="1">
          <a:blip r:embed="rId4">
            <a:extLst>
              <a:ext uri="{28A0092B-C50C-407E-A947-70E740481C1C}">
                <a14:useLocalDpi xmlns:a14="http://schemas.microsoft.com/office/drawing/2010/main" val="0"/>
              </a:ext>
            </a:extLst>
          </a:blip>
          <a:srcRect l="10154" r="19337"/>
          <a:stretch/>
        </p:blipFill>
        <p:spPr bwMode="auto">
          <a:xfrm>
            <a:off x="3792301" y="1685924"/>
            <a:ext cx="222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Desktop\images (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685924"/>
            <a:ext cx="2682328" cy="19716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Desktop\download (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 y="3939973"/>
            <a:ext cx="3612322" cy="19725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7162" y="5929190"/>
            <a:ext cx="3581400"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টাইফয়েড </a:t>
            </a:r>
            <a:endParaRPr lang="en-US" sz="2800" b="1" dirty="0">
              <a:latin typeface="Nikosh" pitchFamily="2" charset="0"/>
              <a:cs typeface="Nikosh" pitchFamily="2" charset="0"/>
            </a:endParaRPr>
          </a:p>
        </p:txBody>
      </p:sp>
      <p:pic>
        <p:nvPicPr>
          <p:cNvPr id="1030" name="Picture 6" descr="C:\Users\i\Desktop\download (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5785" y="3939974"/>
            <a:ext cx="3622224" cy="19725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29544" y="3561080"/>
            <a:ext cx="914400" cy="523220"/>
          </a:xfrm>
          <a:prstGeom prst="rect">
            <a:avLst/>
          </a:prstGeom>
          <a:noFill/>
        </p:spPr>
        <p:txBody>
          <a:bodyPr wrap="square" rtlCol="0">
            <a:spAutoFit/>
          </a:bodyPr>
          <a:lstStyle/>
          <a:p>
            <a:r>
              <a:rPr lang="bn-IN" sz="2800" b="1" dirty="0" smtClean="0">
                <a:latin typeface="Nikosh" pitchFamily="2" charset="0"/>
                <a:cs typeface="Nikosh" pitchFamily="2" charset="0"/>
              </a:rPr>
              <a:t>জন্ডিস</a:t>
            </a:r>
            <a:r>
              <a:rPr lang="bn-IN" dirty="0" smtClean="0"/>
              <a:t> </a:t>
            </a:r>
            <a:endParaRPr lang="en-US" dirty="0"/>
          </a:p>
        </p:txBody>
      </p:sp>
      <p:sp>
        <p:nvSpPr>
          <p:cNvPr id="8" name="TextBox 7"/>
          <p:cNvSpPr txBox="1"/>
          <p:nvPr/>
        </p:nvSpPr>
        <p:spPr>
          <a:xfrm>
            <a:off x="6096000" y="5929190"/>
            <a:ext cx="2606128"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আমাশয় </a:t>
            </a:r>
            <a:endParaRPr lang="en-US" sz="28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1" nodeType="clickEffect">
                                  <p:stCondLst>
                                    <p:cond delay="0"/>
                                  </p:stCondLst>
                                  <p:childTnLst>
                                    <p:animEffect transition="out" filter="circle(out)">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par>
                                <p:cTn id="19" presetID="6" presetClass="exit" presetSubtype="32" fill="hold" nodeType="withEffect">
                                  <p:stCondLst>
                                    <p:cond delay="0"/>
                                  </p:stCondLst>
                                  <p:childTnLst>
                                    <p:animEffect transition="out" filter="circle(out)">
                                      <p:cBhvr>
                                        <p:cTn id="20" dur="2000"/>
                                        <p:tgtEl>
                                          <p:spTgt spid="3074"/>
                                        </p:tgtEl>
                                      </p:cBhvr>
                                    </p:animEffect>
                                    <p:set>
                                      <p:cBhvr>
                                        <p:cTn id="21" dur="1" fill="hold">
                                          <p:stCondLst>
                                            <p:cond delay="1999"/>
                                          </p:stCondLst>
                                        </p:cTn>
                                        <p:tgtEl>
                                          <p:spTgt spid="3074"/>
                                        </p:tgtEl>
                                        <p:attrNameLst>
                                          <p:attrName>style.visibility</p:attrName>
                                        </p:attrNameLst>
                                      </p:cBhvr>
                                      <p:to>
                                        <p:strVal val="hidden"/>
                                      </p:to>
                                    </p:set>
                                  </p:childTnLst>
                                </p:cTn>
                              </p:par>
                              <p:par>
                                <p:cTn id="22" presetID="6" presetClass="exit" presetSubtype="32" fill="hold" grpId="1" nodeType="withEffect">
                                  <p:stCondLst>
                                    <p:cond delay="0"/>
                                  </p:stCondLst>
                                  <p:childTnLst>
                                    <p:animEffect transition="out" filter="circle(out)">
                                      <p:cBhvr>
                                        <p:cTn id="23" dur="2000"/>
                                        <p:tgtEl>
                                          <p:spTgt spid="3"/>
                                        </p:tgtEl>
                                      </p:cBhvr>
                                    </p:animEffect>
                                    <p:set>
                                      <p:cBhvr>
                                        <p:cTn id="24" dur="1" fill="hold">
                                          <p:stCondLst>
                                            <p:cond delay="19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par>
                                <p:cTn id="30" presetID="6" presetClass="entr" presetSubtype="16"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circle(in)">
                                      <p:cBhvr>
                                        <p:cTn id="32" dur="2000"/>
                                        <p:tgtEl>
                                          <p:spTgt spid="102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par>
                                <p:cTn id="36" presetID="6" presetClass="entr" presetSubtype="16"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circle(in)">
                                      <p:cBhvr>
                                        <p:cTn id="38" dur="2000"/>
                                        <p:tgtEl>
                                          <p:spTgt spid="1027"/>
                                        </p:tgtEl>
                                      </p:cBhvr>
                                    </p:animEffect>
                                  </p:childTnLst>
                                </p:cTn>
                              </p:par>
                              <p:par>
                                <p:cTn id="39" presetID="6" presetClass="entr" presetSubtype="16"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circle(in)">
                                      <p:cBhvr>
                                        <p:cTn id="41" dur="2000"/>
                                        <p:tgtEl>
                                          <p:spTgt spid="1028"/>
                                        </p:tgtEl>
                                      </p:cBhvr>
                                    </p:animEffect>
                                  </p:childTnLst>
                                </p:cTn>
                              </p:par>
                              <p:par>
                                <p:cTn id="42" presetID="6" presetClass="entr" presetSubtype="16" fill="hold" nodeType="withEffect">
                                  <p:stCondLst>
                                    <p:cond delay="0"/>
                                  </p:stCondLst>
                                  <p:childTnLst>
                                    <p:set>
                                      <p:cBhvr>
                                        <p:cTn id="43" dur="1" fill="hold">
                                          <p:stCondLst>
                                            <p:cond delay="0"/>
                                          </p:stCondLst>
                                        </p:cTn>
                                        <p:tgtEl>
                                          <p:spTgt spid="1030"/>
                                        </p:tgtEl>
                                        <p:attrNameLst>
                                          <p:attrName>style.visibility</p:attrName>
                                        </p:attrNameLst>
                                      </p:cBhvr>
                                      <p:to>
                                        <p:strVal val="visible"/>
                                      </p:to>
                                    </p:set>
                                    <p:animEffect transition="in" filter="circle(in)">
                                      <p:cBhvr>
                                        <p:cTn id="44" dur="2000"/>
                                        <p:tgtEl>
                                          <p:spTgt spid="103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2000"/>
                                        <p:tgtEl>
                                          <p:spTgt spid="8"/>
                                        </p:tgtEl>
                                      </p:cBhvr>
                                    </p:animEffect>
                                  </p:childTnLst>
                                </p:cTn>
                              </p:par>
                              <p:par>
                                <p:cTn id="51" presetID="6" presetClass="entr" presetSubtype="16" fill="hold" nodeType="withEffect">
                                  <p:stCondLst>
                                    <p:cond delay="0"/>
                                  </p:stCondLst>
                                  <p:childTnLst>
                                    <p:set>
                                      <p:cBhvr>
                                        <p:cTn id="52" dur="1" fill="hold">
                                          <p:stCondLst>
                                            <p:cond delay="0"/>
                                          </p:stCondLst>
                                        </p:cTn>
                                        <p:tgtEl>
                                          <p:spTgt spid="1029"/>
                                        </p:tgtEl>
                                        <p:attrNameLst>
                                          <p:attrName>style.visibility</p:attrName>
                                        </p:attrNameLst>
                                      </p:cBhvr>
                                      <p:to>
                                        <p:strVal val="visible"/>
                                      </p:to>
                                    </p:set>
                                    <p:animEffect transition="in" filter="circle(in)">
                                      <p:cBhvr>
                                        <p:cTn id="53" dur="2000"/>
                                        <p:tgtEl>
                                          <p:spTgt spid="1029"/>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ircle(in)">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Desktop\images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10760"/>
            <a:ext cx="3886200" cy="21762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Desktop\images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802" y="1723621"/>
            <a:ext cx="3284590" cy="21857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i\Desktop\download (21).jpg"/>
          <p:cNvPicPr>
            <a:picLocks noChangeAspect="1" noChangeArrowheads="1"/>
          </p:cNvPicPr>
          <p:nvPr/>
        </p:nvPicPr>
        <p:blipFill rotWithShape="1">
          <a:blip r:embed="rId4">
            <a:extLst>
              <a:ext uri="{28A0092B-C50C-407E-A947-70E740481C1C}">
                <a14:useLocalDpi xmlns:a14="http://schemas.microsoft.com/office/drawing/2010/main" val="0"/>
              </a:ext>
            </a:extLst>
          </a:blip>
          <a:srcRect b="15148"/>
          <a:stretch/>
        </p:blipFill>
        <p:spPr bwMode="auto">
          <a:xfrm>
            <a:off x="396239" y="4018491"/>
            <a:ext cx="4186597" cy="24353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i\Desktop\download (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2802" y="3987032"/>
            <a:ext cx="3598995" cy="201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9400" y="381000"/>
            <a:ext cx="3686175"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বায়ু দূষণের প্রভাব </a:t>
            </a:r>
            <a:endParaRPr lang="en-US" sz="4000" dirty="0">
              <a:latin typeface="Nikosh" pitchFamily="2" charset="0"/>
              <a:cs typeface="Nikosh" pitchFamily="2" charset="0"/>
            </a:endParaRPr>
          </a:p>
        </p:txBody>
      </p:sp>
      <p:sp>
        <p:nvSpPr>
          <p:cNvPr id="4" name="Oval Callout 3"/>
          <p:cNvSpPr/>
          <p:nvPr/>
        </p:nvSpPr>
        <p:spPr>
          <a:xfrm>
            <a:off x="685800" y="906006"/>
            <a:ext cx="2214880" cy="832855"/>
          </a:xfrm>
          <a:prstGeom prst="wedgeEllipseCallout">
            <a:avLst/>
          </a:prstGeom>
          <a:solidFill>
            <a:schemeClr val="bg2"/>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 pitchFamily="2" charset="0"/>
                <a:cs typeface="Nikosh" pitchFamily="2" charset="0"/>
              </a:rPr>
              <a:t>ক্যন্সার </a:t>
            </a:r>
            <a:endParaRPr lang="en-US" sz="2800" dirty="0">
              <a:solidFill>
                <a:schemeClr val="tx1"/>
              </a:solidFill>
              <a:latin typeface="Nikosh" pitchFamily="2" charset="0"/>
              <a:cs typeface="Nikosh" pitchFamily="2" charset="0"/>
            </a:endParaRPr>
          </a:p>
        </p:txBody>
      </p:sp>
      <p:sp>
        <p:nvSpPr>
          <p:cNvPr id="5" name="Oval Callout 4"/>
          <p:cNvSpPr/>
          <p:nvPr/>
        </p:nvSpPr>
        <p:spPr>
          <a:xfrm>
            <a:off x="6505575" y="704463"/>
            <a:ext cx="2105025" cy="990600"/>
          </a:xfrm>
          <a:prstGeom prst="wedgeEllipseCallout">
            <a:avLst/>
          </a:prstGeom>
          <a:solidFill>
            <a:schemeClr val="accent6">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 pitchFamily="2" charset="0"/>
                <a:cs typeface="Nikosh" pitchFamily="2" charset="0"/>
              </a:rPr>
              <a:t>কিটনি রোগ </a:t>
            </a:r>
            <a:endParaRPr lang="en-US" sz="2800" dirty="0">
              <a:solidFill>
                <a:schemeClr val="tx1"/>
              </a:solidFill>
              <a:latin typeface="Nikosh" pitchFamily="2" charset="0"/>
              <a:cs typeface="Nikosh" pitchFamily="2" charset="0"/>
            </a:endParaRPr>
          </a:p>
        </p:txBody>
      </p:sp>
      <p:sp>
        <p:nvSpPr>
          <p:cNvPr id="6" name="TextBox 5"/>
          <p:cNvSpPr txBox="1"/>
          <p:nvPr/>
        </p:nvSpPr>
        <p:spPr>
          <a:xfrm>
            <a:off x="609600" y="6019800"/>
            <a:ext cx="3505200"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এসিড বৃষ্টি </a:t>
            </a:r>
            <a:endParaRPr lang="en-US" sz="2800" b="1" dirty="0">
              <a:latin typeface="Nikosh" pitchFamily="2" charset="0"/>
              <a:cs typeface="Nikosh" pitchFamily="2" charset="0"/>
            </a:endParaRPr>
          </a:p>
        </p:txBody>
      </p:sp>
      <p:sp>
        <p:nvSpPr>
          <p:cNvPr id="7" name="TextBox 6"/>
          <p:cNvSpPr txBox="1"/>
          <p:nvPr/>
        </p:nvSpPr>
        <p:spPr>
          <a:xfrm>
            <a:off x="5029199" y="5804356"/>
            <a:ext cx="3886200" cy="954107"/>
          </a:xfrm>
          <a:prstGeom prst="rect">
            <a:avLst/>
          </a:prstGeom>
          <a:noFill/>
        </p:spPr>
        <p:txBody>
          <a:bodyPr wrap="square" rtlCol="0">
            <a:spAutoFit/>
          </a:bodyPr>
          <a:lstStyle/>
          <a:p>
            <a:pPr algn="ctr"/>
            <a:r>
              <a:rPr lang="bn-IN" sz="2800" b="1" dirty="0" smtClean="0">
                <a:latin typeface="Nikosh" pitchFamily="2" charset="0"/>
                <a:cs typeface="Nikosh" pitchFamily="2" charset="0"/>
              </a:rPr>
              <a:t>বায়ুতে মনোক্সাইডের পরিমান বেড়ে শ্বাসকষ্ট </a:t>
            </a:r>
            <a:endParaRPr lang="en-US" sz="2800" b="1" dirty="0">
              <a:latin typeface="Nikosh" pitchFamily="2" charset="0"/>
              <a:cs typeface="Nikosh" pitchFamily="2" charset="0"/>
            </a:endParaRPr>
          </a:p>
        </p:txBody>
      </p:sp>
      <p:pic>
        <p:nvPicPr>
          <p:cNvPr id="2054" name="Picture 6" descr="C:\Users\i\Desktop\download (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325" y="1332592"/>
            <a:ext cx="4287869" cy="262082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i\Desktop\download (1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7360" y="1278168"/>
            <a:ext cx="4333240" cy="270064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i\Desktop\downloa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077149"/>
            <a:ext cx="3429000" cy="19202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15016" y="3114377"/>
            <a:ext cx="1612576"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2800" b="1" dirty="0" smtClean="0">
                <a:latin typeface="Nikosh" pitchFamily="2" charset="0"/>
                <a:cs typeface="Nikosh" pitchFamily="2" charset="0"/>
              </a:rPr>
              <a:t>খড়া </a:t>
            </a:r>
            <a:endParaRPr lang="en-US" sz="2800" b="1" dirty="0">
              <a:latin typeface="Nikosh" pitchFamily="2" charset="0"/>
              <a:cs typeface="Nikosh" pitchFamily="2" charset="0"/>
            </a:endParaRPr>
          </a:p>
        </p:txBody>
      </p:sp>
      <p:sp>
        <p:nvSpPr>
          <p:cNvPr id="9" name="TextBox 8"/>
          <p:cNvSpPr txBox="1"/>
          <p:nvPr/>
        </p:nvSpPr>
        <p:spPr>
          <a:xfrm>
            <a:off x="5333999" y="3375987"/>
            <a:ext cx="1638299"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2800" b="1" dirty="0" smtClean="0">
                <a:latin typeface="Nikosh" pitchFamily="2" charset="0"/>
                <a:cs typeface="Nikosh" pitchFamily="2" charset="0"/>
              </a:rPr>
              <a:t>বন্যা</a:t>
            </a:r>
            <a:r>
              <a:rPr lang="bn-IN" dirty="0" smtClean="0"/>
              <a:t> </a:t>
            </a:r>
            <a:endParaRPr lang="en-US" dirty="0"/>
          </a:p>
        </p:txBody>
      </p:sp>
      <p:sp>
        <p:nvSpPr>
          <p:cNvPr id="10" name="TextBox 9"/>
          <p:cNvSpPr txBox="1"/>
          <p:nvPr/>
        </p:nvSpPr>
        <p:spPr>
          <a:xfrm>
            <a:off x="815016" y="5638800"/>
            <a:ext cx="26670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2800" b="1" dirty="0" smtClean="0">
                <a:latin typeface="Nikosh" pitchFamily="2" charset="0"/>
                <a:cs typeface="Nikosh" pitchFamily="2" charset="0"/>
              </a:rPr>
              <a:t>উদ্ভিদ বিলুপ্ত </a:t>
            </a:r>
            <a:endParaRPr lang="en-US" sz="2800" b="1" dirty="0">
              <a:latin typeface="Nikosh" pitchFamily="2" charset="0"/>
              <a:cs typeface="Nikosh" pitchFamily="2" charset="0"/>
            </a:endParaRPr>
          </a:p>
        </p:txBody>
      </p:sp>
      <p:pic>
        <p:nvPicPr>
          <p:cNvPr id="2059" name="Picture 11" descr="C:\Users\i\Desktop\downloa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2487" y="3953414"/>
            <a:ext cx="3854233" cy="25004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59775" y="5844111"/>
            <a:ext cx="2460152"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2800" b="1" dirty="0" smtClean="0">
                <a:latin typeface="Nikosh" pitchFamily="2" charset="0"/>
                <a:cs typeface="Nikosh" pitchFamily="2" charset="0"/>
              </a:rPr>
              <a:t>প্রাণী বিলুপ্ত </a:t>
            </a:r>
            <a:endParaRPr lang="en-US" sz="28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circle(in)">
                                      <p:cBhvr>
                                        <p:cTn id="19" dur="2000"/>
                                        <p:tgtEl>
                                          <p:spTgt spid="2051"/>
                                        </p:tgtEl>
                                      </p:cBhvr>
                                    </p:animEffect>
                                  </p:childTnLst>
                                </p:cTn>
                              </p:par>
                              <p:par>
                                <p:cTn id="20" presetID="6" presetClass="entr" presetSubtype="16" fill="hold" nodeType="with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circle(in)">
                                      <p:cBhvr>
                                        <p:cTn id="22" dur="2000"/>
                                        <p:tgtEl>
                                          <p:spTgt spid="2053"/>
                                        </p:tgtEl>
                                      </p:cBhvr>
                                    </p:animEffect>
                                  </p:childTnLst>
                                </p:cTn>
                              </p:par>
                              <p:par>
                                <p:cTn id="23" presetID="6" presetClass="entr" presetSubtype="16"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circle(in)">
                                      <p:cBhvr>
                                        <p:cTn id="25" dur="2000"/>
                                        <p:tgtEl>
                                          <p:spTgt spid="205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50"/>
                                        </p:tgtEl>
                                      </p:cBhvr>
                                    </p:animEffect>
                                    <p:set>
                                      <p:cBhvr>
                                        <p:cTn id="39" dur="1" fill="hold">
                                          <p:stCondLst>
                                            <p:cond delay="499"/>
                                          </p:stCondLst>
                                        </p:cTn>
                                        <p:tgtEl>
                                          <p:spTgt spid="205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051"/>
                                        </p:tgtEl>
                                      </p:cBhvr>
                                    </p:animEffect>
                                    <p:set>
                                      <p:cBhvr>
                                        <p:cTn id="45" dur="1" fill="hold">
                                          <p:stCondLst>
                                            <p:cond delay="499"/>
                                          </p:stCondLst>
                                        </p:cTn>
                                        <p:tgtEl>
                                          <p:spTgt spid="205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053"/>
                                        </p:tgtEl>
                                      </p:cBhvr>
                                    </p:animEffect>
                                    <p:set>
                                      <p:cBhvr>
                                        <p:cTn id="48" dur="1" fill="hold">
                                          <p:stCondLst>
                                            <p:cond delay="499"/>
                                          </p:stCondLst>
                                        </p:cTn>
                                        <p:tgtEl>
                                          <p:spTgt spid="205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052"/>
                                        </p:tgtEl>
                                      </p:cBhvr>
                                    </p:animEffect>
                                    <p:set>
                                      <p:cBhvr>
                                        <p:cTn id="51" dur="1" fill="hold">
                                          <p:stCondLst>
                                            <p:cond delay="499"/>
                                          </p:stCondLst>
                                        </p:cTn>
                                        <p:tgtEl>
                                          <p:spTgt spid="205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054"/>
                                        </p:tgtEl>
                                        <p:attrNameLst>
                                          <p:attrName>style.visibility</p:attrName>
                                        </p:attrNameLst>
                                      </p:cBhvr>
                                      <p:to>
                                        <p:strVal val="visible"/>
                                      </p:to>
                                    </p:set>
                                    <p:animEffect transition="in" filter="circle(in)">
                                      <p:cBhvr>
                                        <p:cTn id="62" dur="2000"/>
                                        <p:tgtEl>
                                          <p:spTgt spid="2054"/>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circle(in)">
                                      <p:cBhvr>
                                        <p:cTn id="65" dur="2000"/>
                                        <p:tgtEl>
                                          <p:spTgt spid="8"/>
                                        </p:tgtEl>
                                      </p:cBhvr>
                                    </p:animEffect>
                                  </p:childTnLst>
                                </p:cTn>
                              </p:par>
                              <p:par>
                                <p:cTn id="66" presetID="6" presetClass="entr" presetSubtype="16" fill="hold" nodeType="withEffect">
                                  <p:stCondLst>
                                    <p:cond delay="0"/>
                                  </p:stCondLst>
                                  <p:childTnLst>
                                    <p:set>
                                      <p:cBhvr>
                                        <p:cTn id="67" dur="1" fill="hold">
                                          <p:stCondLst>
                                            <p:cond delay="0"/>
                                          </p:stCondLst>
                                        </p:cTn>
                                        <p:tgtEl>
                                          <p:spTgt spid="2057"/>
                                        </p:tgtEl>
                                        <p:attrNameLst>
                                          <p:attrName>style.visibility</p:attrName>
                                        </p:attrNameLst>
                                      </p:cBhvr>
                                      <p:to>
                                        <p:strVal val="visible"/>
                                      </p:to>
                                    </p:set>
                                    <p:animEffect transition="in" filter="circle(in)">
                                      <p:cBhvr>
                                        <p:cTn id="68" dur="2000"/>
                                        <p:tgtEl>
                                          <p:spTgt spid="2057"/>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circle(in)">
                                      <p:cBhvr>
                                        <p:cTn id="71" dur="2000"/>
                                        <p:tgtEl>
                                          <p:spTgt spid="10"/>
                                        </p:tgtEl>
                                      </p:cBhvr>
                                    </p:animEffect>
                                  </p:childTnLst>
                                </p:cTn>
                              </p:par>
                              <p:par>
                                <p:cTn id="72" presetID="6" presetClass="entr" presetSubtype="16" fill="hold" nodeType="withEffect">
                                  <p:stCondLst>
                                    <p:cond delay="0"/>
                                  </p:stCondLst>
                                  <p:childTnLst>
                                    <p:set>
                                      <p:cBhvr>
                                        <p:cTn id="73" dur="1" fill="hold">
                                          <p:stCondLst>
                                            <p:cond delay="0"/>
                                          </p:stCondLst>
                                        </p:cTn>
                                        <p:tgtEl>
                                          <p:spTgt spid="2055"/>
                                        </p:tgtEl>
                                        <p:attrNameLst>
                                          <p:attrName>style.visibility</p:attrName>
                                        </p:attrNameLst>
                                      </p:cBhvr>
                                      <p:to>
                                        <p:strVal val="visible"/>
                                      </p:to>
                                    </p:set>
                                    <p:animEffect transition="in" filter="circle(in)">
                                      <p:cBhvr>
                                        <p:cTn id="74" dur="2000"/>
                                        <p:tgtEl>
                                          <p:spTgt spid="2055"/>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circle(in)">
                                      <p:cBhvr>
                                        <p:cTn id="77" dur="2000"/>
                                        <p:tgtEl>
                                          <p:spTgt spid="9"/>
                                        </p:tgtEl>
                                      </p:cBhvr>
                                    </p:animEffect>
                                  </p:childTnLst>
                                </p:cTn>
                              </p:par>
                              <p:par>
                                <p:cTn id="78" presetID="6" presetClass="entr" presetSubtype="16" fill="hold" nodeType="withEffect">
                                  <p:stCondLst>
                                    <p:cond delay="0"/>
                                  </p:stCondLst>
                                  <p:childTnLst>
                                    <p:set>
                                      <p:cBhvr>
                                        <p:cTn id="79" dur="1" fill="hold">
                                          <p:stCondLst>
                                            <p:cond delay="0"/>
                                          </p:stCondLst>
                                        </p:cTn>
                                        <p:tgtEl>
                                          <p:spTgt spid="2059"/>
                                        </p:tgtEl>
                                        <p:attrNameLst>
                                          <p:attrName>style.visibility</p:attrName>
                                        </p:attrNameLst>
                                      </p:cBhvr>
                                      <p:to>
                                        <p:strVal val="visible"/>
                                      </p:to>
                                    </p:set>
                                    <p:animEffect transition="in" filter="circle(in)">
                                      <p:cBhvr>
                                        <p:cTn id="80" dur="2000"/>
                                        <p:tgtEl>
                                          <p:spTgt spid="2059"/>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circle(in)">
                                      <p:cBhvr>
                                        <p:cTn id="8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p:bldP spid="6" grpId="1"/>
      <p:bldP spid="7" grpId="0"/>
      <p:bldP spid="7" grpId="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90599"/>
            <a:ext cx="5181600" cy="646331"/>
          </a:xfrm>
          <a:prstGeom prst="rect">
            <a:avLst/>
          </a:prstGeom>
          <a:noFill/>
        </p:spPr>
        <p:txBody>
          <a:bodyPr wrap="square" rtlCol="0">
            <a:spAutoFit/>
          </a:bodyPr>
          <a:lstStyle/>
          <a:p>
            <a:pPr algn="ctr"/>
            <a:r>
              <a:rPr lang="bn-IN" sz="3600" b="1" dirty="0" smtClean="0">
                <a:latin typeface="Nikosh" pitchFamily="2" charset="0"/>
                <a:cs typeface="Nikosh" pitchFamily="2" charset="0"/>
              </a:rPr>
              <a:t>দলগত কাজ  </a:t>
            </a:r>
            <a:endParaRPr lang="en-US" sz="3600" b="1" dirty="0">
              <a:latin typeface="Nikosh" pitchFamily="2" charset="0"/>
              <a:cs typeface="Nikosh" pitchFamily="2" charset="0"/>
            </a:endParaRPr>
          </a:p>
        </p:txBody>
      </p:sp>
      <p:sp>
        <p:nvSpPr>
          <p:cNvPr id="3" name="TextBox 2"/>
          <p:cNvSpPr txBox="1"/>
          <p:nvPr/>
        </p:nvSpPr>
        <p:spPr>
          <a:xfrm>
            <a:off x="1676400" y="2971800"/>
            <a:ext cx="6324600" cy="1384995"/>
          </a:xfrm>
          <a:prstGeom prst="rect">
            <a:avLst/>
          </a:prstGeom>
          <a:noFill/>
        </p:spPr>
        <p:txBody>
          <a:bodyPr wrap="square" rtlCol="0">
            <a:spAutoFit/>
          </a:bodyPr>
          <a:lstStyle/>
          <a:p>
            <a:pPr marL="457200" indent="-457200">
              <a:buFont typeface="Wingdings" pitchFamily="2" charset="2"/>
              <a:buChar char="q"/>
            </a:pPr>
            <a:r>
              <a:rPr lang="bn-IN" sz="2800" b="1" dirty="0" smtClean="0">
                <a:latin typeface="Nikosh" pitchFamily="2" charset="0"/>
                <a:cs typeface="Nikosh" pitchFamily="2" charset="0"/>
              </a:rPr>
              <a:t>তোমার এলাকার পরিবেশে কোন কোন ধরনের দূষণ ঘটছে। এসব দূষণের ফলে মানুষসহ অন্যান্য জীবের উপর কোন ধরনের প্রভাব পড়ছে তা আলোচনা কর। </a:t>
            </a:r>
            <a:endParaRPr lang="en-US" sz="28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09600"/>
            <a:ext cx="3810000" cy="646331"/>
          </a:xfrm>
          <a:prstGeom prst="rect">
            <a:avLst/>
          </a:prstGeom>
          <a:noFill/>
        </p:spPr>
        <p:txBody>
          <a:bodyPr wrap="square" rtlCol="0">
            <a:spAutoFit/>
          </a:bodyPr>
          <a:lstStyle/>
          <a:p>
            <a:pPr algn="ctr"/>
            <a:r>
              <a:rPr lang="bn-IN" sz="3600" b="1" dirty="0" smtClean="0">
                <a:latin typeface="Nikosh" pitchFamily="2" charset="0"/>
                <a:cs typeface="Nikosh" pitchFamily="2" charset="0"/>
              </a:rPr>
              <a:t>মূল্যায়ন </a:t>
            </a:r>
            <a:endParaRPr lang="en-US" sz="3600" b="1" dirty="0">
              <a:latin typeface="Nikosh" pitchFamily="2" charset="0"/>
              <a:cs typeface="Nikosh" pitchFamily="2" charset="0"/>
            </a:endParaRPr>
          </a:p>
        </p:txBody>
      </p:sp>
      <p:sp>
        <p:nvSpPr>
          <p:cNvPr id="3" name="TextBox 2"/>
          <p:cNvSpPr txBox="1"/>
          <p:nvPr/>
        </p:nvSpPr>
        <p:spPr>
          <a:xfrm>
            <a:off x="1371600" y="1981200"/>
            <a:ext cx="5715000" cy="523220"/>
          </a:xfrm>
          <a:prstGeom prst="rect">
            <a:avLst/>
          </a:prstGeom>
          <a:noFill/>
        </p:spPr>
        <p:txBody>
          <a:bodyPr wrap="square" rtlCol="0">
            <a:spAutoFit/>
          </a:bodyPr>
          <a:lstStyle/>
          <a:p>
            <a:r>
              <a:rPr lang="bn-IN" sz="2800" b="1" dirty="0" smtClean="0">
                <a:latin typeface="Nikosh" pitchFamily="2" charset="0"/>
                <a:cs typeface="Nikosh" pitchFamily="2" charset="0"/>
              </a:rPr>
              <a:t>১। দূষণ কী? </a:t>
            </a:r>
            <a:endParaRPr lang="en-US" sz="2800" b="1" dirty="0">
              <a:latin typeface="Nikosh" pitchFamily="2" charset="0"/>
              <a:cs typeface="Nikosh" pitchFamily="2" charset="0"/>
            </a:endParaRPr>
          </a:p>
        </p:txBody>
      </p:sp>
      <p:sp>
        <p:nvSpPr>
          <p:cNvPr id="4" name="TextBox 3"/>
          <p:cNvSpPr txBox="1"/>
          <p:nvPr/>
        </p:nvSpPr>
        <p:spPr>
          <a:xfrm>
            <a:off x="1371600" y="2661920"/>
            <a:ext cx="5486400" cy="523220"/>
          </a:xfrm>
          <a:prstGeom prst="rect">
            <a:avLst/>
          </a:prstGeom>
          <a:noFill/>
        </p:spPr>
        <p:txBody>
          <a:bodyPr wrap="square" rtlCol="0">
            <a:spAutoFit/>
          </a:bodyPr>
          <a:lstStyle/>
          <a:p>
            <a:r>
              <a:rPr lang="bn-IN" sz="2800" b="1" dirty="0" smtClean="0">
                <a:latin typeface="Nikosh" pitchFamily="2" charset="0"/>
                <a:cs typeface="Nikosh" pitchFamily="2" charset="0"/>
              </a:rPr>
              <a:t>২। পরিবেশ দূষণের দুটি কারণ বলো। </a:t>
            </a:r>
            <a:endParaRPr lang="en-US" sz="2800" b="1" dirty="0">
              <a:latin typeface="Nikosh" pitchFamily="2" charset="0"/>
              <a:cs typeface="Nikosh" pitchFamily="2" charset="0"/>
            </a:endParaRPr>
          </a:p>
        </p:txBody>
      </p:sp>
      <p:sp>
        <p:nvSpPr>
          <p:cNvPr id="5" name="TextBox 4"/>
          <p:cNvSpPr txBox="1"/>
          <p:nvPr/>
        </p:nvSpPr>
        <p:spPr>
          <a:xfrm>
            <a:off x="1371600" y="3352800"/>
            <a:ext cx="5257800" cy="523220"/>
          </a:xfrm>
          <a:prstGeom prst="rect">
            <a:avLst/>
          </a:prstGeom>
          <a:noFill/>
        </p:spPr>
        <p:txBody>
          <a:bodyPr wrap="square" rtlCol="0">
            <a:spAutoFit/>
          </a:bodyPr>
          <a:lstStyle/>
          <a:p>
            <a:r>
              <a:rPr lang="bn-IN" sz="2800" b="1" dirty="0" smtClean="0">
                <a:latin typeface="Nikosh" pitchFamily="2" charset="0"/>
                <a:cs typeface="Nikosh" pitchFamily="2" charset="0"/>
              </a:rPr>
              <a:t>৩। পানি দূষণের দুটি প্রভাব উল্লেখ কর। </a:t>
            </a:r>
            <a:endParaRPr lang="en-US" sz="28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838200"/>
            <a:ext cx="4038600" cy="646331"/>
          </a:xfrm>
          <a:prstGeom prst="rect">
            <a:avLst/>
          </a:prstGeom>
          <a:noFill/>
        </p:spPr>
        <p:txBody>
          <a:bodyPr wrap="square" rtlCol="0">
            <a:spAutoFit/>
          </a:bodyPr>
          <a:lstStyle/>
          <a:p>
            <a:pPr algn="ctr"/>
            <a:r>
              <a:rPr lang="bn-IN" sz="3600" b="1" dirty="0" smtClean="0">
                <a:latin typeface="Nikosh" pitchFamily="2" charset="0"/>
                <a:cs typeface="Nikosh" pitchFamily="2" charset="0"/>
              </a:rPr>
              <a:t>বাড়ির কাজ </a:t>
            </a:r>
            <a:endParaRPr lang="en-US" sz="3600" b="1" dirty="0">
              <a:latin typeface="Nikosh" pitchFamily="2" charset="0"/>
              <a:cs typeface="Nikosh" pitchFamily="2" charset="0"/>
            </a:endParaRPr>
          </a:p>
        </p:txBody>
      </p:sp>
      <p:sp>
        <p:nvSpPr>
          <p:cNvPr id="3" name="TextBox 2"/>
          <p:cNvSpPr txBox="1"/>
          <p:nvPr/>
        </p:nvSpPr>
        <p:spPr>
          <a:xfrm>
            <a:off x="1752600" y="2895600"/>
            <a:ext cx="5943600" cy="954107"/>
          </a:xfrm>
          <a:prstGeom prst="rect">
            <a:avLst/>
          </a:prstGeom>
          <a:noFill/>
        </p:spPr>
        <p:txBody>
          <a:bodyPr wrap="square" rtlCol="0">
            <a:spAutoFit/>
          </a:bodyPr>
          <a:lstStyle/>
          <a:p>
            <a:pPr marL="457200" indent="-457200">
              <a:buFont typeface="Wingdings" pitchFamily="2" charset="2"/>
              <a:buChar char="q"/>
            </a:pPr>
            <a:r>
              <a:rPr lang="bn-IN" sz="2800" b="1" dirty="0" smtClean="0">
                <a:latin typeface="Nikosh" pitchFamily="2" charset="0"/>
                <a:cs typeface="Nikosh" pitchFamily="2" charset="0"/>
              </a:rPr>
              <a:t>পরিবেশ দূষণ মুক্ত রাখতে ও সংরক্ষণ করতে আমাদের করণীয় কী আলোচনা কর। </a:t>
            </a:r>
            <a:endParaRPr lang="en-US" sz="28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i\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64640"/>
            <a:ext cx="6858000" cy="3840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5000" y="838200"/>
            <a:ext cx="5867400" cy="461665"/>
          </a:xfrm>
          <a:prstGeom prst="rect">
            <a:avLst/>
          </a:prstGeom>
          <a:noFill/>
        </p:spPr>
        <p:txBody>
          <a:bodyPr wrap="square" rtlCol="0">
            <a:prstTxWarp prst="textPlain">
              <a:avLst/>
            </a:prstTxWarp>
            <a:spAutoFit/>
          </a:bodyPr>
          <a:lstStyle/>
          <a:p>
            <a:pPr algn="ctr"/>
            <a:r>
              <a:rPr lang="bn-IN" sz="2400" b="1" dirty="0" smtClean="0">
                <a:latin typeface="Nikosh" pitchFamily="2" charset="0"/>
                <a:cs typeface="Nikosh" pitchFamily="2" charset="0"/>
              </a:rPr>
              <a:t>এসো গাছ লাগায় পরিবেশ বাঁচায় </a:t>
            </a:r>
            <a:endParaRPr lang="en-US" sz="2400" b="1" dirty="0">
              <a:latin typeface="Nikosh" pitchFamily="2" charset="0"/>
              <a:cs typeface="Nikosh" pitchFamily="2" charset="0"/>
            </a:endParaRPr>
          </a:p>
        </p:txBody>
      </p:sp>
      <p:sp>
        <p:nvSpPr>
          <p:cNvPr id="4" name="TextBox 3"/>
          <p:cNvSpPr txBox="1"/>
          <p:nvPr/>
        </p:nvSpPr>
        <p:spPr>
          <a:xfrm>
            <a:off x="2438400" y="4495800"/>
            <a:ext cx="5334000" cy="685800"/>
          </a:xfrm>
          <a:prstGeom prst="rect">
            <a:avLst/>
          </a:prstGeom>
          <a:noFill/>
        </p:spPr>
        <p:txBody>
          <a:bodyPr wrap="square" rtlCol="0">
            <a:prstTxWarp prst="textPlain">
              <a:avLst/>
            </a:prstTxWarp>
            <a:spAutoFit/>
          </a:bodyPr>
          <a:lstStyle/>
          <a:p>
            <a:pPr algn="ctr"/>
            <a:r>
              <a:rPr lang="bn-IN" sz="2400" dirty="0" smtClean="0">
                <a:latin typeface="Nikosh" pitchFamily="2" charset="0"/>
                <a:cs typeface="Nikosh" pitchFamily="2" charset="0"/>
              </a:rPr>
              <a:t>ধন্যবাদ </a:t>
            </a:r>
            <a:endParaRPr lang="en-US" sz="2400"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200400" y="609600"/>
            <a:ext cx="3276600" cy="990600"/>
          </a:xfrm>
          <a:prstGeom prst="horizontalScroll">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 pitchFamily="2" charset="0"/>
                <a:cs typeface="Nikosh" pitchFamily="2" charset="0"/>
              </a:rPr>
              <a:t>পরিচিতি </a:t>
            </a:r>
            <a:endParaRPr lang="en-US" sz="4000" b="1" dirty="0">
              <a:solidFill>
                <a:schemeClr val="tx1"/>
              </a:solidFill>
              <a:latin typeface="Nikosh" pitchFamily="2" charset="0"/>
              <a:cs typeface="Nikosh" pitchFamily="2" charset="0"/>
            </a:endParaRPr>
          </a:p>
        </p:txBody>
      </p:sp>
      <p:sp>
        <p:nvSpPr>
          <p:cNvPr id="3" name="TextBox 2"/>
          <p:cNvSpPr txBox="1"/>
          <p:nvPr/>
        </p:nvSpPr>
        <p:spPr>
          <a:xfrm>
            <a:off x="685800" y="2667000"/>
            <a:ext cx="4419600" cy="1938992"/>
          </a:xfrm>
          <a:prstGeom prst="rect">
            <a:avLst/>
          </a:prstGeom>
          <a:noFill/>
        </p:spPr>
        <p:txBody>
          <a:bodyPr wrap="square" rtlCol="0">
            <a:spAutoFit/>
          </a:bodyPr>
          <a:lstStyle/>
          <a:p>
            <a:r>
              <a:rPr lang="bn-IN" sz="2400" b="1" dirty="0" smtClean="0">
                <a:latin typeface="Nikosh" pitchFamily="2" charset="0"/>
                <a:cs typeface="Nikosh" pitchFamily="2" charset="0"/>
              </a:rPr>
              <a:t>দেলওয়ারা বেগম</a:t>
            </a:r>
          </a:p>
          <a:p>
            <a:r>
              <a:rPr lang="bn-IN" sz="2400" b="1" dirty="0" smtClean="0">
                <a:latin typeface="Nikosh" pitchFamily="2" charset="0"/>
                <a:cs typeface="Nikosh" pitchFamily="2" charset="0"/>
              </a:rPr>
              <a:t>সহকারি শিক্ষক (বি,এসসি)</a:t>
            </a:r>
          </a:p>
          <a:p>
            <a:r>
              <a:rPr lang="bn-IN" sz="2400" b="1" dirty="0" smtClean="0">
                <a:latin typeface="Nikosh" pitchFamily="2" charset="0"/>
                <a:cs typeface="Nikosh" pitchFamily="2" charset="0"/>
              </a:rPr>
              <a:t>আলতাদীঘি স্নাতক মাদরাসা,শেরপুর, বগুড়া</a:t>
            </a:r>
          </a:p>
          <a:p>
            <a:r>
              <a:rPr lang="bn-IN" sz="2400" b="1" dirty="0" smtClean="0">
                <a:latin typeface="Nikosh" pitchFamily="2" charset="0"/>
                <a:cs typeface="Nikosh" pitchFamily="2" charset="0"/>
              </a:rPr>
              <a:t>মোবাইল-০১৭২৮২৪৭৯১০</a:t>
            </a:r>
          </a:p>
          <a:p>
            <a:r>
              <a:rPr lang="bn-IN" sz="2400" b="1" dirty="0" smtClean="0">
                <a:latin typeface="Nikosh" pitchFamily="2" charset="0"/>
                <a:cs typeface="Nikosh" pitchFamily="2" charset="0"/>
              </a:rPr>
              <a:t>ই-মেইল</a:t>
            </a:r>
            <a:r>
              <a:rPr lang="en-US" sz="2400" b="1" dirty="0" smtClean="0">
                <a:latin typeface="Nikosh" pitchFamily="2" charset="0"/>
                <a:cs typeface="Nikosh" pitchFamily="2" charset="0"/>
              </a:rPr>
              <a:t> </a:t>
            </a:r>
            <a:r>
              <a:rPr lang="en-US" sz="2000" b="1" dirty="0" smtClean="0">
                <a:latin typeface="Nikosh" pitchFamily="2" charset="0"/>
                <a:cs typeface="Nikosh" pitchFamily="2" charset="0"/>
                <a:hlinkClick r:id="rId2"/>
              </a:rPr>
              <a:t>delwara1</a:t>
            </a:r>
            <a:r>
              <a:rPr lang="en-US" sz="2000" b="1" dirty="0">
                <a:latin typeface="Nikosh" pitchFamily="2" charset="0"/>
                <a:cs typeface="Nikosh" pitchFamily="2" charset="0"/>
                <a:hlinkClick r:id="rId2"/>
              </a:rPr>
              <a:t>9</a:t>
            </a:r>
            <a:r>
              <a:rPr lang="en-US" sz="2000" b="1" dirty="0" smtClean="0">
                <a:latin typeface="Nikosh" pitchFamily="2" charset="0"/>
                <a:cs typeface="Nikosh" pitchFamily="2" charset="0"/>
                <a:hlinkClick r:id="rId2"/>
              </a:rPr>
              <a:t>79@gmail.com</a:t>
            </a:r>
            <a:r>
              <a:rPr lang="en-US" sz="2000" b="1" dirty="0" smtClean="0">
                <a:latin typeface="Nikosh" pitchFamily="2" charset="0"/>
                <a:cs typeface="Nikosh" pitchFamily="2" charset="0"/>
              </a:rPr>
              <a:t> </a:t>
            </a:r>
            <a:endParaRPr lang="en-US" sz="2000" b="1" dirty="0">
              <a:latin typeface="Nikosh" pitchFamily="2" charset="0"/>
              <a:cs typeface="Nikosh" pitchFamily="2" charset="0"/>
            </a:endParaRPr>
          </a:p>
        </p:txBody>
      </p:sp>
      <p:sp>
        <p:nvSpPr>
          <p:cNvPr id="4" name="TextBox 3"/>
          <p:cNvSpPr txBox="1"/>
          <p:nvPr/>
        </p:nvSpPr>
        <p:spPr>
          <a:xfrm>
            <a:off x="5943600" y="2667000"/>
            <a:ext cx="2743200" cy="1938992"/>
          </a:xfrm>
          <a:prstGeom prst="rect">
            <a:avLst/>
          </a:prstGeom>
          <a:noFill/>
        </p:spPr>
        <p:txBody>
          <a:bodyPr wrap="square" rtlCol="0">
            <a:spAutoFit/>
          </a:bodyPr>
          <a:lstStyle/>
          <a:p>
            <a:r>
              <a:rPr lang="bn-IN" sz="2400" b="1" dirty="0" smtClean="0">
                <a:latin typeface="Nikosh" pitchFamily="2" charset="0"/>
                <a:cs typeface="Nikosh" pitchFamily="2" charset="0"/>
              </a:rPr>
              <a:t>শ্রেণীঃদাখিল সপ্তম </a:t>
            </a:r>
          </a:p>
          <a:p>
            <a:r>
              <a:rPr lang="bn-IN" sz="2400" b="1" dirty="0" smtClean="0">
                <a:latin typeface="Nikosh" pitchFamily="2" charset="0"/>
                <a:cs typeface="Nikosh" pitchFamily="2" charset="0"/>
              </a:rPr>
              <a:t>বিষয়ঃবিজ্ঞান</a:t>
            </a:r>
          </a:p>
          <a:p>
            <a:r>
              <a:rPr lang="bn-IN" sz="2400" b="1" dirty="0" smtClean="0">
                <a:latin typeface="Nikosh" pitchFamily="2" charset="0"/>
                <a:cs typeface="Nikosh" pitchFamily="2" charset="0"/>
              </a:rPr>
              <a:t>অধ্যায়ঃত্রয়োদশ </a:t>
            </a:r>
          </a:p>
          <a:p>
            <a:r>
              <a:rPr lang="bn-IN" sz="2400" b="1" dirty="0" smtClean="0">
                <a:latin typeface="Nikosh" pitchFamily="2" charset="0"/>
                <a:cs typeface="Nikosh" pitchFamily="2" charset="0"/>
              </a:rPr>
              <a:t>সময়ঃ ৪৫ মিনিট</a:t>
            </a:r>
          </a:p>
          <a:p>
            <a:r>
              <a:rPr lang="bn-IN" sz="2400" b="1" dirty="0" smtClean="0">
                <a:latin typeface="Nikosh" pitchFamily="2" charset="0"/>
                <a:cs typeface="Nikosh" pitchFamily="2" charset="0"/>
              </a:rPr>
              <a:t>তারিখঃ  ০৪/০৩/২০২০ ইং </a:t>
            </a:r>
            <a:endParaRPr lang="en-US" sz="2400" b="1" dirty="0">
              <a:latin typeface="Nikosh" pitchFamily="2" charset="0"/>
              <a:cs typeface="Nikosh" pitchFamily="2" charset="0"/>
            </a:endParaRPr>
          </a:p>
        </p:txBody>
      </p:sp>
      <p:pic>
        <p:nvPicPr>
          <p:cNvPr id="2050" name="Picture 2" descr="D:\Image\69413891_410833392902020_568395760640249036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468" y="2514600"/>
            <a:ext cx="1295141" cy="9713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35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Desktop\images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 y="1124165"/>
            <a:ext cx="3855832" cy="25334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i\Desktop\images (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672" y="3733799"/>
            <a:ext cx="4288938" cy="2349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i\Desktop\images (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514" y="1109318"/>
            <a:ext cx="3985254" cy="2563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7" name="Picture 5" descr="C:\Users\i\Desktop\images (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3901552" cy="2349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15034"/>
            <a:ext cx="8176254" cy="646331"/>
          </a:xfrm>
          <a:prstGeom prst="rect">
            <a:avLst/>
          </a:prstGeom>
          <a:noFill/>
        </p:spPr>
        <p:txBody>
          <a:bodyPr wrap="square" rtlCol="0">
            <a:spAutoFit/>
          </a:bodyPr>
          <a:lstStyle/>
          <a:p>
            <a:r>
              <a:rPr lang="bn-IN" sz="3600" b="1" dirty="0" smtClean="0">
                <a:latin typeface="Nikosh" pitchFamily="2" charset="0"/>
                <a:cs typeface="Nikosh" pitchFamily="2" charset="0"/>
              </a:rPr>
              <a:t>ভেবে বলো নিচের চিত্রগুলোর মাধ্যমে কী বোঝানো হচ্ছে? </a:t>
            </a:r>
            <a:endParaRPr lang="en-US" sz="36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Desktop\download (10).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098" b="3989"/>
          <a:stretch/>
        </p:blipFill>
        <p:spPr bwMode="auto">
          <a:xfrm>
            <a:off x="655320" y="1371600"/>
            <a:ext cx="778764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2286000"/>
            <a:ext cx="5410200" cy="1104900"/>
          </a:xfrm>
          <a:prstGeom prst="rect">
            <a:avLst/>
          </a:prstGeom>
          <a:noFill/>
        </p:spPr>
        <p:txBody>
          <a:bodyPr wrap="square" rtlCol="0">
            <a:prstTxWarp prst="textPlain">
              <a:avLst/>
            </a:prstTxWarp>
            <a:spAutoFit/>
          </a:bodyPr>
          <a:lstStyle/>
          <a:p>
            <a:pPr algn="ctr"/>
            <a:r>
              <a:rPr lang="bn-IN" sz="2400" dirty="0" smtClean="0">
                <a:latin typeface="Nikosh" pitchFamily="2" charset="0"/>
                <a:cs typeface="Nikosh" pitchFamily="2" charset="0"/>
              </a:rPr>
              <a:t>পরিবেশ দূষণ </a:t>
            </a:r>
            <a:endParaRPr lang="en-US" sz="2400"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43000"/>
            <a:ext cx="4419600" cy="523220"/>
          </a:xfrm>
          <a:prstGeom prst="rect">
            <a:avLst/>
          </a:prstGeom>
          <a:noFill/>
        </p:spPr>
        <p:txBody>
          <a:bodyPr wrap="square" rtlCol="0">
            <a:spAutoFit/>
          </a:bodyPr>
          <a:lstStyle/>
          <a:p>
            <a:r>
              <a:rPr lang="bn-IN" sz="2800" b="1" dirty="0" smtClean="0">
                <a:latin typeface="Nikosh" pitchFamily="2" charset="0"/>
                <a:cs typeface="Nikosh" pitchFamily="2" charset="0"/>
              </a:rPr>
              <a:t>পাঠ শেষে শিক্ষার্থীরা.........</a:t>
            </a:r>
            <a:endParaRPr lang="en-US" sz="2800" b="1" dirty="0">
              <a:latin typeface="Nikosh" pitchFamily="2" charset="0"/>
              <a:cs typeface="Nikosh" pitchFamily="2" charset="0"/>
            </a:endParaRPr>
          </a:p>
        </p:txBody>
      </p:sp>
      <p:sp>
        <p:nvSpPr>
          <p:cNvPr id="3" name="TextBox 2"/>
          <p:cNvSpPr txBox="1"/>
          <p:nvPr/>
        </p:nvSpPr>
        <p:spPr>
          <a:xfrm>
            <a:off x="2077720" y="2438400"/>
            <a:ext cx="6096000" cy="1815882"/>
          </a:xfrm>
          <a:prstGeom prst="rect">
            <a:avLst/>
          </a:prstGeom>
          <a:noFill/>
        </p:spPr>
        <p:txBody>
          <a:bodyPr wrap="square" rtlCol="0">
            <a:spAutoFit/>
          </a:bodyPr>
          <a:lstStyle/>
          <a:p>
            <a:r>
              <a:rPr lang="bn-IN" sz="2800" b="1" dirty="0" smtClean="0">
                <a:latin typeface="Nikosh" pitchFamily="2" charset="0"/>
                <a:cs typeface="Nikosh" pitchFamily="2" charset="0"/>
              </a:rPr>
              <a:t>২</a:t>
            </a:r>
            <a:r>
              <a:rPr lang="bn-IN" sz="2800" b="1" dirty="0" smtClean="0">
                <a:latin typeface="Nikosh" pitchFamily="2" charset="0"/>
                <a:cs typeface="Nikosh" pitchFamily="2" charset="0"/>
              </a:rPr>
              <a:t>। পরিবেশের উপাদানসমূহের দূষণের কারণ ব্যাখ্যা করতে পারবে</a:t>
            </a:r>
            <a:r>
              <a:rPr lang="bn-IN" sz="2800" b="1" dirty="0" smtClean="0">
                <a:latin typeface="Nikosh" pitchFamily="2" charset="0"/>
                <a:cs typeface="Nikosh" pitchFamily="2" charset="0"/>
              </a:rPr>
              <a:t>;</a:t>
            </a:r>
            <a:r>
              <a:rPr lang="bn-IN" sz="2800" dirty="0"/>
              <a:t> </a:t>
            </a:r>
            <a:r>
              <a:rPr lang="en-US" sz="2800" dirty="0" smtClean="0"/>
              <a:t> </a:t>
            </a:r>
            <a:endParaRPr lang="bn-IN" sz="2800" b="1" dirty="0" smtClean="0">
              <a:latin typeface="Nikosh" pitchFamily="2" charset="0"/>
              <a:cs typeface="Nikosh" pitchFamily="2" charset="0"/>
            </a:endParaRPr>
          </a:p>
          <a:p>
            <a:r>
              <a:rPr lang="bn-IN" sz="2800" b="1" dirty="0" smtClean="0">
                <a:latin typeface="Nikosh" pitchFamily="2" charset="0"/>
                <a:cs typeface="Nikosh" pitchFamily="2" charset="0"/>
              </a:rPr>
              <a:t>৩।পরিবেশের উপাদানের উপর দূষণের প্রভাব ব্যাখ্যা করতে পারবে।   </a:t>
            </a:r>
            <a:endParaRPr lang="en-US" sz="2800" b="1" dirty="0">
              <a:latin typeface="Nikosh" pitchFamily="2" charset="0"/>
              <a:cs typeface="Nikosh" pitchFamily="2" charset="0"/>
            </a:endParaRPr>
          </a:p>
        </p:txBody>
      </p:sp>
      <p:sp>
        <p:nvSpPr>
          <p:cNvPr id="4" name="Rectangle 3"/>
          <p:cNvSpPr/>
          <p:nvPr/>
        </p:nvSpPr>
        <p:spPr>
          <a:xfrm>
            <a:off x="2057400" y="1905000"/>
            <a:ext cx="4572000" cy="954107"/>
          </a:xfrm>
          <a:prstGeom prst="rect">
            <a:avLst/>
          </a:prstGeom>
        </p:spPr>
        <p:txBody>
          <a:bodyPr>
            <a:spAutoFit/>
          </a:bodyPr>
          <a:lstStyle/>
          <a:p>
            <a:r>
              <a:rPr lang="bn-IN" sz="2800" dirty="0"/>
              <a:t>১</a:t>
            </a:r>
            <a:r>
              <a:rPr lang="bn-IN" sz="2800" b="1" dirty="0">
                <a:latin typeface="Nikosh" pitchFamily="2" charset="0"/>
                <a:cs typeface="Nikosh" pitchFamily="2" charset="0"/>
              </a:rPr>
              <a:t>।পরিবেশ দূষণ কী তা বলতে পারবে;</a:t>
            </a:r>
          </a:p>
          <a:p>
            <a:endParaRPr lang="bn-IN" sz="28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981200" y="838200"/>
            <a:ext cx="4876800" cy="1295400"/>
          </a:xfrm>
          <a:prstGeom prst="horizontalScroll">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 pitchFamily="2" charset="0"/>
                <a:cs typeface="Nikosh" pitchFamily="2" charset="0"/>
              </a:rPr>
              <a:t>একক কাজ </a:t>
            </a:r>
            <a:endParaRPr lang="en-US" sz="4000" b="1" dirty="0">
              <a:solidFill>
                <a:schemeClr val="tx1"/>
              </a:solidFill>
              <a:latin typeface="Nikosh" pitchFamily="2" charset="0"/>
              <a:cs typeface="Nikosh" pitchFamily="2" charset="0"/>
            </a:endParaRPr>
          </a:p>
        </p:txBody>
      </p:sp>
      <p:sp>
        <p:nvSpPr>
          <p:cNvPr id="3" name="TextBox 2"/>
          <p:cNvSpPr txBox="1"/>
          <p:nvPr/>
        </p:nvSpPr>
        <p:spPr>
          <a:xfrm>
            <a:off x="1424940" y="3581400"/>
            <a:ext cx="6248400" cy="523220"/>
          </a:xfrm>
          <a:prstGeom prst="rect">
            <a:avLst/>
          </a:prstGeom>
          <a:noFill/>
        </p:spPr>
        <p:txBody>
          <a:bodyPr wrap="square" rtlCol="0">
            <a:spAutoFit/>
          </a:bodyPr>
          <a:lstStyle/>
          <a:p>
            <a:pPr marL="457200" indent="-457200" algn="ctr">
              <a:buFont typeface="Wingdings" pitchFamily="2" charset="2"/>
              <a:buChar char="q"/>
            </a:pPr>
            <a:r>
              <a:rPr lang="bn-IN" sz="2800" b="1" dirty="0" smtClean="0">
                <a:latin typeface="Nikosh" pitchFamily="2" charset="0"/>
                <a:cs typeface="Nikosh" pitchFamily="2" charset="0"/>
              </a:rPr>
              <a:t>পরিবেশ দূষণ বলতে কী বোঝ? </a:t>
            </a:r>
            <a:endParaRPr lang="en-US" sz="2800" b="1" dirty="0">
              <a:latin typeface="Nikosh" pitchFamily="2" charset="0"/>
              <a:cs typeface="Nikosh" pitchFamily="2" charset="0"/>
            </a:endParaRPr>
          </a:p>
        </p:txBody>
      </p:sp>
      <p:sp>
        <p:nvSpPr>
          <p:cNvPr id="4" name="TextBox 3"/>
          <p:cNvSpPr txBox="1"/>
          <p:nvPr/>
        </p:nvSpPr>
        <p:spPr>
          <a:xfrm>
            <a:off x="1691640" y="1843544"/>
            <a:ext cx="5715000" cy="2308324"/>
          </a:xfrm>
          <a:prstGeom prst="rect">
            <a:avLst/>
          </a:prstGeom>
          <a:noFill/>
        </p:spPr>
        <p:txBody>
          <a:bodyPr wrap="square" rtlCol="0">
            <a:spAutoFit/>
          </a:bodyPr>
          <a:lstStyle/>
          <a:p>
            <a:r>
              <a:rPr lang="bn-IN" sz="2400" b="1" dirty="0" smtClean="0">
                <a:latin typeface="Nikosh" pitchFamily="2" charset="0"/>
                <a:cs typeface="Nikosh" pitchFamily="2" charset="0"/>
              </a:rPr>
              <a:t>মানুষ তার প্রয়োজন মেটানোর জন্য প্রাকৃতিক পরিবেশেকে বিভিন্নভাবে ব্যবহার করছে। প্রাকৃতিক অথবা মানুষের বিভিন্ন কর্মকান্ড এই উভয় কারণেই পরিবেশের বিভিন্ন উপাদানর পরিবর্তন ঘটতে পারে এবং এতে পরিবেশের ভারসাম্য নষ্ট হয়।ফলে মানুষ ও উদ্ভিদসহ অন্যান্য প্রাণীর জীবন ক্ষতিগ্রস্থ হয়।এ রকম অবস্থাকে আমরা বলি পরিবেশ দূষণ। </a:t>
            </a:r>
            <a:endParaRPr lang="en-US" sz="24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grpId="1" nodeType="clickEffect">
                                  <p:stCondLst>
                                    <p:cond delay="0"/>
                                  </p:stCondLst>
                                  <p:childTnLst>
                                    <p:anim calcmode="lin" valueType="num">
                                      <p:cBhvr>
                                        <p:cTn id="20" dur="1000"/>
                                        <p:tgtEl>
                                          <p:spTgt spid="2"/>
                                        </p:tgtEl>
                                        <p:attrNameLst>
                                          <p:attrName>ppt_w</p:attrName>
                                        </p:attrNameLst>
                                      </p:cBhvr>
                                      <p:tavLst>
                                        <p:tav tm="0">
                                          <p:val>
                                            <p:strVal val="ppt_w"/>
                                          </p:val>
                                        </p:tav>
                                        <p:tav tm="100000">
                                          <p:val>
                                            <p:fltVal val="0"/>
                                          </p:val>
                                        </p:tav>
                                      </p:tavLst>
                                    </p:anim>
                                    <p:anim calcmode="lin" valueType="num">
                                      <p:cBhvr>
                                        <p:cTn id="21" dur="1000"/>
                                        <p:tgtEl>
                                          <p:spTgt spid="2"/>
                                        </p:tgtEl>
                                        <p:attrNameLst>
                                          <p:attrName>ppt_h</p:attrName>
                                        </p:attrNameLst>
                                      </p:cBhvr>
                                      <p:tavLst>
                                        <p:tav tm="0">
                                          <p:val>
                                            <p:strVal val="ppt_h"/>
                                          </p:val>
                                        </p:tav>
                                        <p:tav tm="100000">
                                          <p:val>
                                            <p:fltVal val="0"/>
                                          </p:val>
                                        </p:tav>
                                      </p:tavLst>
                                    </p:anim>
                                    <p:anim calcmode="lin" valueType="num">
                                      <p:cBhvr>
                                        <p:cTn id="22" dur="1000"/>
                                        <p:tgtEl>
                                          <p:spTgt spid="2"/>
                                        </p:tgtEl>
                                        <p:attrNameLst>
                                          <p:attrName>style.rotation</p:attrName>
                                        </p:attrNameLst>
                                      </p:cBhvr>
                                      <p:tavLst>
                                        <p:tav tm="0">
                                          <p:val>
                                            <p:fltVal val="0"/>
                                          </p:val>
                                        </p:tav>
                                        <p:tav tm="100000">
                                          <p:val>
                                            <p:fltVal val="90"/>
                                          </p:val>
                                        </p:tav>
                                      </p:tavLst>
                                    </p:anim>
                                    <p:animEffect transition="out" filter="fade">
                                      <p:cBhvr>
                                        <p:cTn id="23" dur="1000"/>
                                        <p:tgtEl>
                                          <p:spTgt spid="2"/>
                                        </p:tgtEl>
                                      </p:cBhvr>
                                    </p:animEffect>
                                    <p:set>
                                      <p:cBhvr>
                                        <p:cTn id="24" dur="1" fill="hold">
                                          <p:stCondLst>
                                            <p:cond delay="999"/>
                                          </p:stCondLst>
                                        </p:cTn>
                                        <p:tgtEl>
                                          <p:spTgt spid="2"/>
                                        </p:tgtEl>
                                        <p:attrNameLst>
                                          <p:attrName>style.visibility</p:attrName>
                                        </p:attrNameLst>
                                      </p:cBhvr>
                                      <p:to>
                                        <p:strVal val="hidden"/>
                                      </p:to>
                                    </p:set>
                                  </p:childTnLst>
                                </p:cTn>
                              </p:par>
                              <p:par>
                                <p:cTn id="25" presetID="31" presetClass="exit" presetSubtype="0" fill="hold" grpId="1" nodeType="withEffect">
                                  <p:stCondLst>
                                    <p:cond delay="0"/>
                                  </p:stCondLst>
                                  <p:childTnLst>
                                    <p:anim calcmode="lin" valueType="num">
                                      <p:cBhvr>
                                        <p:cTn id="26" dur="1000"/>
                                        <p:tgtEl>
                                          <p:spTgt spid="3"/>
                                        </p:tgtEl>
                                        <p:attrNameLst>
                                          <p:attrName>ppt_w</p:attrName>
                                        </p:attrNameLst>
                                      </p:cBhvr>
                                      <p:tavLst>
                                        <p:tav tm="0">
                                          <p:val>
                                            <p:strVal val="ppt_w"/>
                                          </p:val>
                                        </p:tav>
                                        <p:tav tm="100000">
                                          <p:val>
                                            <p:fltVal val="0"/>
                                          </p:val>
                                        </p:tav>
                                      </p:tavLst>
                                    </p:anim>
                                    <p:anim calcmode="lin" valueType="num">
                                      <p:cBhvr>
                                        <p:cTn id="27" dur="1000"/>
                                        <p:tgtEl>
                                          <p:spTgt spid="3"/>
                                        </p:tgtEl>
                                        <p:attrNameLst>
                                          <p:attrName>ppt_h</p:attrName>
                                        </p:attrNameLst>
                                      </p:cBhvr>
                                      <p:tavLst>
                                        <p:tav tm="0">
                                          <p:val>
                                            <p:strVal val="ppt_h"/>
                                          </p:val>
                                        </p:tav>
                                        <p:tav tm="100000">
                                          <p:val>
                                            <p:fltVal val="0"/>
                                          </p:val>
                                        </p:tav>
                                      </p:tavLst>
                                    </p:anim>
                                    <p:anim calcmode="lin" valueType="num">
                                      <p:cBhvr>
                                        <p:cTn id="28" dur="1000"/>
                                        <p:tgtEl>
                                          <p:spTgt spid="3"/>
                                        </p:tgtEl>
                                        <p:attrNameLst>
                                          <p:attrName>style.rotation</p:attrName>
                                        </p:attrNameLst>
                                      </p:cBhvr>
                                      <p:tavLst>
                                        <p:tav tm="0">
                                          <p:val>
                                            <p:fltVal val="0"/>
                                          </p:val>
                                        </p:tav>
                                        <p:tav tm="100000">
                                          <p:val>
                                            <p:fltVal val="90"/>
                                          </p:val>
                                        </p:tav>
                                      </p:tavLst>
                                    </p:anim>
                                    <p:animEffect transition="out" filter="fade">
                                      <p:cBhvr>
                                        <p:cTn id="29" dur="1000"/>
                                        <p:tgtEl>
                                          <p:spTgt spid="3"/>
                                        </p:tgtEl>
                                      </p:cBhvr>
                                    </p:animEffect>
                                    <p:set>
                                      <p:cBhvr>
                                        <p:cTn id="30" dur="1" fill="hold">
                                          <p:stCondLst>
                                            <p:cond delay="9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93980" y="1815333"/>
            <a:ext cx="4204039" cy="1819910"/>
            <a:chOff x="3992880" y="1815333"/>
            <a:chExt cx="4204039" cy="1819910"/>
          </a:xfrm>
        </p:grpSpPr>
        <p:pic>
          <p:nvPicPr>
            <p:cNvPr id="1026" name="Picture 2" descr="C:\Users\i\Desktop\images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69" y="1815333"/>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Desktop\images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880" y="1815333"/>
              <a:ext cx="2967694" cy="181991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C:\Users\i\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300" y="1815333"/>
            <a:ext cx="3124200" cy="17554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Desktop\download (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640" y="3608070"/>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81400" y="3645403"/>
            <a:ext cx="5029200" cy="2677656"/>
          </a:xfrm>
          <a:prstGeom prst="rect">
            <a:avLst/>
          </a:prstGeom>
          <a:noFill/>
        </p:spPr>
        <p:txBody>
          <a:bodyPr wrap="square" rtlCol="0">
            <a:spAutoFit/>
          </a:bodyPr>
          <a:lstStyle/>
          <a:p>
            <a:r>
              <a:rPr lang="bn-IN" sz="2800" b="1" dirty="0" smtClean="0">
                <a:latin typeface="Nikosh" pitchFamily="2" charset="0"/>
                <a:cs typeface="Nikosh" pitchFamily="2" charset="0"/>
              </a:rPr>
              <a:t>পৃথিবীর জনসংখ্যা ক্রমশ বৃদ্ধি পাচ্ছে। যার ফলে বাড়তি মানুষের জন্য প্রয়োজন হচ্ছে অতিরিক্ত খাদ্য,বাসস্থান, যানবাহন, কলকারখানা। অতিরিক্ত জনসংখ্যার চিহিদা মেটাতে গিয়ে নানা ভাবে দূষিত হচ্ছে আমাদের পরিবেশ। </a:t>
            </a:r>
            <a:endParaRPr lang="en-US" sz="2800" b="1" dirty="0">
              <a:latin typeface="Nikosh" pitchFamily="2" charset="0"/>
              <a:cs typeface="Nikosh" pitchFamily="2" charset="0"/>
            </a:endParaRPr>
          </a:p>
        </p:txBody>
      </p:sp>
      <p:sp>
        <p:nvSpPr>
          <p:cNvPr id="4" name="TextBox 3"/>
          <p:cNvSpPr txBox="1"/>
          <p:nvPr/>
        </p:nvSpPr>
        <p:spPr>
          <a:xfrm>
            <a:off x="2896700" y="533400"/>
            <a:ext cx="4495800" cy="707886"/>
          </a:xfrm>
          <a:prstGeom prst="rect">
            <a:avLst/>
          </a:prstGeom>
          <a:noFill/>
        </p:spPr>
        <p:txBody>
          <a:bodyPr wrap="square" rtlCol="0">
            <a:spAutoFit/>
          </a:bodyPr>
          <a:lstStyle/>
          <a:p>
            <a:r>
              <a:rPr lang="bn-IN" sz="4000" b="1" u="sng" dirty="0" smtClean="0">
                <a:latin typeface="Nikosh" pitchFamily="2" charset="0"/>
                <a:cs typeface="Nikosh" pitchFamily="2" charset="0"/>
              </a:rPr>
              <a:t>চিত্রে কী দেখতে পাচ্ছো? </a:t>
            </a:r>
            <a:endParaRPr lang="en-US" sz="4000" b="1" u="sng"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2000"/>
                                        <p:tgtEl>
                                          <p:spTgt spid="1028"/>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circle(in)">
                                      <p:cBhvr>
                                        <p:cTn id="16" dur="2000"/>
                                        <p:tgtEl>
                                          <p:spTgt spid="102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Desktop\download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524000"/>
            <a:ext cx="2550662" cy="14687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Desktop\download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243" y="1524000"/>
            <a:ext cx="2705100" cy="15148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i\Desktop\images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8" y="3561420"/>
            <a:ext cx="2514601" cy="172588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i\Desktop\download (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529080"/>
            <a:ext cx="3128010" cy="15188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i\Desktop\images (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9715" y="3660512"/>
            <a:ext cx="2367408" cy="1691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62250" y="457200"/>
            <a:ext cx="3977640" cy="707886"/>
          </a:xfrm>
          <a:prstGeom prst="rect">
            <a:avLst/>
          </a:prstGeom>
          <a:noFill/>
        </p:spPr>
        <p:txBody>
          <a:bodyPr wrap="square" rtlCol="0">
            <a:spAutoFit/>
          </a:bodyPr>
          <a:lstStyle/>
          <a:p>
            <a:pPr algn="ctr"/>
            <a:r>
              <a:rPr lang="bn-IN" sz="4000" b="1" u="sng" dirty="0" smtClean="0">
                <a:latin typeface="Nikosh" pitchFamily="2" charset="0"/>
                <a:cs typeface="Nikosh" pitchFamily="2" charset="0"/>
              </a:rPr>
              <a:t>মাটি দূষণ </a:t>
            </a:r>
            <a:endParaRPr lang="en-US" sz="4000" b="1" u="sng" dirty="0">
              <a:latin typeface="Nikosh" pitchFamily="2" charset="0"/>
              <a:cs typeface="Nikosh" pitchFamily="2" charset="0"/>
            </a:endParaRPr>
          </a:p>
        </p:txBody>
      </p:sp>
      <p:sp>
        <p:nvSpPr>
          <p:cNvPr id="3" name="TextBox 2"/>
          <p:cNvSpPr txBox="1"/>
          <p:nvPr/>
        </p:nvSpPr>
        <p:spPr>
          <a:xfrm>
            <a:off x="1219200" y="3038856"/>
            <a:ext cx="2590800"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প্লাষ্টিক </a:t>
            </a:r>
            <a:endParaRPr lang="en-US" sz="2800" b="1" dirty="0">
              <a:latin typeface="Nikosh" pitchFamily="2" charset="0"/>
              <a:cs typeface="Nikosh" pitchFamily="2" charset="0"/>
            </a:endParaRPr>
          </a:p>
        </p:txBody>
      </p:sp>
      <p:sp>
        <p:nvSpPr>
          <p:cNvPr id="4" name="TextBox 3"/>
          <p:cNvSpPr txBox="1"/>
          <p:nvPr/>
        </p:nvSpPr>
        <p:spPr>
          <a:xfrm>
            <a:off x="5610543" y="3137291"/>
            <a:ext cx="2879723" cy="523220"/>
          </a:xfrm>
          <a:prstGeom prst="rect">
            <a:avLst/>
          </a:prstGeom>
          <a:noFill/>
        </p:spPr>
        <p:txBody>
          <a:bodyPr wrap="square" rtlCol="0">
            <a:spAutoFit/>
          </a:bodyPr>
          <a:lstStyle/>
          <a:p>
            <a:r>
              <a:rPr lang="bn-IN" sz="2800" b="1" dirty="0" smtClean="0">
                <a:latin typeface="Nikosh" pitchFamily="2" charset="0"/>
                <a:cs typeface="Nikosh" pitchFamily="2" charset="0"/>
              </a:rPr>
              <a:t>কীটনাশকের ব্যবহার </a:t>
            </a:r>
            <a:endParaRPr lang="en-US" sz="2800" b="1" dirty="0">
              <a:latin typeface="Nikosh" pitchFamily="2" charset="0"/>
              <a:cs typeface="Nikosh" pitchFamily="2" charset="0"/>
            </a:endParaRPr>
          </a:p>
        </p:txBody>
      </p:sp>
      <p:sp>
        <p:nvSpPr>
          <p:cNvPr id="5" name="TextBox 4"/>
          <p:cNvSpPr txBox="1"/>
          <p:nvPr/>
        </p:nvSpPr>
        <p:spPr>
          <a:xfrm>
            <a:off x="6048057" y="5418690"/>
            <a:ext cx="2699066"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শিল্পকারখানার বর্জ্য </a:t>
            </a:r>
            <a:endParaRPr lang="en-US" sz="2800" b="1" dirty="0">
              <a:latin typeface="Nikosh" pitchFamily="2" charset="0"/>
              <a:cs typeface="Nikosh" pitchFamily="2" charset="0"/>
            </a:endParaRPr>
          </a:p>
        </p:txBody>
      </p:sp>
      <p:sp>
        <p:nvSpPr>
          <p:cNvPr id="6" name="TextBox 5"/>
          <p:cNvSpPr txBox="1"/>
          <p:nvPr/>
        </p:nvSpPr>
        <p:spPr>
          <a:xfrm>
            <a:off x="609600" y="5351517"/>
            <a:ext cx="2362200" cy="523220"/>
          </a:xfrm>
          <a:prstGeom prst="rect">
            <a:avLst/>
          </a:prstGeom>
          <a:noFill/>
        </p:spPr>
        <p:txBody>
          <a:bodyPr wrap="square" rtlCol="0">
            <a:spAutoFit/>
          </a:bodyPr>
          <a:lstStyle/>
          <a:p>
            <a:r>
              <a:rPr lang="bn-IN" sz="2800" b="1" dirty="0" smtClean="0">
                <a:latin typeface="Nikosh" pitchFamily="2" charset="0"/>
                <a:cs typeface="Nikosh" pitchFamily="2" charset="0"/>
              </a:rPr>
              <a:t>কাঁচের টুকরা </a:t>
            </a:r>
            <a:endParaRPr lang="en-US" sz="2800" b="1" dirty="0">
              <a:latin typeface="Nikosh" pitchFamily="2" charset="0"/>
              <a:cs typeface="Nikosh" pitchFamily="2" charset="0"/>
            </a:endParaRPr>
          </a:p>
        </p:txBody>
      </p:sp>
      <p:sp>
        <p:nvSpPr>
          <p:cNvPr id="8" name="TextBox 7"/>
          <p:cNvSpPr txBox="1"/>
          <p:nvPr/>
        </p:nvSpPr>
        <p:spPr>
          <a:xfrm>
            <a:off x="3276600" y="3660512"/>
            <a:ext cx="2895600" cy="2281398"/>
          </a:xfrm>
          <a:prstGeom prst="rect">
            <a:avLst/>
          </a:prstGeom>
          <a:noFill/>
        </p:spPr>
        <p:txBody>
          <a:bodyPr wrap="square" rtlCol="0">
            <a:spAutoFit/>
          </a:bodyPr>
          <a:lstStyle/>
          <a:p>
            <a:r>
              <a:rPr lang="bn-IN" sz="2800" b="1" dirty="0" smtClean="0">
                <a:latin typeface="Nikosh" pitchFamily="2" charset="0"/>
                <a:cs typeface="Nikosh" pitchFamily="2" charset="0"/>
              </a:rPr>
              <a:t>কাঁচ,পলিথিন,প্লাষ্টিক ইত্যাদি মাটিতে পচে না।যা উদ্ভিদের স্বাভাবিক বৃদ্ধিতে প্রতিবন্ধকতা সৃষ্টি করে। </a:t>
            </a:r>
            <a:endParaRPr lang="en-US" sz="28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circle(in)">
                                      <p:cBhvr>
                                        <p:cTn id="16" dur="2000"/>
                                        <p:tgtEl>
                                          <p:spTgt spid="2051"/>
                                        </p:tgtEl>
                                      </p:cBhvr>
                                    </p:animEffect>
                                  </p:childTnLst>
                                </p:cTn>
                              </p:par>
                              <p:par>
                                <p:cTn id="17" presetID="6" presetClass="entr" presetSubtype="16"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circle(in)">
                                      <p:cBhvr>
                                        <p:cTn id="19" dur="2000"/>
                                        <p:tgtEl>
                                          <p:spTgt spid="205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circle(in)">
                                      <p:cBhvr>
                                        <p:cTn id="25" dur="2000"/>
                                        <p:tgtEl>
                                          <p:spTgt spid="205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circle(in)">
                                      <p:cBhvr>
                                        <p:cTn id="31" dur="2000"/>
                                        <p:tgtEl>
                                          <p:spTgt spid="205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7640" y="718809"/>
            <a:ext cx="3962400" cy="707886"/>
          </a:xfrm>
          <a:prstGeom prst="rect">
            <a:avLst/>
          </a:prstGeom>
          <a:noFill/>
        </p:spPr>
        <p:txBody>
          <a:bodyPr wrap="square" rtlCol="0">
            <a:spAutoFit/>
          </a:bodyPr>
          <a:lstStyle/>
          <a:p>
            <a:pPr algn="ctr"/>
            <a:r>
              <a:rPr lang="bn-IN" sz="4000" b="1" dirty="0" smtClean="0">
                <a:latin typeface="Nikosh" pitchFamily="2" charset="0"/>
                <a:cs typeface="Nikosh" pitchFamily="2" charset="0"/>
              </a:rPr>
              <a:t>পানি দূষণ </a:t>
            </a:r>
            <a:endParaRPr lang="en-US" sz="4000" b="1" dirty="0">
              <a:latin typeface="Nikosh" pitchFamily="2" charset="0"/>
              <a:cs typeface="Nikosh" pitchFamily="2" charset="0"/>
            </a:endParaRPr>
          </a:p>
        </p:txBody>
      </p:sp>
      <p:pic>
        <p:nvPicPr>
          <p:cNvPr id="1026" name="Picture 2" descr="C:\Users\i\Desktop\images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823" y="1709410"/>
            <a:ext cx="274460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Desktop\download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755129"/>
            <a:ext cx="29527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Desktop\images (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348361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i\Desktop\images (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665" y="3503931"/>
            <a:ext cx="3136257" cy="18419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i\Desktop\images (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8465" y="349805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i\Desktop\images (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9160" y="1666564"/>
            <a:ext cx="2598777" cy="1946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89823" y="3089919"/>
            <a:ext cx="2714625"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শিল্প বর্জ </a:t>
            </a:r>
            <a:endParaRPr lang="en-US" sz="2800" b="1" dirty="0">
              <a:latin typeface="Nikosh" pitchFamily="2" charset="0"/>
              <a:cs typeface="Nikosh" pitchFamily="2" charset="0"/>
            </a:endParaRPr>
          </a:p>
        </p:txBody>
      </p:sp>
      <p:sp>
        <p:nvSpPr>
          <p:cNvPr id="4" name="TextBox 3"/>
          <p:cNvSpPr txBox="1"/>
          <p:nvPr/>
        </p:nvSpPr>
        <p:spPr>
          <a:xfrm>
            <a:off x="476250" y="3004809"/>
            <a:ext cx="3105149" cy="523220"/>
          </a:xfrm>
          <a:prstGeom prst="rect">
            <a:avLst/>
          </a:prstGeom>
          <a:noFill/>
        </p:spPr>
        <p:txBody>
          <a:bodyPr wrap="square" rtlCol="0">
            <a:spAutoFit/>
          </a:bodyPr>
          <a:lstStyle/>
          <a:p>
            <a:r>
              <a:rPr lang="bn-IN" sz="2800" b="1" dirty="0" smtClean="0">
                <a:latin typeface="Nikosh" pitchFamily="2" charset="0"/>
                <a:cs typeface="Nikosh" pitchFamily="2" charset="0"/>
              </a:rPr>
              <a:t>পুকুরে গরু-ছাগলের গোসল </a:t>
            </a:r>
            <a:endParaRPr lang="en-US" sz="2800" b="1" dirty="0">
              <a:latin typeface="Nikosh" pitchFamily="2" charset="0"/>
              <a:cs typeface="Nikosh" pitchFamily="2" charset="0"/>
            </a:endParaRPr>
          </a:p>
        </p:txBody>
      </p:sp>
      <p:sp>
        <p:nvSpPr>
          <p:cNvPr id="5" name="TextBox 4"/>
          <p:cNvSpPr txBox="1"/>
          <p:nvPr/>
        </p:nvSpPr>
        <p:spPr>
          <a:xfrm>
            <a:off x="5969503" y="5472888"/>
            <a:ext cx="2362200"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পানিতে মাছ পঁচে। </a:t>
            </a:r>
            <a:endParaRPr lang="en-US" sz="2800" b="1" dirty="0">
              <a:latin typeface="Nikosh" pitchFamily="2" charset="0"/>
              <a:cs typeface="Nikosh" pitchFamily="2" charset="0"/>
            </a:endParaRPr>
          </a:p>
        </p:txBody>
      </p:sp>
      <p:sp>
        <p:nvSpPr>
          <p:cNvPr id="6" name="TextBox 5"/>
          <p:cNvSpPr txBox="1"/>
          <p:nvPr/>
        </p:nvSpPr>
        <p:spPr>
          <a:xfrm>
            <a:off x="476250" y="5486401"/>
            <a:ext cx="3409950" cy="523220"/>
          </a:xfrm>
          <a:prstGeom prst="rect">
            <a:avLst/>
          </a:prstGeom>
          <a:noFill/>
        </p:spPr>
        <p:txBody>
          <a:bodyPr wrap="square" rtlCol="0">
            <a:spAutoFit/>
          </a:bodyPr>
          <a:lstStyle/>
          <a:p>
            <a:r>
              <a:rPr lang="bn-IN" sz="2800" b="1" dirty="0" smtClean="0">
                <a:latin typeface="Nikosh" pitchFamily="2" charset="0"/>
                <a:cs typeface="Nikosh" pitchFamily="2" charset="0"/>
              </a:rPr>
              <a:t>পানিতে বর্জ পদার্থ ফেলা </a:t>
            </a:r>
            <a:endParaRPr lang="en-US" sz="2800" b="1" dirty="0">
              <a:latin typeface="Nikosh" pitchFamily="2" charset="0"/>
              <a:cs typeface="Nikosh" pitchFamily="2" charset="0"/>
            </a:endParaRPr>
          </a:p>
        </p:txBody>
      </p:sp>
      <p:sp>
        <p:nvSpPr>
          <p:cNvPr id="7" name="TextBox 6"/>
          <p:cNvSpPr txBox="1"/>
          <p:nvPr/>
        </p:nvSpPr>
        <p:spPr>
          <a:xfrm>
            <a:off x="3733800" y="5486401"/>
            <a:ext cx="1905000" cy="523220"/>
          </a:xfrm>
          <a:prstGeom prst="rect">
            <a:avLst/>
          </a:prstGeom>
          <a:noFill/>
        </p:spPr>
        <p:txBody>
          <a:bodyPr wrap="square" rtlCol="0">
            <a:spAutoFit/>
          </a:bodyPr>
          <a:lstStyle/>
          <a:p>
            <a:pPr algn="ctr"/>
            <a:r>
              <a:rPr lang="bn-IN" sz="2800" b="1" dirty="0" smtClean="0">
                <a:latin typeface="Nikosh" pitchFamily="2" charset="0"/>
                <a:cs typeface="Nikosh" pitchFamily="2" charset="0"/>
              </a:rPr>
              <a:t>পায়খানা </a:t>
            </a:r>
            <a:endParaRPr lang="en-US" sz="2800" b="1" dirty="0">
              <a:latin typeface="Nikosh" pitchFamily="2" charset="0"/>
              <a:cs typeface="Nikosh" pitchFamily="2" charset="0"/>
            </a:endParaRPr>
          </a:p>
        </p:txBody>
      </p:sp>
    </p:spTree>
    <p:extLst>
      <p:ext uri="{BB962C8B-B14F-4D97-AF65-F5344CB8AC3E}">
        <p14:creationId xmlns:p14="http://schemas.microsoft.com/office/powerpoint/2010/main" val="24816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circle(in)">
                                      <p:cBhvr>
                                        <p:cTn id="16" dur="2000"/>
                                        <p:tgtEl>
                                          <p:spTgt spid="1032"/>
                                        </p:tgtEl>
                                      </p:cBhvr>
                                    </p:animEffect>
                                  </p:childTnLst>
                                </p:cTn>
                              </p:par>
                              <p:par>
                                <p:cTn id="17" presetID="6" presetClass="entr" presetSubtype="16"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par>
                                <p:cTn id="23" presetID="6" presetClass="entr" presetSubtype="16"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circle(in)">
                                      <p:cBhvr>
                                        <p:cTn id="25" dur="2000"/>
                                        <p:tgtEl>
                                          <p:spTgt spid="103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nodeType="withEffect">
                                  <p:stCondLst>
                                    <p:cond delay="0"/>
                                  </p:stCondLst>
                                  <p:childTnLst>
                                    <p:set>
                                      <p:cBhvr>
                                        <p:cTn id="33" dur="1" fill="hold">
                                          <p:stCondLst>
                                            <p:cond delay="0"/>
                                          </p:stCondLst>
                                        </p:cTn>
                                        <p:tgtEl>
                                          <p:spTgt spid="1031"/>
                                        </p:tgtEl>
                                        <p:attrNameLst>
                                          <p:attrName>style.visibility</p:attrName>
                                        </p:attrNameLst>
                                      </p:cBhvr>
                                      <p:to>
                                        <p:strVal val="visible"/>
                                      </p:to>
                                    </p:set>
                                    <p:animEffect transition="in" filter="circle(in)">
                                      <p:cBhvr>
                                        <p:cTn id="34" dur="2000"/>
                                        <p:tgtEl>
                                          <p:spTgt spid="103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par>
                                <p:cTn id="38" presetID="6" presetClass="entr" presetSubtype="16" fill="hold" nodeType="with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circle(in)">
                                      <p:cBhvr>
                                        <p:cTn id="40"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336</TotalTime>
  <Words>355</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cp:lastModifiedBy>
  <cp:revision>43</cp:revision>
  <dcterms:created xsi:type="dcterms:W3CDTF">2006-08-16T00:00:00Z</dcterms:created>
  <dcterms:modified xsi:type="dcterms:W3CDTF">2020-03-05T10:42:03Z</dcterms:modified>
</cp:coreProperties>
</file>