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60" r:id="rId4"/>
    <p:sldId id="263" r:id="rId5"/>
    <p:sldId id="265" r:id="rId6"/>
    <p:sldId id="279" r:id="rId7"/>
    <p:sldId id="264" r:id="rId8"/>
    <p:sldId id="266" r:id="rId9"/>
    <p:sldId id="271" r:id="rId10"/>
    <p:sldId id="268" r:id="rId11"/>
    <p:sldId id="272" r:id="rId12"/>
    <p:sldId id="274" r:id="rId13"/>
    <p:sldId id="283" r:id="rId14"/>
    <p:sldId id="281" r:id="rId15"/>
    <p:sldId id="275" r:id="rId16"/>
    <p:sldId id="278" r:id="rId17"/>
    <p:sldId id="276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54C3AC-60F7-49DB-9560-A4E89100D827}">
      <dgm:prSet phldrT="[Text]" phldr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149D10-34A0-4600-9B51-2D0751DFD04E}">
      <dgm:prSet phldrT="[Text]" phldr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24B6F9-6280-4F12-8981-2F53CA1E51EA}">
      <dgm:prSet phldrT="[Text]" phldr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BC460-C36B-4F8B-9689-A0A41DBBC4BB}">
      <dgm:prSet phldrT="[Text]" phldr="1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95BBCC-9484-44A8-9697-6B8986F0B72A}" type="pres">
      <dgm:prSet presAssocID="{64FBC460-C36B-4F8B-9689-A0A41DBBC4BB}" presName="centerShape" presStyleLbl="node0" presStyleIdx="0" presStyleCnt="1" custScaleX="116806" custScaleY="94094"/>
      <dgm:spPr>
        <a:prstGeom prst="rect">
          <a:avLst/>
        </a:prstGeom>
      </dgm:spPr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/>
      <dgm:spPr/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</dgm:pt>
    <dgm:pt modelId="{A09C1ABD-FDAA-4452-9923-A3DB976EEE8F}" type="pres">
      <dgm:prSet presAssocID="{3E54C3AC-60F7-49DB-9560-A4E89100D827}" presName="node" presStyleLbl="node1" presStyleIdx="2" presStyleCnt="4" custScaleX="241029" custRadScaleRad="95656">
        <dgm:presLayoutVars>
          <dgm:bulletEnabled val="1"/>
        </dgm:presLayoutVars>
      </dgm:prSet>
      <dgm:spPr>
        <a:prstGeom prst="rect">
          <a:avLst/>
        </a:prstGeom>
      </dgm:spPr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</dgm:pt>
  </dgm:ptLst>
  <dgm:cxnLst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72338C1D-E447-422A-8E29-AE5B805848ED}" type="presOf" srcId="{25A2BE53-B4A9-4732-A4F1-AAEBC94F9F42}" destId="{DA7767B2-9D8A-492F-A9C7-673B0D468740}" srcOrd="0" destOrd="0" presId="urn:microsoft.com/office/officeart/2005/8/layout/radial6"/>
    <dgm:cxn modelId="{7A05051F-5604-42DE-8458-C02257631458}" type="presOf" srcId="{CC24B6F9-6280-4F12-8981-2F53CA1E51EA}" destId="{B8B7C321-6331-4924-AE29-BE907F606D85}" srcOrd="0" destOrd="0" presId="urn:microsoft.com/office/officeart/2005/8/layout/radial6"/>
    <dgm:cxn modelId="{C4162E29-48CA-4D95-8A9C-C6F4508F6C0F}" type="presOf" srcId="{3E54C3AC-60F7-49DB-9560-A4E89100D827}" destId="{A09C1ABD-FDAA-4452-9923-A3DB976EEE8F}" srcOrd="0" destOrd="0" presId="urn:microsoft.com/office/officeart/2005/8/layout/radial6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FA299463-70E1-4D28-A667-6E7F578C079A}" type="presOf" srcId="{32835C3C-76DF-47C5-AAF4-0D0E63C8A52C}" destId="{82165858-B5CF-4539-9980-E5933BA361A0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1644BA6E-9528-403A-B62C-2823189B1A59}" type="presOf" srcId="{4B013E2D-81D3-4809-93C4-3EF6A400E43A}" destId="{DC8C9DE3-A091-4CC4-A379-4ED8AC6A1DE9}" srcOrd="0" destOrd="0" presId="urn:microsoft.com/office/officeart/2005/8/layout/radial6"/>
    <dgm:cxn modelId="{70FFCB71-18D4-4FA1-A54D-70435F35A036}" type="presOf" srcId="{14149D10-34A0-4600-9B51-2D0751DFD04E}" destId="{55B6E542-2C33-4991-8768-D21C7B07B770}" srcOrd="0" destOrd="0" presId="urn:microsoft.com/office/officeart/2005/8/layout/radial6"/>
    <dgm:cxn modelId="{808F7E57-14CC-427E-9D4C-AECC545B45A0}" type="presOf" srcId="{FA1D8A7D-0F4C-49F2-BD1B-ACD529569C97}" destId="{E6E11E84-D16B-4849-B340-9C262E603C5E}" srcOrd="0" destOrd="0" presId="urn:microsoft.com/office/officeart/2005/8/layout/radial6"/>
    <dgm:cxn modelId="{5BC93B7B-BD87-4EC8-A213-47A70AFF7DC1}" type="presOf" srcId="{0010E8B8-0250-4C9F-99BD-6BAD7B8C8704}" destId="{B065ED4C-62EB-453B-98D8-D790EB0DB6CD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96CFABDA-619D-4269-B488-9F0245A92EBC}" type="presOf" srcId="{64FBC460-C36B-4F8B-9689-A0A41DBBC4BB}" destId="{F895BBCC-9484-44A8-9697-6B8986F0B72A}" srcOrd="0" destOrd="0" presId="urn:microsoft.com/office/officeart/2005/8/layout/radial6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DC2569F0-BC28-4CF9-8C01-2DB88EEBFD63}" type="presOf" srcId="{E5D45E93-C90E-4021-A889-4DA293609ABA}" destId="{4DAD32C4-67D7-41E0-8C95-9F70AA394054}" srcOrd="0" destOrd="0" presId="urn:microsoft.com/office/officeart/2005/8/layout/radial6"/>
    <dgm:cxn modelId="{C32C29D5-F2C5-443E-B41C-DD268DDD542A}" type="presParOf" srcId="{DA7767B2-9D8A-492F-A9C7-673B0D468740}" destId="{F895BBCC-9484-44A8-9697-6B8986F0B72A}" srcOrd="0" destOrd="0" presId="urn:microsoft.com/office/officeart/2005/8/layout/radial6"/>
    <dgm:cxn modelId="{6B49D4AA-EA6E-452C-B4ED-AB1B3D2F01D8}" type="presParOf" srcId="{DA7767B2-9D8A-492F-A9C7-673B0D468740}" destId="{B8B7C321-6331-4924-AE29-BE907F606D85}" srcOrd="1" destOrd="0" presId="urn:microsoft.com/office/officeart/2005/8/layout/radial6"/>
    <dgm:cxn modelId="{3745503D-93F6-48E4-86CC-49D85B0FDEB9}" type="presParOf" srcId="{DA7767B2-9D8A-492F-A9C7-673B0D468740}" destId="{BF938244-64B7-4BFA-9599-FE931E1D6BCF}" srcOrd="2" destOrd="0" presId="urn:microsoft.com/office/officeart/2005/8/layout/radial6"/>
    <dgm:cxn modelId="{F4FB34A8-613D-4D37-AA98-A09980DCF1FB}" type="presParOf" srcId="{DA7767B2-9D8A-492F-A9C7-673B0D468740}" destId="{82165858-B5CF-4539-9980-E5933BA361A0}" srcOrd="3" destOrd="0" presId="urn:microsoft.com/office/officeart/2005/8/layout/radial6"/>
    <dgm:cxn modelId="{CD85BFDF-6848-4F91-9A93-168ED5EEAF9C}" type="presParOf" srcId="{DA7767B2-9D8A-492F-A9C7-673B0D468740}" destId="{55B6E542-2C33-4991-8768-D21C7B07B770}" srcOrd="4" destOrd="0" presId="urn:microsoft.com/office/officeart/2005/8/layout/radial6"/>
    <dgm:cxn modelId="{BC68212E-0173-44DD-98D2-AB3ACF2B020D}" type="presParOf" srcId="{DA7767B2-9D8A-492F-A9C7-673B0D468740}" destId="{6A4A6F78-22B6-4624-860F-C6A09D381F83}" srcOrd="5" destOrd="0" presId="urn:microsoft.com/office/officeart/2005/8/layout/radial6"/>
    <dgm:cxn modelId="{24A42836-2E21-4851-A782-06980CC62F86}" type="presParOf" srcId="{DA7767B2-9D8A-492F-A9C7-673B0D468740}" destId="{E6E11E84-D16B-4849-B340-9C262E603C5E}" srcOrd="6" destOrd="0" presId="urn:microsoft.com/office/officeart/2005/8/layout/radial6"/>
    <dgm:cxn modelId="{85589267-156C-44BC-AE82-17024A331956}" type="presParOf" srcId="{DA7767B2-9D8A-492F-A9C7-673B0D468740}" destId="{A09C1ABD-FDAA-4452-9923-A3DB976EEE8F}" srcOrd="7" destOrd="0" presId="urn:microsoft.com/office/officeart/2005/8/layout/radial6"/>
    <dgm:cxn modelId="{4033325F-4182-4A45-BE8E-8FE27CBD2352}" type="presParOf" srcId="{DA7767B2-9D8A-492F-A9C7-673B0D468740}" destId="{51B3FF36-025E-44F7-A1A3-04EF16069C94}" srcOrd="8" destOrd="0" presId="urn:microsoft.com/office/officeart/2005/8/layout/radial6"/>
    <dgm:cxn modelId="{C07DC42B-D9BA-49FA-9A7B-5B7FA06D8EA8}" type="presParOf" srcId="{DA7767B2-9D8A-492F-A9C7-673B0D468740}" destId="{4DAD32C4-67D7-41E0-8C95-9F70AA394054}" srcOrd="9" destOrd="0" presId="urn:microsoft.com/office/officeart/2005/8/layout/radial6"/>
    <dgm:cxn modelId="{DA904739-658C-4DAE-BFF7-561BA5692E51}" type="presParOf" srcId="{DA7767B2-9D8A-492F-A9C7-673B0D468740}" destId="{B065ED4C-62EB-453B-98D8-D790EB0DB6CD}" srcOrd="10" destOrd="0" presId="urn:microsoft.com/office/officeart/2005/8/layout/radial6"/>
    <dgm:cxn modelId="{A0C0D7F5-13E9-482A-BFE9-828DB000D014}" type="presParOf" srcId="{DA7767B2-9D8A-492F-A9C7-673B0D468740}" destId="{C9334138-4633-4C22-9E39-8BFA75EBCF9E}" srcOrd="11" destOrd="0" presId="urn:microsoft.com/office/officeart/2005/8/layout/radial6"/>
    <dgm:cxn modelId="{39FA524E-6DA6-40E1-890B-A7E5E72A75A3}" type="presParOf" srcId="{DA7767B2-9D8A-492F-A9C7-673B0D468740}" destId="{DC8C9DE3-A091-4CC4-A379-4ED8AC6A1D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9DE3-A091-4CC4-A379-4ED8AC6A1DE9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D32C4-67D7-41E0-8C95-9F70AA394054}">
      <dsp:nvSpPr>
        <dsp:cNvPr id="0" name=""/>
        <dsp:cNvSpPr/>
      </dsp:nvSpPr>
      <dsp:spPr>
        <a:xfrm>
          <a:off x="2018127" y="654914"/>
          <a:ext cx="5103039" cy="5103039"/>
        </a:xfrm>
        <a:prstGeom prst="blockArc">
          <a:avLst>
            <a:gd name="adj1" fmla="val 5396755"/>
            <a:gd name="adj2" fmla="val 10650619"/>
            <a:gd name="adj3" fmla="val 4639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1E84-D16B-4849-B340-9C262E603C5E}">
      <dsp:nvSpPr>
        <dsp:cNvPr id="0" name=""/>
        <dsp:cNvSpPr/>
      </dsp:nvSpPr>
      <dsp:spPr>
        <a:xfrm>
          <a:off x="2022832" y="654914"/>
          <a:ext cx="5103039" cy="5103039"/>
        </a:xfrm>
        <a:prstGeom prst="blockArc">
          <a:avLst>
            <a:gd name="adj1" fmla="val 149381"/>
            <a:gd name="adj2" fmla="val 5403245"/>
            <a:gd name="adj3" fmla="val 4639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65858-B5CF-4539-9980-E5933BA361A0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BBCC-9484-44A8-9697-6B8986F0B72A}">
      <dsp:nvSpPr>
        <dsp:cNvPr id="0" name=""/>
        <dsp:cNvSpPr/>
      </dsp:nvSpPr>
      <dsp:spPr>
        <a:xfrm>
          <a:off x="3200400" y="2209797"/>
          <a:ext cx="2743198" cy="2209804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00400" y="2209797"/>
        <a:ext cx="2743198" cy="2209804"/>
      </dsp:txXfrm>
    </dsp:sp>
    <dsp:sp modelId="{B8B7C321-6331-4924-AE29-BE907F606D85}">
      <dsp:nvSpPr>
        <dsp:cNvPr id="0" name=""/>
        <dsp:cNvSpPr/>
      </dsp:nvSpPr>
      <dsp:spPr>
        <a:xfrm>
          <a:off x="3750022" y="384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3750022" y="384"/>
        <a:ext cx="1643955" cy="1643955"/>
      </dsp:txXfrm>
    </dsp:sp>
    <dsp:sp modelId="{55B6E542-2C33-4991-8768-D21C7B07B770}">
      <dsp:nvSpPr>
        <dsp:cNvPr id="0" name=""/>
        <dsp:cNvSpPr/>
      </dsp:nvSpPr>
      <dsp:spPr>
        <a:xfrm>
          <a:off x="6242359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6242359" y="2492722"/>
        <a:ext cx="1643955" cy="1643955"/>
      </dsp:txXfrm>
    </dsp:sp>
    <dsp:sp modelId="{A09C1ABD-FDAA-4452-9923-A3DB976EEE8F}">
      <dsp:nvSpPr>
        <dsp:cNvPr id="0" name=""/>
        <dsp:cNvSpPr/>
      </dsp:nvSpPr>
      <dsp:spPr>
        <a:xfrm>
          <a:off x="2590795" y="4876792"/>
          <a:ext cx="3962409" cy="1643955"/>
        </a:xfrm>
        <a:prstGeom prst="rect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2590795" y="4876792"/>
        <a:ext cx="3962409" cy="1643955"/>
      </dsp:txXfrm>
    </dsp:sp>
    <dsp:sp modelId="{B065ED4C-62EB-453B-98D8-D790EB0DB6CD}">
      <dsp:nvSpPr>
        <dsp:cNvPr id="0" name=""/>
        <dsp:cNvSpPr/>
      </dsp:nvSpPr>
      <dsp:spPr>
        <a:xfrm>
          <a:off x="1257684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257684" y="2492722"/>
        <a:ext cx="1643955" cy="164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EC-CBEB-4A67-B601-F314D412FE2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2835-F6D7-4D5A-9714-5A9B9F666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ছবিগুলোতে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 কী দেখতে পাচ্ছ?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</a:t>
            </a:r>
            <a:r>
              <a:rPr lang="bn-IN" sz="1200" kern="1200" dirty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এ</a:t>
            </a:r>
            <a:r>
              <a:rPr lang="bn-IN" sz="1200" kern="1200" baseline="0" dirty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 গুলোকে একত্রে কী বলা যায়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তথ্য ও যোগাযোগ  সংশ্লিষ্ট যন্ত্রপাতি।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সফটওয়্যার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মেমরিতে নির্দিষ্ট ধরনের উপাত্ত রাখতে হয় এবং সে গুলো প্রসেসরে গিয়ে প্রসেসরকে দিয়ে ভিন্ন ভিন্ন কাজ করাতে পারে সেইগুলোকে সফটওয়্যার বলে।শিক্ষক সফটওয়্যার সম্পর্কে আরো আলোচনা করবেন।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সফট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ওয়্যার গুলো প্রসেসরের ভিতর গিয়ে কাজ করা শুরু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 জন করে বিভক্ত করে জোড়ায়  কাজ দেওয়া যেতে পারে।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এম এস এক্সেল কী কাজে ব্যবহার করা হয়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হিসাব নিকাশের জন্য ব্যবহৃত হয়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bn-IN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২।এডোবি ফটোশপ কী কাজে ব্যবহার করা হয়?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ছবি আঁকার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জন্য ব্যবহৃত হয়</a:t>
            </a:r>
            <a:r>
              <a:rPr lang="bn-BD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</a:t>
            </a:r>
            <a:r>
              <a:rPr lang="bn-IN" dirty="0"/>
              <a:t>প্রবাহ চিত্রটি আঁকার জন্য প্রয়োজনীয় উপকরন ব্যবহার</a:t>
            </a:r>
            <a:r>
              <a:rPr lang="bn-IN" baseline="0" dirty="0"/>
              <a:t> করতে হবে।সম্ভাব্য উত্তর: প্রথমে তথ্য গ্রহন করে প্রক্রিয়াকরনের মাধ্যমে ফালাফল প্রদান করে।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শিক্ষার্র্থীরা</a:t>
            </a:r>
            <a:r>
              <a:rPr lang="b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বাড়ি থেকে কাজ করে আনার পর শিক্ষক </a:t>
            </a:r>
            <a:r>
              <a:rPr lang="b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</a:t>
            </a:r>
            <a:r>
              <a:rPr lang="b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সুপার কম্পিউটার, মিনি কম্পিউটার</a:t>
            </a:r>
            <a:r>
              <a:rPr lang="bn-IN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ডেক্সটপ, ল্যাপ্টপ , ট্যাবলেট পিসি, স্মার্টফোন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কম্পিউটার গুলো নিয়ে  শিক্ষক আলোচনা করতে 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শিক্ষক হাইড করে রাখতে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কয়েকটি কম্পিউটাএর নাম বল?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সুপার কম্পিউটার, মিনি কম্পিউটার, ডেক্সটপ। উক্ত কম্পিউটার গুলো নিয়ে  শিক্ষক আলোচনা করতে পারেন।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কয়েকটি কম্পিউটাএর নাম বল?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ল্যাপ্টপ , ট্যাবলেট পিসি, স্মার্টফোন। উক্ত কম্পিউটার গুলো নিয়ে  শিক্ষক আলোচনা করতে পারেন।</a:t>
            </a:r>
            <a:endParaRPr lang="bn-BD" baseline="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১।ছবিটিতে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তোমরা কী দেখতে পাচ্ছো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মাউস, মেমোরি, প্রসেসর, মনিটর।</a:t>
            </a:r>
          </a:p>
          <a:p>
            <a:pPr rtl="0" eaLnBrk="1" fontAlgn="auto" latinLnBrk="0" hangingPunct="1"/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২।কম্পিউটারের মূল আংশ কয়টি?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৪ টি,  ইনপুট, মেমোরি, প্রসেসর, আউটপুট। শিক্ষক এ সম্পর্কে বিস্তারিত আলোচনা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শিক্ষক</a:t>
            </a:r>
            <a:r>
              <a:rPr lang="bn-IN" baseline="0" dirty="0"/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এই </a:t>
            </a:r>
            <a:r>
              <a:rPr lang="bn-BD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পাঠের</a:t>
            </a:r>
            <a:r>
              <a:rPr lang="bn-BD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শুরুতে মাইন্ড ম্যাপিং এর মাধ্যমে ইনপুট</a:t>
            </a:r>
            <a:r>
              <a:rPr lang="bn-IN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ও আউটপুট </a:t>
            </a:r>
            <a:r>
              <a:rPr lang="bn-BD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ডিভাইস গুলোর</a:t>
            </a:r>
            <a:r>
              <a:rPr lang="bn-IN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নাম</a:t>
            </a:r>
            <a:r>
              <a:rPr lang="bn-BD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শিক্ষার্থীদের কাছ থেকে আদায় করবেন।কীবোর্ড, মাউস, </a:t>
            </a:r>
            <a:r>
              <a:rPr lang="bn-IN" sz="1200" kern="1200" baseline="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মনিটর, স্পিকার, সম্পর্কে আলোচনা করবেন।</a:t>
            </a:r>
            <a:endParaRPr lang="bn-BD" sz="1200" kern="1200" dirty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হার্ডওয়্যার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সকল যন্ত্রপাতিকে হার্ডওয়্যার বলে।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শিক্ষক হার্ডওয়্যার সম্পর্কে আরো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0B1E-8869-456E-B8BF-7FB4C7FAE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18E48-996E-4EA8-B8B3-27FF9F148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BB5A-2CCF-4773-B751-A35246CA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5878-005D-412A-AB9E-7267173C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C52AB-F5B8-439E-9C1D-CC0DB911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71DAE-0F75-4BA9-ADDF-E55BCF5BEF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3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C91A-3CB4-4562-B98E-C9FB2CEE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3BE19-A450-4699-9995-4A8197898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C5C87-2FB8-405F-A800-E2A80BB7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DC76-8FBB-4D62-8E3B-1897025E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EF13-DCA2-47F7-A335-713B1C01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9AC28-21A3-48E1-A7B7-7CDCA6636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476C-D04D-4D0B-B843-4A51CA85B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A1E1-2E7C-4BD9-8B5F-2652CB6C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11EF1-AD5F-464A-998A-8D5FB177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23C0-860E-4445-9995-6B68BAFF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8F12-069E-47A3-A2E8-FF5CFB12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FF19-C64B-462B-8161-8F7D84E1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3308-3E27-44DC-9FFA-165FBACE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7B71-C0D3-4235-AA99-6A977613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B13E-45C6-4E43-A91F-DC7AC245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EDF5-5462-4835-A75C-F77A8AEC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D3775-1EDB-4011-8A20-9B214B7E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02075-C8A8-485A-A3A4-B09C5225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7711-B80E-4966-AE01-CF190256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AA49-1B87-481B-9F48-65BFB5D4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415C-F668-41E0-B65B-F0D10AE5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4899F-C527-4D77-B968-F04CD1298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9BF66-F1A0-4B0C-ACB8-4CF4F2A26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CB776-F6AD-4548-8D0C-F0410394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662AB-1274-47B6-92F5-F36D7EF4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D7C6-34FF-4E80-A3E6-F0C01294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AD67-FA0A-4305-BADC-B52560B0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54591-C123-4C1B-84C9-A86C26B6E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FABAE-986B-45AB-9703-BDB79A900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9B208-C684-4F44-8845-F79DF1B50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D8830-F693-4EC5-B0F7-435D206B0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EB9B4-514C-457D-90E1-1F3A0B6D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86E9A-395B-41EF-AC04-96D81B12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83882-FD4E-4B87-8E7A-27C7DB33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73C0-8298-4388-BEE5-C3415C80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9AB92-4C09-48DD-8FB3-7F121C7C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99C00-A3F2-4EE5-9309-322C4E55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FEAF6-5FCD-482B-8858-181275E8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0E86C-B8CE-4367-91E4-5A558080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DD14E-7551-4DC4-8EDE-FFE28D05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CA66A-504F-4F9E-83EF-6FFB706D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6BC5-C2EF-47E8-9647-99E8A469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B855-D6A5-4F07-8B96-50AE5092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DD64A-CB57-4ED2-A0E9-3520259C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FC15F-FFB9-4A59-A024-3E0B182F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F047-C037-4A4D-B721-12F5989A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90A26-C0E8-4FF1-87C5-6A36D95D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7D8C-774E-4112-B3E2-7A557464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ED6A1-2151-4B43-924E-18573C95B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3B76-A8DB-4612-A9A6-05DE8981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ED891-446D-4615-A2D6-E25B2BA59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0320-6A60-4D66-A4D1-98FA0DA9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4679A-12CF-480E-8C25-4399F269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DA605-8FA8-4E1C-A16F-C3531360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BE476-6716-463E-BDF8-C2677293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D4E6-2663-4D79-B1A5-F66983F38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992-CD68-4D0B-BB16-818D27F9F950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3C06-1E69-4513-8336-DF4189E36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52AA-506D-4842-AE04-1DEFC71B2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gif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361961"/>
            <a:ext cx="64008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>
                <a:ln w="28575">
                  <a:solidFill>
                    <a:schemeClr val="tx1"/>
                  </a:solidFill>
                  <a:prstDash val="sysDot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819400"/>
            <a:ext cx="4793789" cy="3411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88216366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V="1">
            <a:off x="228600" y="129570"/>
            <a:ext cx="22860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ছবি গুলো ভালো করে দেখ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77050" y="4222242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3290" y="381000"/>
            <a:ext cx="368511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474029"/>
            <a:ext cx="4038600" cy="1981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5700" y="4452935"/>
            <a:ext cx="22860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3636" r="13636"/>
          <a:stretch>
            <a:fillRect/>
          </a:stretch>
        </p:blipFill>
        <p:spPr>
          <a:xfrm>
            <a:off x="1371600" y="4338634"/>
            <a:ext cx="2057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2700" y="4338635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11394" y="203003"/>
            <a:ext cx="5703806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endParaRPr lang="en-US" sz="5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1376983"/>
            <a:ext cx="3124200" cy="2623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L -0.00955 -0.43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-0.40417 -0.43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48200" y="3716616"/>
            <a:ext cx="3992725" cy="2959002"/>
            <a:chOff x="2618403" y="4191000"/>
            <a:chExt cx="3629997" cy="242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Bezier_3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9" y="2758877"/>
            <a:ext cx="1964918" cy="2147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28600" y="5112603"/>
            <a:ext cx="352823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381000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/>
                <a:t>    </a:t>
              </a:r>
              <a:r>
                <a:rPr lang="en-US" sz="2000" dirty="0"/>
                <a:t>Microsoft Office Excel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/>
                <a:t> </a:t>
              </a:r>
            </a:p>
          </p:txBody>
        </p:sp>
        <p:pic>
          <p:nvPicPr>
            <p:cNvPr id="11" name="Picture 10" descr="Microsoft Office Acces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5" name="Picture 14" descr="calendar-chart-in-excel-demo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21" y="380999"/>
            <a:ext cx="3143250" cy="3019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40318" y="1659833"/>
            <a:ext cx="373380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হিসাব নিকাশের</a:t>
            </a:r>
            <a:r>
              <a:rPr lang="bn-BD" sz="2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 ব্যবহৃত হয়। 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616888"/>
            <a:ext cx="3943309" cy="1323439"/>
          </a:xfrm>
          <a:prstGeom prst="wedgeRectCallout">
            <a:avLst>
              <a:gd name="adj1" fmla="val -16126"/>
              <a:gd name="adj2" fmla="val 48675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2767280"/>
            <a:ext cx="6400800" cy="1323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কিভাবে কাজ করে তা প্রবাহ চিত্রের   মাধ্যমে দেখাও।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42446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25908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448793" y="2586335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057400" y="152399"/>
            <a:ext cx="4244667" cy="833735"/>
          </a:xfrm>
          <a:prstGeom prst="plus">
            <a:avLst>
              <a:gd name="adj" fmla="val 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1524000"/>
            <a:ext cx="2209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524000"/>
            <a:ext cx="2029177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2200" y="1900535"/>
            <a:ext cx="2229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5215" y="1508865"/>
            <a:ext cx="198526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8302" y="1508865"/>
            <a:ext cx="2486025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2037" y="3200400"/>
            <a:ext cx="18195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3505200"/>
            <a:ext cx="16944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15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spc="-15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9718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2" name="TextBox 3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755900" y="3505200"/>
            <a:ext cx="17315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922" y="3987225"/>
            <a:ext cx="16944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পার্টস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840422" y="3962400"/>
            <a:ext cx="17315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spc="-15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1" y="3200400"/>
            <a:ext cx="18287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3200400"/>
            <a:ext cx="1828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91037" y="3119140"/>
            <a:ext cx="2209799" cy="46166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04800" y="5244643"/>
            <a:ext cx="16944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টাসস্কিন</a:t>
            </a:r>
            <a:r>
              <a:rPr lang="bn-BD" sz="2000" spc="-15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72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8" name="TextBox 4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908300" y="5244643"/>
            <a:ext cx="17315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 বোর্ড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9322" y="5726668"/>
            <a:ext cx="16944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400" spc="-150" dirty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992822" y="5701843"/>
            <a:ext cx="17315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spc="-150" dirty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20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3200" y="5350132"/>
            <a:ext cx="23672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  <p:bldP spid="35" grpId="0" animBg="1"/>
      <p:bldP spid="36" grpId="0" animBg="1"/>
      <p:bldP spid="37" grpId="0" animBg="1"/>
      <p:bldP spid="28" grpId="0"/>
      <p:bldP spid="42" grpId="0"/>
      <p:bldP spid="43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4191000" y="391704"/>
            <a:ext cx="3657599" cy="1027914"/>
          </a:xfrm>
          <a:prstGeom prst="can">
            <a:avLst>
              <a:gd name="adj" fmla="val 164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500" y="2514600"/>
            <a:ext cx="9017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28600"/>
            <a:ext cx="2745487" cy="205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914400" y="3201650"/>
            <a:ext cx="7086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4838700" cy="40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304800"/>
            <a:ext cx="6096000" cy="152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1" y="494169"/>
            <a:ext cx="7086599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2" y="4038601"/>
            <a:ext cx="3542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হাদী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আই,সি,টি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া।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র।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r>
              <a:rPr lang="as-IN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৪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hadidm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cs typeface="NikoshBAN" pitchFamily="2" charset="0"/>
              </a:rPr>
              <a:t>74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41540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:দ্বিতীয়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পাঠ:১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181600" y="5257800"/>
            <a:ext cx="317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BC511-8610-44EF-9329-441074CFD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613" y="2057961"/>
            <a:ext cx="1676497" cy="186633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0"/>
            <a:ext cx="5181600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163232"/>
            <a:ext cx="4419599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PartsAnimated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1770964"/>
            <a:ext cx="5296876" cy="287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857071"/>
            <a:ext cx="5664200" cy="120032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0" y="2964359"/>
            <a:ext cx="7810500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3573"/>
            <a:ext cx="8610600" cy="43704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 –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কম্পিউটারের নাম বলতে পারবে।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সফটওয়ার কী তা বলতে পারবে।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b="1" dirty="0">
                <a:ln w="9525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7457" y="5581172"/>
            <a:ext cx="5943599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24470"/>
            <a:ext cx="5703806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43000" y="4724399"/>
            <a:ext cx="2057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14286" r="11905"/>
          <a:stretch>
            <a:fillRect/>
          </a:stretch>
        </p:blipFill>
        <p:spPr bwMode="auto">
          <a:xfrm>
            <a:off x="3907370" y="1697656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91000" y="4648200"/>
            <a:ext cx="171874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9543" y="4572000"/>
            <a:ext cx="20574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ডেক্সটপ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কম্পিউটার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49069"/>
            <a:ext cx="7315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ছাড়া আর কি কি কম্পিউটারের নাম বলতে পার?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133600"/>
            <a:ext cx="2667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09600" y="5105400"/>
            <a:ext cx="1981199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5381" r="28087"/>
          <a:stretch>
            <a:fillRect/>
          </a:stretch>
        </p:blipFill>
        <p:spPr>
          <a:xfrm>
            <a:off x="6705600" y="2209800"/>
            <a:ext cx="19812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6858000" y="5105400"/>
            <a:ext cx="1676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tablet.jp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723" t="7172" r="5788" b="10711"/>
          <a:stretch>
            <a:fillRect/>
          </a:stretch>
        </p:blipFill>
        <p:spPr>
          <a:xfrm>
            <a:off x="3727450" y="2072951"/>
            <a:ext cx="2444752" cy="2575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3962399" y="5105400"/>
            <a:ext cx="1981199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3503" y="1066800"/>
            <a:ext cx="8989785" cy="0"/>
          </a:xfrm>
          <a:prstGeom prst="line">
            <a:avLst/>
          </a:prstGeom>
          <a:ln w="2857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62099" y="189312"/>
            <a:ext cx="6248401" cy="76944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0" y="3084365"/>
            <a:ext cx="1447800" cy="615461"/>
            <a:chOff x="2429378" y="3084365"/>
            <a:chExt cx="1304422" cy="615461"/>
          </a:xfrm>
        </p:grpSpPr>
        <p:sp>
          <p:nvSpPr>
            <p:cNvPr id="11" name="Right Arrow 10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0777" y="3200400"/>
              <a:ext cx="1050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15000" y="3008166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 flipH="1">
            <a:off x="5715000" y="445476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4455966"/>
            <a:ext cx="1219200" cy="573233"/>
            <a:chOff x="2514600" y="4455966"/>
            <a:chExt cx="1219200" cy="573233"/>
          </a:xfrm>
        </p:grpSpPr>
        <p:sp>
          <p:nvSpPr>
            <p:cNvPr id="43" name="Right Arrow 42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8" t="28650"/>
          <a:stretch/>
        </p:blipFill>
        <p:spPr>
          <a:xfrm rot="1820595" flipH="1">
            <a:off x="459870" y="2091353"/>
            <a:ext cx="1478212" cy="1618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14800"/>
            <a:ext cx="2286033" cy="2057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" y="4319836"/>
            <a:ext cx="1905000" cy="1242764"/>
            <a:chOff x="5562600" y="2452007"/>
            <a:chExt cx="2738718" cy="16627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886200" y="2819399"/>
            <a:ext cx="1600200" cy="2246165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3667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819400"/>
            <a:ext cx="1600200" cy="2246165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6" grpId="0" animBg="1"/>
      <p:bldP spid="29" grpId="0"/>
      <p:bldP spid="24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133600"/>
            <a:ext cx="563880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কিভাবে কাজ করে 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গ্রহন করে তারপর প্রক্রিয়াকরনের মাধ্যমে ফলাফল প্রধান করে।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28575" cap="rnd" cmpd="dbl">
            <a:solidFill>
              <a:srgbClr val="FF000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890</Words>
  <Application>Microsoft Office PowerPoint</Application>
  <PresentationFormat>On-screen Show (4:3)</PresentationFormat>
  <Paragraphs>115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Balidha Madrasa</cp:lastModifiedBy>
  <cp:revision>142</cp:revision>
  <dcterms:created xsi:type="dcterms:W3CDTF">2015-04-02T11:15:21Z</dcterms:created>
  <dcterms:modified xsi:type="dcterms:W3CDTF">2020-03-04T18:50:43Z</dcterms:modified>
</cp:coreProperties>
</file>