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5" r:id="rId9"/>
    <p:sldId id="263" r:id="rId10"/>
    <p:sldId id="271" r:id="rId11"/>
    <p:sldId id="272" r:id="rId12"/>
    <p:sldId id="273" r:id="rId13"/>
    <p:sldId id="274" r:id="rId14"/>
    <p:sldId id="269" r:id="rId15"/>
    <p:sldId id="270" r:id="rId16"/>
    <p:sldId id="275" r:id="rId17"/>
    <p:sldId id="267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3BB4A920-9F3D-454D-8C19-D801624EEEC4}">
          <p14:sldIdLst>
            <p14:sldId id="256"/>
            <p14:sldId id="257"/>
            <p14:sldId id="258"/>
            <p14:sldId id="262"/>
            <p14:sldId id="259"/>
            <p14:sldId id="260"/>
            <p14:sldId id="261"/>
          </p14:sldIdLst>
        </p14:section>
        <p14:section name="Untitled Section" id="{9855CE6C-F47D-4710-B2A5-EC3E9D99A5B5}">
          <p14:sldIdLst>
            <p14:sldId id="265"/>
            <p14:sldId id="263"/>
            <p14:sldId id="271"/>
            <p14:sldId id="272"/>
            <p14:sldId id="273"/>
            <p14:sldId id="274"/>
            <p14:sldId id="269"/>
            <p14:sldId id="270"/>
            <p14:sldId id="275"/>
            <p14:sldId id="267"/>
            <p14:sldId id="26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 Haque" initials="NH" lastIdx="2" clrIdx="0">
    <p:extLst>
      <p:ext uri="{19B8F6BF-5375-455C-9EA6-DF929625EA0E}">
        <p15:presenceInfo xmlns="" xmlns:p15="http://schemas.microsoft.com/office/powerpoint/2012/main" userId="Nurul Haq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872" y="-8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18T02:04:47.020" idx="2">
    <p:pos x="10" y="10"/>
    <p:text/>
    <p:extLst>
      <p:ext uri="{C676402C-5697-4E1C-873F-D02D1690AC5C}">
        <p15:threadingInfo xmlns="" xmlns:p15="http://schemas.microsoft.com/office/powerpoint/2012/main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0A1D23-0DB2-48A3-9A23-E0D801DF4D7A}" type="doc">
      <dgm:prSet loTypeId="urn:microsoft.com/office/officeart/2005/8/layout/radial6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74E530-33E2-4C22-92E4-506EEFF3E57C}">
      <dgm:prSet phldrT="[Text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ar-EG" dirty="0" smtClean="0"/>
            <a:t>كلمة</a:t>
          </a:r>
          <a:endParaRPr lang="en-US" dirty="0"/>
        </a:p>
      </dgm:t>
    </dgm:pt>
    <dgm:pt modelId="{476666A6-6D3E-425C-8938-BA4991F5E2BD}" type="parTrans" cxnId="{0B6EF83C-ABCB-48A1-9134-26D62B405C49}">
      <dgm:prSet/>
      <dgm:spPr/>
      <dgm:t>
        <a:bodyPr/>
        <a:lstStyle/>
        <a:p>
          <a:endParaRPr lang="en-US"/>
        </a:p>
      </dgm:t>
    </dgm:pt>
    <dgm:pt modelId="{7FEDD5B3-D716-469F-BA5D-693C9DE57889}" type="sibTrans" cxnId="{0B6EF83C-ABCB-48A1-9134-26D62B405C49}">
      <dgm:prSet/>
      <dgm:spPr/>
      <dgm:t>
        <a:bodyPr/>
        <a:lstStyle/>
        <a:p>
          <a:endParaRPr lang="en-US"/>
        </a:p>
      </dgm:t>
    </dgm:pt>
    <dgm:pt modelId="{122A96C2-0BE8-497D-BACD-E89F05DCD6BC}">
      <dgm:prSet phldrT="[Text]" custT="1"/>
      <dgm:spPr/>
      <dgm:t>
        <a:bodyPr/>
        <a:lstStyle/>
        <a:p>
          <a:r>
            <a:rPr lang="ar-EG" sz="4400" dirty="0" smtClean="0"/>
            <a:t>إسم</a:t>
          </a:r>
          <a:endParaRPr lang="en-US" sz="3200" dirty="0"/>
        </a:p>
      </dgm:t>
    </dgm:pt>
    <dgm:pt modelId="{27BE1690-E208-44D2-AA8B-6A58EC11EE7C}" type="parTrans" cxnId="{9B9764F9-B218-4CCC-885C-F05B0AE6DA36}">
      <dgm:prSet/>
      <dgm:spPr/>
      <dgm:t>
        <a:bodyPr/>
        <a:lstStyle/>
        <a:p>
          <a:endParaRPr lang="en-US"/>
        </a:p>
      </dgm:t>
    </dgm:pt>
    <dgm:pt modelId="{F31709DB-34F5-486C-98BB-E254DFB51207}" type="sibTrans" cxnId="{9B9764F9-B218-4CCC-885C-F05B0AE6DA36}">
      <dgm:prSet/>
      <dgm:spPr/>
      <dgm:t>
        <a:bodyPr/>
        <a:lstStyle/>
        <a:p>
          <a:endParaRPr lang="en-US"/>
        </a:p>
      </dgm:t>
    </dgm:pt>
    <dgm:pt modelId="{4F7581C6-B832-4D24-9A35-A1164F98F2F4}">
      <dgm:prSet phldrT="[Text]" custT="1"/>
      <dgm:spPr/>
      <dgm:t>
        <a:bodyPr/>
        <a:lstStyle/>
        <a:p>
          <a:r>
            <a:rPr lang="ar-EG" sz="4400" dirty="0" smtClean="0"/>
            <a:t>فعل</a:t>
          </a:r>
          <a:endParaRPr lang="en-US" sz="3200" dirty="0"/>
        </a:p>
      </dgm:t>
    </dgm:pt>
    <dgm:pt modelId="{A10C60A1-CB1E-402A-9D3C-3EC038965FFA}" type="parTrans" cxnId="{F2A1771F-98D3-43E3-9700-E6145A7297F9}">
      <dgm:prSet/>
      <dgm:spPr/>
      <dgm:t>
        <a:bodyPr/>
        <a:lstStyle/>
        <a:p>
          <a:endParaRPr lang="en-US"/>
        </a:p>
      </dgm:t>
    </dgm:pt>
    <dgm:pt modelId="{6593DE0C-E3B8-4DB5-A0F6-5B0FA9C935B4}" type="sibTrans" cxnId="{F2A1771F-98D3-43E3-9700-E6145A7297F9}">
      <dgm:prSet/>
      <dgm:spPr/>
      <dgm:t>
        <a:bodyPr/>
        <a:lstStyle/>
        <a:p>
          <a:endParaRPr lang="en-US"/>
        </a:p>
      </dgm:t>
    </dgm:pt>
    <dgm:pt modelId="{46F5BDEA-8626-4AFB-A0E4-15C66896AAC2}">
      <dgm:prSet phldrT="[Text]" custT="1"/>
      <dgm:spPr/>
      <dgm:t>
        <a:bodyPr/>
        <a:lstStyle/>
        <a:p>
          <a:r>
            <a:rPr lang="ar-EG" sz="3200" dirty="0" smtClean="0"/>
            <a:t>حرف</a:t>
          </a:r>
          <a:endParaRPr lang="en-US" sz="3200" dirty="0"/>
        </a:p>
      </dgm:t>
    </dgm:pt>
    <dgm:pt modelId="{3650B43D-8B68-436B-990B-CE3F9CA3C70F}" type="parTrans" cxnId="{C2F22303-8AB0-4710-A0F1-4473A8058381}">
      <dgm:prSet/>
      <dgm:spPr/>
      <dgm:t>
        <a:bodyPr/>
        <a:lstStyle/>
        <a:p>
          <a:endParaRPr lang="en-US"/>
        </a:p>
      </dgm:t>
    </dgm:pt>
    <dgm:pt modelId="{02CBC4E2-FF2D-40AE-AA55-AD41B30A2DAF}" type="sibTrans" cxnId="{C2F22303-8AB0-4710-A0F1-4473A8058381}">
      <dgm:prSet/>
      <dgm:spPr/>
      <dgm:t>
        <a:bodyPr/>
        <a:lstStyle/>
        <a:p>
          <a:endParaRPr lang="en-US"/>
        </a:p>
      </dgm:t>
    </dgm:pt>
    <dgm:pt modelId="{3278D841-4CB5-4D66-A294-E7DA1C4ACD87}" type="pres">
      <dgm:prSet presAssocID="{130A1D23-0DB2-48A3-9A23-E0D801DF4D7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2F5673-FF32-4036-8C0E-8D9C8BD21BD0}" type="pres">
      <dgm:prSet presAssocID="{5F74E530-33E2-4C22-92E4-506EEFF3E57C}" presName="centerShape" presStyleLbl="node0" presStyleIdx="0" presStyleCnt="1"/>
      <dgm:spPr/>
      <dgm:t>
        <a:bodyPr/>
        <a:lstStyle/>
        <a:p>
          <a:endParaRPr lang="en-US"/>
        </a:p>
      </dgm:t>
    </dgm:pt>
    <dgm:pt modelId="{540888CB-F9BB-4955-8425-FAB69B4B516B}" type="pres">
      <dgm:prSet presAssocID="{122A96C2-0BE8-497D-BACD-E89F05DCD6BC}" presName="node" presStyleLbl="node1" presStyleIdx="0" presStyleCnt="3" custRadScaleRad="96978" custRadScaleInc="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05990-444F-43C2-80AA-86F196A6BB9C}" type="pres">
      <dgm:prSet presAssocID="{122A96C2-0BE8-497D-BACD-E89F05DCD6BC}" presName="dummy" presStyleCnt="0"/>
      <dgm:spPr/>
    </dgm:pt>
    <dgm:pt modelId="{F71A7191-A38B-4C11-B776-19365A4997BE}" type="pres">
      <dgm:prSet presAssocID="{F31709DB-34F5-486C-98BB-E254DFB5120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0CBBF01-F8CE-4415-B844-6D8F575FBB6E}" type="pres">
      <dgm:prSet presAssocID="{4F7581C6-B832-4D24-9A35-A1164F98F2F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20E25-69F1-4440-B21E-E0D4CA16669C}" type="pres">
      <dgm:prSet presAssocID="{4F7581C6-B832-4D24-9A35-A1164F98F2F4}" presName="dummy" presStyleCnt="0"/>
      <dgm:spPr/>
    </dgm:pt>
    <dgm:pt modelId="{DC9C21A1-70E8-413A-BB9F-C156D6A41188}" type="pres">
      <dgm:prSet presAssocID="{6593DE0C-E3B8-4DB5-A0F6-5B0FA9C935B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27353FD-5E35-43E0-8A66-EAB6B70A65E9}" type="pres">
      <dgm:prSet presAssocID="{46F5BDEA-8626-4AFB-A0E4-15C66896AAC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70F3E-A109-4534-A3D1-F2C3AA6FCE84}" type="pres">
      <dgm:prSet presAssocID="{46F5BDEA-8626-4AFB-A0E4-15C66896AAC2}" presName="dummy" presStyleCnt="0"/>
      <dgm:spPr/>
    </dgm:pt>
    <dgm:pt modelId="{9095E52F-3472-46F3-9AFF-AF024E13C82E}" type="pres">
      <dgm:prSet presAssocID="{02CBC4E2-FF2D-40AE-AA55-AD41B30A2DAF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DCC1000-8893-4396-B858-6C717CB1E5E0}" type="presOf" srcId="{130A1D23-0DB2-48A3-9A23-E0D801DF4D7A}" destId="{3278D841-4CB5-4D66-A294-E7DA1C4ACD87}" srcOrd="0" destOrd="0" presId="urn:microsoft.com/office/officeart/2005/8/layout/radial6"/>
    <dgm:cxn modelId="{C2F22303-8AB0-4710-A0F1-4473A8058381}" srcId="{5F74E530-33E2-4C22-92E4-506EEFF3E57C}" destId="{46F5BDEA-8626-4AFB-A0E4-15C66896AAC2}" srcOrd="2" destOrd="0" parTransId="{3650B43D-8B68-436B-990B-CE3F9CA3C70F}" sibTransId="{02CBC4E2-FF2D-40AE-AA55-AD41B30A2DAF}"/>
    <dgm:cxn modelId="{11345894-9302-4CAB-8344-B2F990164DBD}" type="presOf" srcId="{4F7581C6-B832-4D24-9A35-A1164F98F2F4}" destId="{30CBBF01-F8CE-4415-B844-6D8F575FBB6E}" srcOrd="0" destOrd="0" presId="urn:microsoft.com/office/officeart/2005/8/layout/radial6"/>
    <dgm:cxn modelId="{AF0D8597-74AB-45AA-B8D3-502126170712}" type="presOf" srcId="{122A96C2-0BE8-497D-BACD-E89F05DCD6BC}" destId="{540888CB-F9BB-4955-8425-FAB69B4B516B}" srcOrd="0" destOrd="0" presId="urn:microsoft.com/office/officeart/2005/8/layout/radial6"/>
    <dgm:cxn modelId="{1FF105FF-65E0-4075-AD3A-BB08FB99DADF}" type="presOf" srcId="{02CBC4E2-FF2D-40AE-AA55-AD41B30A2DAF}" destId="{9095E52F-3472-46F3-9AFF-AF024E13C82E}" srcOrd="0" destOrd="0" presId="urn:microsoft.com/office/officeart/2005/8/layout/radial6"/>
    <dgm:cxn modelId="{EE17BE08-3E6A-457D-AD8C-5A293D847434}" type="presOf" srcId="{F31709DB-34F5-486C-98BB-E254DFB51207}" destId="{F71A7191-A38B-4C11-B776-19365A4997BE}" srcOrd="0" destOrd="0" presId="urn:microsoft.com/office/officeart/2005/8/layout/radial6"/>
    <dgm:cxn modelId="{E671118F-D8AF-4BAE-80A1-33167E896F9E}" type="presOf" srcId="{6593DE0C-E3B8-4DB5-A0F6-5B0FA9C935B4}" destId="{DC9C21A1-70E8-413A-BB9F-C156D6A41188}" srcOrd="0" destOrd="0" presId="urn:microsoft.com/office/officeart/2005/8/layout/radial6"/>
    <dgm:cxn modelId="{1744C7BB-7BEC-4557-B1BA-C6C7D4976D84}" type="presOf" srcId="{46F5BDEA-8626-4AFB-A0E4-15C66896AAC2}" destId="{A27353FD-5E35-43E0-8A66-EAB6B70A65E9}" srcOrd="0" destOrd="0" presId="urn:microsoft.com/office/officeart/2005/8/layout/radial6"/>
    <dgm:cxn modelId="{9B9764F9-B218-4CCC-885C-F05B0AE6DA36}" srcId="{5F74E530-33E2-4C22-92E4-506EEFF3E57C}" destId="{122A96C2-0BE8-497D-BACD-E89F05DCD6BC}" srcOrd="0" destOrd="0" parTransId="{27BE1690-E208-44D2-AA8B-6A58EC11EE7C}" sibTransId="{F31709DB-34F5-486C-98BB-E254DFB51207}"/>
    <dgm:cxn modelId="{CA5765AE-FD84-4296-A7DC-501144EF5C0B}" type="presOf" srcId="{5F74E530-33E2-4C22-92E4-506EEFF3E57C}" destId="{2F2F5673-FF32-4036-8C0E-8D9C8BD21BD0}" srcOrd="0" destOrd="0" presId="urn:microsoft.com/office/officeart/2005/8/layout/radial6"/>
    <dgm:cxn modelId="{0B6EF83C-ABCB-48A1-9134-26D62B405C49}" srcId="{130A1D23-0DB2-48A3-9A23-E0D801DF4D7A}" destId="{5F74E530-33E2-4C22-92E4-506EEFF3E57C}" srcOrd="0" destOrd="0" parTransId="{476666A6-6D3E-425C-8938-BA4991F5E2BD}" sibTransId="{7FEDD5B3-D716-469F-BA5D-693C9DE57889}"/>
    <dgm:cxn modelId="{F2A1771F-98D3-43E3-9700-E6145A7297F9}" srcId="{5F74E530-33E2-4C22-92E4-506EEFF3E57C}" destId="{4F7581C6-B832-4D24-9A35-A1164F98F2F4}" srcOrd="1" destOrd="0" parTransId="{A10C60A1-CB1E-402A-9D3C-3EC038965FFA}" sibTransId="{6593DE0C-E3B8-4DB5-A0F6-5B0FA9C935B4}"/>
    <dgm:cxn modelId="{9CAB3145-7B25-4C6D-AE8F-41F6E2BC6D04}" type="presParOf" srcId="{3278D841-4CB5-4D66-A294-E7DA1C4ACD87}" destId="{2F2F5673-FF32-4036-8C0E-8D9C8BD21BD0}" srcOrd="0" destOrd="0" presId="urn:microsoft.com/office/officeart/2005/8/layout/radial6"/>
    <dgm:cxn modelId="{01C2D672-42AD-4329-83C8-7C924FFEF351}" type="presParOf" srcId="{3278D841-4CB5-4D66-A294-E7DA1C4ACD87}" destId="{540888CB-F9BB-4955-8425-FAB69B4B516B}" srcOrd="1" destOrd="0" presId="urn:microsoft.com/office/officeart/2005/8/layout/radial6"/>
    <dgm:cxn modelId="{EDA00AD8-7F2B-4092-81DE-7B3C96F8ABE1}" type="presParOf" srcId="{3278D841-4CB5-4D66-A294-E7DA1C4ACD87}" destId="{A3A05990-444F-43C2-80AA-86F196A6BB9C}" srcOrd="2" destOrd="0" presId="urn:microsoft.com/office/officeart/2005/8/layout/radial6"/>
    <dgm:cxn modelId="{CD37682D-0FEB-4AF4-ACFC-FB5C54EAE338}" type="presParOf" srcId="{3278D841-4CB5-4D66-A294-E7DA1C4ACD87}" destId="{F71A7191-A38B-4C11-B776-19365A4997BE}" srcOrd="3" destOrd="0" presId="urn:microsoft.com/office/officeart/2005/8/layout/radial6"/>
    <dgm:cxn modelId="{7CB970B3-D100-4F0B-8EC1-C7BDA0A3EB41}" type="presParOf" srcId="{3278D841-4CB5-4D66-A294-E7DA1C4ACD87}" destId="{30CBBF01-F8CE-4415-B844-6D8F575FBB6E}" srcOrd="4" destOrd="0" presId="urn:microsoft.com/office/officeart/2005/8/layout/radial6"/>
    <dgm:cxn modelId="{894CD84B-118F-42D8-A4BB-8B908ABCC9C6}" type="presParOf" srcId="{3278D841-4CB5-4D66-A294-E7DA1C4ACD87}" destId="{3F520E25-69F1-4440-B21E-E0D4CA16669C}" srcOrd="5" destOrd="0" presId="urn:microsoft.com/office/officeart/2005/8/layout/radial6"/>
    <dgm:cxn modelId="{BEF582B5-A6A4-4266-829F-7332BFCF65CD}" type="presParOf" srcId="{3278D841-4CB5-4D66-A294-E7DA1C4ACD87}" destId="{DC9C21A1-70E8-413A-BB9F-C156D6A41188}" srcOrd="6" destOrd="0" presId="urn:microsoft.com/office/officeart/2005/8/layout/radial6"/>
    <dgm:cxn modelId="{444E4CA4-EA01-4D29-AD52-BFCF4785722D}" type="presParOf" srcId="{3278D841-4CB5-4D66-A294-E7DA1C4ACD87}" destId="{A27353FD-5E35-43E0-8A66-EAB6B70A65E9}" srcOrd="7" destOrd="0" presId="urn:microsoft.com/office/officeart/2005/8/layout/radial6"/>
    <dgm:cxn modelId="{37352B67-81C8-4DED-BE54-5D76588AA9B8}" type="presParOf" srcId="{3278D841-4CB5-4D66-A294-E7DA1C4ACD87}" destId="{02770F3E-A109-4534-A3D1-F2C3AA6FCE84}" srcOrd="8" destOrd="0" presId="urn:microsoft.com/office/officeart/2005/8/layout/radial6"/>
    <dgm:cxn modelId="{4924BFFC-95EB-40D6-862B-38FE2D25658A}" type="presParOf" srcId="{3278D841-4CB5-4D66-A294-E7DA1C4ACD87}" destId="{9095E52F-3472-46F3-9AFF-AF024E13C82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5E52F-3472-46F3-9AFF-AF024E13C82E}">
      <dsp:nvSpPr>
        <dsp:cNvPr id="0" name=""/>
        <dsp:cNvSpPr/>
      </dsp:nvSpPr>
      <dsp:spPr>
        <a:xfrm>
          <a:off x="2401842" y="619789"/>
          <a:ext cx="3761966" cy="3761966"/>
        </a:xfrm>
        <a:prstGeom prst="blockArc">
          <a:avLst>
            <a:gd name="adj1" fmla="val 9118463"/>
            <a:gd name="adj2" fmla="val 16153508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9C21A1-70E8-413A-BB9F-C156D6A41188}">
      <dsp:nvSpPr>
        <dsp:cNvPr id="0" name=""/>
        <dsp:cNvSpPr/>
      </dsp:nvSpPr>
      <dsp:spPr>
        <a:xfrm>
          <a:off x="2371135" y="564422"/>
          <a:ext cx="3761966" cy="3761966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1A7191-A38B-4C11-B776-19365A4997BE}">
      <dsp:nvSpPr>
        <dsp:cNvPr id="0" name=""/>
        <dsp:cNvSpPr/>
      </dsp:nvSpPr>
      <dsp:spPr>
        <a:xfrm>
          <a:off x="2340532" y="619595"/>
          <a:ext cx="3761966" cy="3761966"/>
        </a:xfrm>
        <a:prstGeom prst="blockArc">
          <a:avLst>
            <a:gd name="adj1" fmla="val 16268226"/>
            <a:gd name="adj2" fmla="val 1681948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2F5673-FF32-4036-8C0E-8D9C8BD21BD0}">
      <dsp:nvSpPr>
        <dsp:cNvPr id="0" name=""/>
        <dsp:cNvSpPr/>
      </dsp:nvSpPr>
      <dsp:spPr>
        <a:xfrm>
          <a:off x="3386331" y="1579618"/>
          <a:ext cx="1731575" cy="1731575"/>
        </a:xfrm>
        <a:prstGeom prst="ellipse">
          <a:avLst/>
        </a:prstGeom>
        <a:solidFill>
          <a:schemeClr val="accent1">
            <a:hueOff val="0"/>
            <a:satOff val="0"/>
            <a:lum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6100" kern="1200" dirty="0" smtClean="0"/>
            <a:t>كلمة</a:t>
          </a:r>
          <a:endParaRPr lang="en-US" sz="6100" kern="1200" dirty="0"/>
        </a:p>
      </dsp:txBody>
      <dsp:txXfrm>
        <a:off x="3639914" y="1833201"/>
        <a:ext cx="1224409" cy="1224409"/>
      </dsp:txXfrm>
    </dsp:sp>
    <dsp:sp modelId="{540888CB-F9BB-4955-8425-FAB69B4B516B}">
      <dsp:nvSpPr>
        <dsp:cNvPr id="0" name=""/>
        <dsp:cNvSpPr/>
      </dsp:nvSpPr>
      <dsp:spPr>
        <a:xfrm>
          <a:off x="3651926" y="57541"/>
          <a:ext cx="1212103" cy="1212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kern="1200" dirty="0" smtClean="0"/>
            <a:t>إسم</a:t>
          </a:r>
          <a:endParaRPr lang="en-US" sz="3200" kern="1200" dirty="0"/>
        </a:p>
      </dsp:txBody>
      <dsp:txXfrm>
        <a:off x="3829434" y="235049"/>
        <a:ext cx="857087" cy="857087"/>
      </dsp:txXfrm>
    </dsp:sp>
    <dsp:sp modelId="{30CBBF01-F8CE-4415-B844-6D8F575FBB6E}">
      <dsp:nvSpPr>
        <dsp:cNvPr id="0" name=""/>
        <dsp:cNvSpPr/>
      </dsp:nvSpPr>
      <dsp:spPr>
        <a:xfrm>
          <a:off x="5237256" y="2758028"/>
          <a:ext cx="1212103" cy="1212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kern="1200" dirty="0" smtClean="0"/>
            <a:t>فعل</a:t>
          </a:r>
          <a:endParaRPr lang="en-US" sz="3200" kern="1200" dirty="0"/>
        </a:p>
      </dsp:txBody>
      <dsp:txXfrm>
        <a:off x="5414764" y="2935536"/>
        <a:ext cx="857087" cy="857087"/>
      </dsp:txXfrm>
    </dsp:sp>
    <dsp:sp modelId="{A27353FD-5E35-43E0-8A66-EAB6B70A65E9}">
      <dsp:nvSpPr>
        <dsp:cNvPr id="0" name=""/>
        <dsp:cNvSpPr/>
      </dsp:nvSpPr>
      <dsp:spPr>
        <a:xfrm>
          <a:off x="2054878" y="2758028"/>
          <a:ext cx="1212103" cy="1212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kern="1200" dirty="0" smtClean="0"/>
            <a:t>حرف</a:t>
          </a:r>
          <a:endParaRPr lang="en-US" sz="3200" kern="1200" dirty="0"/>
        </a:p>
      </dsp:txBody>
      <dsp:txXfrm>
        <a:off x="2232386" y="2935536"/>
        <a:ext cx="857087" cy="857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6DB47-50D4-40F0-B29C-3B4CDD37E747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6DB47-50D4-40F0-B29C-3B4CDD37E747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6DB47-50D4-40F0-B29C-3B4CDD37E747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6DB47-50D4-40F0-B29C-3B4CDD37E747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6DB47-50D4-40F0-B29C-3B4CDD37E747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6DB47-50D4-40F0-B29C-3B4CDD37E747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6DB47-50D4-40F0-B29C-3B4CDD37E747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6DB47-50D4-40F0-B29C-3B4CDD37E747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6DB47-50D4-40F0-B29C-3B4CDD37E747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6DB47-50D4-40F0-B29C-3B4CDD37E747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6DB47-50D4-40F0-B29C-3B4CDD37E747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7D6DB47-50D4-40F0-B29C-3B4CDD37E747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9098" y="0"/>
            <a:ext cx="7269019" cy="137159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ar-SA" sz="9600" dirty="0">
                <a:solidFill>
                  <a:srgbClr val="002060"/>
                </a:solidFill>
              </a:rPr>
              <a:t>اهلا و سهلا</a:t>
            </a: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9099" y="1406236"/>
            <a:ext cx="7269019" cy="545176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352" y="152400"/>
            <a:ext cx="11734800" cy="624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0700" y="723566"/>
            <a:ext cx="8610600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ar-EG" sz="8000" dirty="0">
                <a:solidFill>
                  <a:srgbClr val="FFFF00"/>
                </a:solidFill>
              </a:rPr>
              <a:t>يذهب الرجل الى المسجد</a:t>
            </a:r>
            <a:endParaRPr lang="en-US" sz="8000" dirty="0">
              <a:solidFill>
                <a:srgbClr val="FFFF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863426" y="2047005"/>
            <a:ext cx="18246" cy="147466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05534" y="2278505"/>
            <a:ext cx="52466" cy="143565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79124" y="2047005"/>
            <a:ext cx="1254776" cy="241714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047595" y="2047004"/>
            <a:ext cx="511216" cy="166715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01000" y="3714155"/>
            <a:ext cx="1828800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ar-EG" sz="8000" dirty="0">
                <a:solidFill>
                  <a:srgbClr val="FFFF00"/>
                </a:solidFill>
              </a:rPr>
              <a:t>فعل</a:t>
            </a: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752" y="3714155"/>
            <a:ext cx="1752600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ar-EG" sz="8800" dirty="0">
                <a:solidFill>
                  <a:srgbClr val="FFFF00"/>
                </a:solidFill>
              </a:rPr>
              <a:t>اسم</a:t>
            </a:r>
            <a:endParaRPr lang="en-US" sz="8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251" y="3500627"/>
            <a:ext cx="1752600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ar-EG" sz="8800" dirty="0">
                <a:solidFill>
                  <a:srgbClr val="FFFF00"/>
                </a:solidFill>
              </a:rPr>
              <a:t>اسم</a:t>
            </a:r>
            <a:endParaRPr lang="en-US" sz="88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7393" y="4464146"/>
            <a:ext cx="1905000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ar-EG" sz="7200" dirty="0">
                <a:solidFill>
                  <a:srgbClr val="FFFF00"/>
                </a:solidFill>
              </a:rPr>
              <a:t>حرف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594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0" y="13716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800" dirty="0" smtClean="0"/>
              <a:t>تعريف الإسم  لغة : العلامة  و العلو .</a:t>
            </a:r>
          </a:p>
          <a:p>
            <a:pPr algn="r"/>
            <a:r>
              <a:rPr lang="ar-EG" sz="2800" dirty="0"/>
              <a:t> تعريف </a:t>
            </a:r>
            <a:r>
              <a:rPr lang="ar-EG" sz="2800" dirty="0" smtClean="0"/>
              <a:t>الإسم  الإصطلاحا : الإسم كلمة تدل على معنى  فى نفسها غير مقترن باحد الأزمنة الثلاثة.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029450" y="191125"/>
            <a:ext cx="39624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/>
            <a:r>
              <a:rPr lang="ar-EG" sz="6000" dirty="0" smtClean="0"/>
              <a:t>تعريف الإسم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7029450" y="2756595"/>
            <a:ext cx="39624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/>
              <a:t>علامته 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365760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800" dirty="0"/>
              <a:t> </a:t>
            </a:r>
            <a:r>
              <a:rPr lang="ar-EG" sz="2800" dirty="0" smtClean="0"/>
              <a:t>١. ان يصح الخبار عنه و به، نحو : الله ربنا.</a:t>
            </a:r>
          </a:p>
          <a:p>
            <a:pPr algn="r"/>
            <a:r>
              <a:rPr lang="ar-EG" sz="2800" dirty="0" smtClean="0"/>
              <a:t>٢. الإضافة، نحو: رب العالمين.</a:t>
            </a:r>
          </a:p>
          <a:p>
            <a:pPr algn="r"/>
            <a:r>
              <a:rPr lang="ar-EG" sz="2800" dirty="0" smtClean="0"/>
              <a:t>٣. دخول لام التعريف، نحو:الرجل.</a:t>
            </a:r>
          </a:p>
          <a:p>
            <a:pPr algn="r"/>
            <a:r>
              <a:rPr lang="ar-EG" sz="2800" dirty="0" smtClean="0"/>
              <a:t>٤. حرف الجر قبله،نحو: بيده الخير.</a:t>
            </a:r>
          </a:p>
          <a:p>
            <a:pPr algn="r"/>
            <a:r>
              <a:rPr lang="ar-EG" sz="2800" dirty="0" smtClean="0"/>
              <a:t>٥.إتصال التاء المربوطة،نحو:مدرسة.</a:t>
            </a:r>
            <a:endParaRPr lang="en-US" sz="2800" dirty="0" smtClean="0"/>
          </a:p>
          <a:p>
            <a:pPr algn="r"/>
            <a:r>
              <a:rPr lang="ar-EG" sz="2800" dirty="0" smtClean="0"/>
              <a:t>٦. ان يصح فيه التنوين و التثنية و الجمع و النعت و التصغير و النداء. </a:t>
            </a:r>
          </a:p>
        </p:txBody>
      </p:sp>
    </p:spTree>
    <p:extLst>
      <p:ext uri="{BB962C8B-B14F-4D97-AF65-F5344CB8AC3E}">
        <p14:creationId xmlns:p14="http://schemas.microsoft.com/office/powerpoint/2010/main" xmlns="" val="4134867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1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6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uiExpand="1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29400" y="228600"/>
            <a:ext cx="44196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dirty="0" smtClean="0">
                <a:solidFill>
                  <a:srgbClr val="002060"/>
                </a:solidFill>
              </a:rPr>
              <a:t>تعريف الفعل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600200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3200" dirty="0" smtClean="0"/>
              <a:t>تعريف الفعل لغة : العمل</a:t>
            </a:r>
          </a:p>
          <a:p>
            <a:pPr algn="r"/>
            <a:r>
              <a:rPr lang="ar-EG" sz="3200" dirty="0" smtClean="0"/>
              <a:t>تعريف الفعل إصطلاحا : الفعل كلمة تدل على معنى فى نفسها مقترن بأحد الأزمنة الثلاثة.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629400" y="3170420"/>
            <a:ext cx="4419600" cy="1295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600" dirty="0" smtClean="0">
                <a:solidFill>
                  <a:srgbClr val="002060"/>
                </a:solidFill>
              </a:rPr>
              <a:t>علامته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495800"/>
            <a:ext cx="1104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4000" dirty="0" smtClean="0"/>
              <a:t>١. أن يصح الإخباربه لا عنه </a:t>
            </a:r>
          </a:p>
          <a:p>
            <a:pPr algn="r"/>
            <a:r>
              <a:rPr lang="ar-EG" sz="4000" dirty="0" smtClean="0"/>
              <a:t>٢. دخول (قد ، والسين،و سوف، والجازم) عليه،والضمائر البارزة المرفوعة به،و التاء التانيث الساكنة،و نونى التاكيد .</a:t>
            </a:r>
          </a:p>
        </p:txBody>
      </p:sp>
    </p:spTree>
    <p:extLst>
      <p:ext uri="{BB962C8B-B14F-4D97-AF65-F5344CB8AC3E}">
        <p14:creationId xmlns:p14="http://schemas.microsoft.com/office/powerpoint/2010/main" xmlns="" val="2851653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228600"/>
            <a:ext cx="4724400" cy="1447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5400" dirty="0" smtClean="0">
                <a:solidFill>
                  <a:srgbClr val="002060"/>
                </a:solidFill>
              </a:rPr>
              <a:t>تعريف الحرف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2040312"/>
            <a:ext cx="1120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3200" dirty="0" smtClean="0"/>
              <a:t>تعريف الحرف لغة :الطرف والحد.</a:t>
            </a:r>
          </a:p>
          <a:p>
            <a:pPr algn="r"/>
            <a:r>
              <a:rPr lang="ar-EG" sz="3200" dirty="0" smtClean="0"/>
              <a:t>تعريف الحرف إصطلاحا : الحرف كلمة لا يتم مدلولها الا بإضافتها الى الإسم او الفعل.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096000" y="3276600"/>
            <a:ext cx="4724400" cy="10563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600" dirty="0" smtClean="0">
                <a:solidFill>
                  <a:srgbClr val="002060"/>
                </a:solidFill>
              </a:rPr>
              <a:t>علامته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4495800"/>
            <a:ext cx="910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١.ان لا يصح </a:t>
            </a:r>
            <a:r>
              <a:rPr lang="ar-EG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ال</a:t>
            </a:r>
            <a:r>
              <a:rPr lang="ar-EG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إ</a:t>
            </a:r>
            <a:r>
              <a:rPr lang="ar-EG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خبار </a:t>
            </a:r>
            <a:r>
              <a:rPr lang="ar-EG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عنه،و لا به.</a:t>
            </a:r>
          </a:p>
          <a:p>
            <a:pPr algn="r"/>
            <a:r>
              <a:rPr lang="ar-EG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٢.أن لا يقبل علامات الأسماء ولا علامات الأفعال</a:t>
            </a:r>
            <a:r>
              <a:rPr lang="ar-EG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ar-EG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229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ar-EG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عمل </a:t>
            </a:r>
            <a:r>
              <a:rPr lang="ar-EG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انفرادي 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EG" sz="5400" dirty="0" smtClean="0">
                <a:solidFill>
                  <a:srgbClr val="7030A0"/>
                </a:solidFill>
              </a:rPr>
              <a:t>عين الإسم و الفعل من التالى:</a:t>
            </a:r>
          </a:p>
          <a:p>
            <a:pPr marL="0" indent="0" algn="r">
              <a:buNone/>
            </a:pPr>
            <a:r>
              <a:rPr lang="ar-EG" sz="4800" dirty="0" smtClean="0"/>
              <a:t>   حديقة     مروحة        يقرأ       ينام         يعلم           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9875995" y="3813048"/>
            <a:ext cx="2059582" cy="190195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66695" y="3813048"/>
            <a:ext cx="2054036" cy="190195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51849" y="3798756"/>
            <a:ext cx="2014846" cy="191624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" r="-11538"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90077" y="3798755"/>
            <a:ext cx="2161772" cy="191624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4842" y="3798757"/>
            <a:ext cx="2220617" cy="1916242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0744200" y="3124200"/>
            <a:ext cx="76200" cy="674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686800" y="31242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553200" y="3124200"/>
            <a:ext cx="762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48200" y="3124200"/>
            <a:ext cx="762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514600" y="3124200"/>
            <a:ext cx="762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2463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عمل </a:t>
            </a:r>
            <a:r>
              <a:rPr lang="ar-EG" sz="4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اجتماعي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ar-EG" sz="5400" dirty="0" smtClean="0">
                <a:solidFill>
                  <a:srgbClr val="7030A0"/>
                </a:solidFill>
              </a:rPr>
              <a:t>استخرج الأسماء و الأفعال و الحروف مما يأتي:</a:t>
            </a:r>
          </a:p>
          <a:p>
            <a:pPr marL="0" indent="0" algn="r">
              <a:buNone/>
            </a:pPr>
            <a:r>
              <a:rPr lang="ar-EG" sz="4400" dirty="0" smtClean="0"/>
              <a:t>١.نام الطفل على السرير.</a:t>
            </a:r>
          </a:p>
          <a:p>
            <a:pPr marL="0" indent="0" algn="r">
              <a:buNone/>
            </a:pPr>
            <a:r>
              <a:rPr lang="ar-EG" sz="4400" dirty="0" smtClean="0"/>
              <a:t>٢. خرج الطلاب من المدرسة.</a:t>
            </a:r>
          </a:p>
          <a:p>
            <a:pPr marL="0" indent="0" algn="r">
              <a:buNone/>
            </a:pPr>
            <a:r>
              <a:rPr lang="ar-EG" sz="4400" dirty="0" smtClean="0"/>
              <a:t>٣. ان الله على كل شئ قدير.</a:t>
            </a:r>
          </a:p>
          <a:p>
            <a:pPr marL="0" indent="0" algn="r">
              <a:buNone/>
            </a:pPr>
            <a:r>
              <a:rPr lang="ar-EG" sz="4400" dirty="0" smtClean="0"/>
              <a:t>٤.احترم المعلمين.</a:t>
            </a:r>
          </a:p>
          <a:p>
            <a:pPr marL="0" indent="0" algn="r">
              <a:buNone/>
            </a:pPr>
            <a:r>
              <a:rPr lang="ar-EG" sz="4400" dirty="0" smtClean="0"/>
              <a:t>٥.الولد يأكل الخبز و الحليب.</a:t>
            </a:r>
          </a:p>
        </p:txBody>
      </p:sp>
    </p:spTree>
    <p:extLst>
      <p:ext uri="{BB962C8B-B14F-4D97-AF65-F5344CB8AC3E}">
        <p14:creationId xmlns:p14="http://schemas.microsoft.com/office/powerpoint/2010/main" xmlns="" val="2949176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81000"/>
            <a:ext cx="11379200" cy="758952"/>
          </a:xfrm>
        </p:spPr>
        <p:txBody>
          <a:bodyPr>
            <a:noAutofit/>
          </a:bodyPr>
          <a:lstStyle/>
          <a:p>
            <a:r>
              <a:rPr lang="ar-EG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تقييم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4605" y="2556591"/>
            <a:ext cx="1565506" cy="6461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5400" dirty="0">
                <a:solidFill>
                  <a:srgbClr val="7030A0"/>
                </a:solidFill>
              </a:rPr>
              <a:t>فعل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2493" y="2560011"/>
            <a:ext cx="1605317" cy="64038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 smtClean="0">
                <a:solidFill>
                  <a:srgbClr val="7030A0"/>
                </a:solidFill>
              </a:rPr>
              <a:t>إسم</a:t>
            </a:r>
            <a:r>
              <a:rPr lang="ar-EG" sz="4800" dirty="0" smtClean="0"/>
              <a:t>  </a:t>
            </a:r>
            <a:endParaRPr lang="en-US" sz="4800" dirty="0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7519" y="2554255"/>
            <a:ext cx="1559542" cy="6461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>
                <a:solidFill>
                  <a:srgbClr val="7030A0"/>
                </a:solidFill>
              </a:rPr>
              <a:t>حرف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2336" y="2554255"/>
            <a:ext cx="1579218" cy="6461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dirty="0" smtClean="0">
                <a:solidFill>
                  <a:srgbClr val="7030A0"/>
                </a:solidFill>
              </a:rPr>
              <a:t>مضاف</a:t>
            </a:r>
            <a:r>
              <a:rPr lang="ar-EG" sz="4000" dirty="0" smtClean="0"/>
              <a:t> </a:t>
            </a:r>
            <a:endParaRPr lang="ar-EG" sz="4000" dirty="0"/>
          </a:p>
        </p:txBody>
      </p:sp>
      <p:sp>
        <p:nvSpPr>
          <p:cNvPr id="10" name="Up Arrow 9"/>
          <p:cNvSpPr/>
          <p:nvPr/>
        </p:nvSpPr>
        <p:spPr>
          <a:xfrm>
            <a:off x="6774892" y="2997505"/>
            <a:ext cx="305559" cy="53106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orizontal Scroll 12"/>
          <p:cNvSpPr/>
          <p:nvPr/>
        </p:nvSpPr>
        <p:spPr>
          <a:xfrm>
            <a:off x="9033314" y="2468414"/>
            <a:ext cx="2240588" cy="1030255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innerShdw blurRad="63500" dist="50800" dir="189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5400" dirty="0" smtClean="0">
                <a:solidFill>
                  <a:srgbClr val="002060"/>
                </a:solidFill>
              </a:rPr>
              <a:t>مدرسة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9047055" y="3731961"/>
            <a:ext cx="2226847" cy="1085372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600" dirty="0" smtClean="0">
                <a:solidFill>
                  <a:srgbClr val="002060"/>
                </a:solidFill>
              </a:rPr>
              <a:t>أكل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49598" y="3861607"/>
            <a:ext cx="1565506" cy="70873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dirty="0" smtClean="0">
                <a:solidFill>
                  <a:srgbClr val="7030A0"/>
                </a:solidFill>
              </a:rPr>
              <a:t>فعل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6934" y="3891217"/>
            <a:ext cx="1546288" cy="69153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 smtClean="0">
                <a:solidFill>
                  <a:srgbClr val="7030A0"/>
                </a:solidFill>
              </a:rPr>
              <a:t>حرف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3572" y="3879892"/>
            <a:ext cx="1579218" cy="7141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 smtClean="0">
                <a:solidFill>
                  <a:srgbClr val="7030A0"/>
                </a:solidFill>
              </a:rPr>
              <a:t>مضاف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62493" y="3883011"/>
            <a:ext cx="1572617" cy="69153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dirty="0" smtClean="0">
                <a:solidFill>
                  <a:srgbClr val="7030A0"/>
                </a:solidFill>
              </a:rPr>
              <a:t>إسم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9106225" y="5075574"/>
            <a:ext cx="2167677" cy="1077294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5400" dirty="0" smtClean="0">
                <a:solidFill>
                  <a:srgbClr val="002060"/>
                </a:solidFill>
              </a:rPr>
              <a:t> الى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2336" y="5431967"/>
            <a:ext cx="1579218" cy="7209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 smtClean="0">
                <a:solidFill>
                  <a:srgbClr val="7030A0"/>
                </a:solidFill>
              </a:rPr>
              <a:t>مضاف</a:t>
            </a:r>
            <a:endParaRPr lang="ar-EG" sz="3600" dirty="0">
              <a:solidFill>
                <a:srgbClr val="7030A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6934" y="5431968"/>
            <a:ext cx="1563703" cy="7209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 smtClean="0">
                <a:solidFill>
                  <a:srgbClr val="7030A0"/>
                </a:solidFill>
              </a:rPr>
              <a:t>حرف</a:t>
            </a:r>
            <a:endParaRPr lang="ar-EG" sz="3600" dirty="0">
              <a:solidFill>
                <a:srgbClr val="7030A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49598" y="5432885"/>
            <a:ext cx="1565506" cy="7209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dirty="0" smtClean="0">
                <a:solidFill>
                  <a:srgbClr val="7030A0"/>
                </a:solidFill>
              </a:rPr>
              <a:t>فعل</a:t>
            </a:r>
            <a:endParaRPr lang="ar-EG" sz="4000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62980" y="5432886"/>
            <a:ext cx="1572617" cy="7209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dirty="0" smtClean="0">
                <a:solidFill>
                  <a:srgbClr val="7030A0"/>
                </a:solidFill>
              </a:rPr>
              <a:t>إسم</a:t>
            </a:r>
            <a:endParaRPr lang="ar-EG" sz="4400" dirty="0">
              <a:solidFill>
                <a:srgbClr val="7030A0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4848028" y="4331755"/>
            <a:ext cx="345133" cy="48557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3123626" y="5792417"/>
            <a:ext cx="305374" cy="53218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69935" y="1420453"/>
            <a:ext cx="4225473" cy="100920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2800" b="1" dirty="0" smtClean="0">
                <a:solidFill>
                  <a:srgbClr val="002060"/>
                </a:solidFill>
              </a:rPr>
              <a:t>الفاظ  التالى أى قسم من الكلمات ؟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8026695" y="2679392"/>
            <a:ext cx="1006619" cy="636228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>
            <a:off x="8032309" y="3999676"/>
            <a:ext cx="1001005" cy="664157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8026695" y="5347889"/>
            <a:ext cx="1079530" cy="611600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ecagon 31"/>
          <p:cNvSpPr/>
          <p:nvPr/>
        </p:nvSpPr>
        <p:spPr>
          <a:xfrm>
            <a:off x="11273169" y="2662948"/>
            <a:ext cx="631723" cy="638707"/>
          </a:xfrm>
          <a:prstGeom prst="dec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5400" dirty="0" smtClean="0">
                <a:solidFill>
                  <a:srgbClr val="002060"/>
                </a:solidFill>
              </a:rPr>
              <a:t>١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3" name="Decagon 32"/>
          <p:cNvSpPr/>
          <p:nvPr/>
        </p:nvSpPr>
        <p:spPr>
          <a:xfrm>
            <a:off x="11296953" y="3891217"/>
            <a:ext cx="607939" cy="691533"/>
          </a:xfrm>
          <a:prstGeom prst="dec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dirty="0" smtClean="0">
                <a:solidFill>
                  <a:srgbClr val="002060"/>
                </a:solidFill>
              </a:rPr>
              <a:t>٢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4" name="Decagon 33"/>
          <p:cNvSpPr/>
          <p:nvPr/>
        </p:nvSpPr>
        <p:spPr>
          <a:xfrm>
            <a:off x="11317816" y="5172312"/>
            <a:ext cx="587076" cy="732541"/>
          </a:xfrm>
          <a:prstGeom prst="dec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dirty="0" smtClean="0">
                <a:solidFill>
                  <a:srgbClr val="002060"/>
                </a:solidFill>
              </a:rPr>
              <a:t>٣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705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91" y="381000"/>
            <a:ext cx="11379200" cy="758952"/>
          </a:xfrm>
        </p:spPr>
        <p:txBody>
          <a:bodyPr>
            <a:noAutofit/>
          </a:bodyPr>
          <a:lstStyle/>
          <a:p>
            <a:r>
              <a:rPr lang="ar-EG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عمل البيت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ar-EG" sz="7800" dirty="0" smtClean="0">
                <a:solidFill>
                  <a:srgbClr val="7030A0"/>
                </a:solidFill>
              </a:rPr>
              <a:t>عين الأسماء مع العلامة</a:t>
            </a:r>
          </a:p>
          <a:p>
            <a:pPr marL="0" indent="0" algn="r">
              <a:buNone/>
            </a:pPr>
            <a:r>
              <a:rPr lang="ar-EG" sz="4800" dirty="0" smtClean="0"/>
              <a:t>١. الصلاة عماد الدين.</a:t>
            </a:r>
          </a:p>
          <a:p>
            <a:pPr marL="0" indent="0" algn="r">
              <a:buNone/>
            </a:pPr>
            <a:r>
              <a:rPr lang="ar-EG" sz="4800" dirty="0" smtClean="0"/>
              <a:t>٢. داكا عاصمة بنغلاديش.</a:t>
            </a:r>
          </a:p>
          <a:p>
            <a:pPr marL="0" indent="0" algn="r">
              <a:buNone/>
            </a:pPr>
            <a:r>
              <a:rPr lang="ar-EG" sz="4800" dirty="0" smtClean="0"/>
              <a:t>٣. كتبت بالقلم.</a:t>
            </a:r>
          </a:p>
          <a:p>
            <a:pPr marL="0" indent="0" algn="r">
              <a:buNone/>
            </a:pPr>
            <a:r>
              <a:rPr lang="ar-EG" sz="4800" dirty="0" smtClean="0"/>
              <a:t>٤. يا رب العلمين.</a:t>
            </a:r>
          </a:p>
          <a:p>
            <a:pPr marL="0" indent="0" algn="r">
              <a:buNone/>
            </a:pPr>
            <a:r>
              <a:rPr lang="ar-EG" sz="4800" dirty="0" smtClean="0"/>
              <a:t>٥. العلماء ورثة الأنبياء.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438400"/>
            <a:ext cx="6172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3174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78520" cy="1216152"/>
          </a:xfrm>
        </p:spPr>
        <p:txBody>
          <a:bodyPr>
            <a:noAutofit/>
          </a:bodyPr>
          <a:lstStyle/>
          <a:p>
            <a:r>
              <a:rPr lang="ar-EG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شكرا</a:t>
            </a:r>
            <a:endParaRPr lang="en-US" sz="8800" dirty="0">
              <a:solidFill>
                <a:srgbClr val="7030A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1519" y="14668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3296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"/>
            <a:ext cx="7924800" cy="2209798"/>
          </a:xfrm>
          <a:noFill/>
        </p:spPr>
        <p:txBody>
          <a:bodyPr>
            <a:normAutofit/>
          </a:bodyPr>
          <a:lstStyle/>
          <a:p>
            <a:r>
              <a:rPr lang="ar-SA" sz="8800" dirty="0" smtClean="0">
                <a:solidFill>
                  <a:srgbClr val="002060"/>
                </a:solidFill>
              </a:rPr>
              <a:t>تعريف المدرس</a:t>
            </a:r>
            <a:endParaRPr lang="en-US" sz="8800" dirty="0">
              <a:solidFill>
                <a:srgbClr val="00206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76400" y="2819400"/>
            <a:ext cx="10210800" cy="3276600"/>
          </a:xfrm>
        </p:spPr>
        <p:txBody>
          <a:bodyPr>
            <a:normAutofit lnSpcReduction="10000"/>
          </a:bodyPr>
          <a:lstStyle/>
          <a:p>
            <a:r>
              <a:rPr lang="ar-SA" sz="3200" dirty="0" smtClean="0"/>
              <a:t> اسم:حسين احمد موجود</a:t>
            </a:r>
          </a:p>
          <a:p>
            <a:r>
              <a:rPr lang="ar-SA" sz="3200" dirty="0" smtClean="0"/>
              <a:t>اسم الاب: مدرس المعين</a:t>
            </a:r>
          </a:p>
          <a:p>
            <a:r>
              <a:rPr lang="ar-SA" sz="3200" dirty="0" smtClean="0"/>
              <a:t>طاهرفور نوموجا اتفاقية عالم مدرسة</a:t>
            </a:r>
          </a:p>
          <a:p>
            <a:r>
              <a:rPr lang="ar-SA" sz="3200" dirty="0" smtClean="0"/>
              <a:t>نبي غنج-حبي غنج-</a:t>
            </a:r>
          </a:p>
          <a:p>
            <a:r>
              <a:rPr lang="ar-SA" sz="3200" dirty="0" smtClean="0"/>
              <a:t>هاتف:01724872681</a:t>
            </a:r>
          </a:p>
          <a:p>
            <a:r>
              <a:rPr lang="en-US" sz="3200" dirty="0" smtClean="0"/>
              <a:t>Email:hosain4385@gmail.com</a:t>
            </a:r>
            <a:endParaRPr lang="ar-SA" sz="3200" dirty="0" smtClean="0"/>
          </a:p>
          <a:p>
            <a:endParaRPr lang="ar-SA" sz="32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09800" y="228600"/>
            <a:ext cx="7772400" cy="1600200"/>
          </a:xfrm>
        </p:spPr>
        <p:txBody>
          <a:bodyPr>
            <a:normAutofit/>
          </a:bodyPr>
          <a:lstStyle/>
          <a:p>
            <a:r>
              <a:rPr lang="ar-EG" sz="8000" dirty="0">
                <a:solidFill>
                  <a:srgbClr val="002060"/>
                </a:solidFill>
              </a:rPr>
              <a:t>معرفة الدرس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933700" y="2743200"/>
            <a:ext cx="6819900" cy="3581400"/>
          </a:xfrm>
        </p:spPr>
        <p:txBody>
          <a:bodyPr>
            <a:noAutofit/>
          </a:bodyPr>
          <a:lstStyle/>
          <a:p>
            <a:pPr algn="r"/>
            <a:r>
              <a:rPr lang="ar-EG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lang="ar-SA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لصف التاس</a:t>
            </a:r>
            <a:r>
              <a:rPr lang="ar-EG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</a:t>
            </a:r>
          </a:p>
          <a:p>
            <a:pPr algn="r"/>
            <a:r>
              <a:rPr lang="ar-EG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المادة : </a:t>
            </a:r>
            <a:r>
              <a:rPr lang="ar-SA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قواعد اللغة العربية</a:t>
            </a:r>
            <a:r>
              <a:rPr lang="ar-EG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EG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الباب الثاني: علم النحو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endParaRPr lang="ar-EG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SA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المدة</a:t>
            </a:r>
            <a:r>
              <a:rPr lang="ar-EG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:٥٠ </a:t>
            </a:r>
            <a:r>
              <a:rPr lang="ar-SA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دقيقة</a:t>
            </a:r>
            <a:r>
              <a:rPr lang="ar-EG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ar-EG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التاريخ:</a:t>
            </a:r>
            <a:r>
              <a:rPr lang="ar-SA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23-2-16</a:t>
            </a:r>
            <a:r>
              <a:rPr lang="ar-EG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8534400" cy="758952"/>
          </a:xfrm>
        </p:spPr>
        <p:txBody>
          <a:bodyPr>
            <a:noAutofit/>
          </a:bodyPr>
          <a:lstStyle/>
          <a:p>
            <a:r>
              <a:rPr lang="ar-EG" sz="6600" dirty="0">
                <a:solidFill>
                  <a:srgbClr val="7030A0"/>
                </a:solidFill>
              </a:rPr>
              <a:t>أنظر الى الصور</a:t>
            </a: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799" y="1617688"/>
            <a:ext cx="3834953" cy="259985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8269" y="1617688"/>
            <a:ext cx="3333750" cy="25867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0537" y="1617689"/>
            <a:ext cx="3570863" cy="25867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799" y="4245027"/>
            <a:ext cx="3819962" cy="20644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5527" y="4251116"/>
            <a:ext cx="3555873" cy="2058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8269" y="4245027"/>
            <a:ext cx="3333750" cy="20644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631600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14600" y="381000"/>
            <a:ext cx="7772400" cy="1752600"/>
          </a:xfrm>
        </p:spPr>
        <p:txBody>
          <a:bodyPr>
            <a:noAutofit/>
          </a:bodyPr>
          <a:lstStyle/>
          <a:p>
            <a:r>
              <a:rPr lang="ar-SA" sz="13800" dirty="0">
                <a:solidFill>
                  <a:srgbClr val="002060"/>
                </a:solidFill>
              </a:rPr>
              <a:t>درس</a:t>
            </a:r>
            <a:r>
              <a:rPr lang="ar-EG" sz="13800" dirty="0">
                <a:solidFill>
                  <a:srgbClr val="002060"/>
                </a:solidFill>
              </a:rPr>
              <a:t> اليوم</a:t>
            </a:r>
            <a:endParaRPr lang="en-US" sz="13800" dirty="0">
              <a:solidFill>
                <a:srgbClr val="00206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81200" y="3581400"/>
            <a:ext cx="8534400" cy="1752600"/>
          </a:xfrm>
        </p:spPr>
        <p:txBody>
          <a:bodyPr>
            <a:noAutofit/>
          </a:bodyPr>
          <a:lstStyle/>
          <a:p>
            <a:r>
              <a:rPr lang="ar-SA" sz="8000" dirty="0">
                <a:solidFill>
                  <a:srgbClr val="002060"/>
                </a:solidFill>
              </a:rPr>
              <a:t>الكلمة</a:t>
            </a:r>
            <a:r>
              <a:rPr lang="ar-EG" sz="8000" dirty="0">
                <a:solidFill>
                  <a:srgbClr val="002060"/>
                </a:solidFill>
              </a:rPr>
              <a:t> و أقسامها </a:t>
            </a:r>
            <a:endParaRPr lang="en-US" sz="8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752" y="152400"/>
            <a:ext cx="8534400" cy="987552"/>
          </a:xfrm>
        </p:spPr>
        <p:txBody>
          <a:bodyPr>
            <a:noAutofit/>
          </a:bodyPr>
          <a:lstStyle/>
          <a:p>
            <a:r>
              <a:rPr lang="ar-SA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الاستفادة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8669" y="2209801"/>
            <a:ext cx="870856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54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يسطيع الطللاب بعد فراغة الدرس-</a:t>
            </a:r>
          </a:p>
          <a:p>
            <a:pPr algn="r"/>
            <a:r>
              <a:rPr lang="ar-EG" sz="54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١</a:t>
            </a:r>
            <a:r>
              <a:rPr lang="ar-EG" sz="54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ان </a:t>
            </a:r>
            <a:r>
              <a:rPr lang="ar-EG" sz="54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يقول تعريف الكلمة.</a:t>
            </a:r>
          </a:p>
          <a:p>
            <a:pPr algn="r"/>
            <a:r>
              <a:rPr lang="ar-EG" sz="54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٢</a:t>
            </a:r>
            <a:r>
              <a:rPr lang="ar-EG" sz="54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ان </a:t>
            </a:r>
            <a:r>
              <a:rPr lang="ar-EG" sz="54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يقول نوع الكلمة</a:t>
            </a:r>
            <a:r>
              <a:rPr lang="ar-EG" sz="54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ar-EG" sz="54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٣. ان يعين الإسم و الفعل و الحرف.</a:t>
            </a:r>
            <a:endParaRPr lang="en-US" sz="540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130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752" y="304800"/>
            <a:ext cx="8534400" cy="758952"/>
          </a:xfrm>
        </p:spPr>
        <p:txBody>
          <a:bodyPr>
            <a:noAutofit/>
          </a:bodyPr>
          <a:lstStyle/>
          <a:p>
            <a:r>
              <a:rPr lang="ar-EG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تشريح الدرس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393" y="1524000"/>
            <a:ext cx="8232648" cy="129235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EG" sz="3200" b="1" dirty="0"/>
              <a:t>تعريف </a:t>
            </a:r>
            <a:r>
              <a:rPr lang="ar-EG" sz="3200" b="1" dirty="0" smtClean="0"/>
              <a:t>الكلمة : </a:t>
            </a:r>
            <a:r>
              <a:rPr lang="ar-EG" sz="3200" b="1" dirty="0"/>
              <a:t>الكلمة فى اللغة  اللفظ  و القول و البيان.  </a:t>
            </a:r>
          </a:p>
          <a:p>
            <a:pPr marL="0" indent="0" algn="r">
              <a:buNone/>
            </a:pPr>
            <a:r>
              <a:rPr lang="ar-EG" sz="3200" b="1" dirty="0" smtClean="0"/>
              <a:t> و </a:t>
            </a:r>
            <a:r>
              <a:rPr lang="ar-EG" sz="3200" b="1" dirty="0"/>
              <a:t>في </a:t>
            </a:r>
            <a:r>
              <a:rPr lang="ar-EG" sz="3200" b="1" dirty="0" smtClean="0"/>
              <a:t>الإصطلاح </a:t>
            </a:r>
            <a:r>
              <a:rPr lang="ar-EG" sz="3200" b="1" dirty="0"/>
              <a:t>: </a:t>
            </a:r>
            <a:r>
              <a:rPr lang="ar-EG" sz="4400" b="1" dirty="0"/>
              <a:t>لفظ  وضع لمعني مفرد</a:t>
            </a:r>
            <a:r>
              <a:rPr lang="ar-EG" sz="3200" b="1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924800" y="3767983"/>
            <a:ext cx="2286000" cy="13374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relaxedInset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 smtClean="0">
                <a:solidFill>
                  <a:srgbClr val="7030A0"/>
                </a:solidFill>
              </a:rPr>
              <a:t>طيران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0" y="2657418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600" dirty="0"/>
              <a:t>نحو</a:t>
            </a:r>
            <a:endParaRPr lang="en-US" sz="6600" dirty="0"/>
          </a:p>
        </p:txBody>
      </p:sp>
      <p:sp>
        <p:nvSpPr>
          <p:cNvPr id="7" name="Rectangle 6"/>
          <p:cNvSpPr/>
          <p:nvPr/>
        </p:nvSpPr>
        <p:spPr>
          <a:xfrm>
            <a:off x="7924800" y="5105400"/>
            <a:ext cx="2286000" cy="1295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38700" y="3719945"/>
            <a:ext cx="2362200" cy="12536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relaxedInset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dirty="0">
                <a:solidFill>
                  <a:srgbClr val="7030A0"/>
                </a:solidFill>
              </a:rPr>
              <a:t>زهر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38700" y="4973644"/>
            <a:ext cx="2362200" cy="142715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12970" y="3765413"/>
            <a:ext cx="2401829" cy="11290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dirty="0" smtClean="0">
                <a:solidFill>
                  <a:srgbClr val="7030A0"/>
                </a:solidFill>
              </a:rPr>
              <a:t>يلعبون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2969" y="4973645"/>
            <a:ext cx="2401829" cy="142715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7125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  <p:bldP spid="7" grpId="0" animBg="1"/>
      <p:bldP spid="8" grpId="0" animBg="1"/>
      <p:bldP spid="9" grpId="0" animBg="1"/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236585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600" b="1" u="sng" dirty="0">
                <a:solidFill>
                  <a:srgbClr val="00B050"/>
                </a:solidFill>
              </a:rPr>
              <a:t>القران</a:t>
            </a:r>
            <a:r>
              <a:rPr lang="ar-EG" sz="6600" b="1" dirty="0"/>
              <a:t> كتاب الله </a:t>
            </a:r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2481943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b="1" dirty="0"/>
              <a:t>الناس </a:t>
            </a:r>
            <a:r>
              <a:rPr lang="ar-EG" sz="5400" b="1" u="sng" dirty="0">
                <a:solidFill>
                  <a:srgbClr val="00B050"/>
                </a:solidFill>
              </a:rPr>
              <a:t>يصلون</a:t>
            </a:r>
            <a:r>
              <a:rPr lang="ar-EG" sz="4800" b="1" dirty="0"/>
              <a:t> فى المسجد</a:t>
            </a:r>
            <a:endParaRPr lang="en-US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1676400" y="2400108"/>
            <a:ext cx="1828800" cy="1981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8800" y="4572001"/>
            <a:ext cx="482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5400" b="1" dirty="0"/>
              <a:t>الكتاب </a:t>
            </a:r>
            <a:r>
              <a:rPr lang="ar-EG" sz="5400" b="1" u="sng" dirty="0">
                <a:solidFill>
                  <a:srgbClr val="00B050"/>
                </a:solidFill>
              </a:rPr>
              <a:t>على</a:t>
            </a:r>
            <a:r>
              <a:rPr lang="ar-EG" sz="5400" b="1" dirty="0"/>
              <a:t> الطاولة</a:t>
            </a:r>
            <a:endParaRPr lang="en-US" sz="5400" b="1" dirty="0"/>
          </a:p>
        </p:txBody>
      </p:sp>
      <p:sp>
        <p:nvSpPr>
          <p:cNvPr id="7" name="Rectangle 6"/>
          <p:cNvSpPr/>
          <p:nvPr/>
        </p:nvSpPr>
        <p:spPr>
          <a:xfrm>
            <a:off x="1676400" y="152400"/>
            <a:ext cx="1828800" cy="217818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0" y="4495800"/>
            <a:ext cx="1828800" cy="1905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7872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379200" cy="758952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EG" sz="5400" b="1" dirty="0">
                <a:ln/>
                <a:solidFill>
                  <a:schemeClr val="accent4"/>
                </a:solidFill>
              </a:rPr>
              <a:t>أقسام الكلمة</a:t>
            </a:r>
            <a:endParaRPr lang="en-US" sz="5400" b="1" dirty="0">
              <a:ln/>
              <a:solidFill>
                <a:schemeClr val="accent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293202"/>
              </p:ext>
            </p:extLst>
          </p:nvPr>
        </p:nvGraphicFramePr>
        <p:xfrm>
          <a:off x="1825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74234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2F5673-FF32-4036-8C0E-8D9C8BD21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F2F5673-FF32-4036-8C0E-8D9C8BD21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F2F5673-FF32-4036-8C0E-8D9C8BD21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0888CB-F9BB-4955-8425-FAB69B4B5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540888CB-F9BB-4955-8425-FAB69B4B5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540888CB-F9BB-4955-8425-FAB69B4B5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1A7191-A38B-4C11-B776-19365A499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F71A7191-A38B-4C11-B776-19365A499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F71A7191-A38B-4C11-B776-19365A499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CBBF01-F8CE-4415-B844-6D8F575FB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30CBBF01-F8CE-4415-B844-6D8F575FB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30CBBF01-F8CE-4415-B844-6D8F575FB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9C21A1-70E8-413A-BB9F-C156D6A41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C9C21A1-70E8-413A-BB9F-C156D6A41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DC9C21A1-70E8-413A-BB9F-C156D6A41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7353FD-5E35-43E0-8A66-EAB6B70A6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A27353FD-5E35-43E0-8A66-EAB6B70A6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27353FD-5E35-43E0-8A66-EAB6B70A6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95E52F-3472-46F3-9AFF-AF024E13C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9095E52F-3472-46F3-9AFF-AF024E13C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9095E52F-3472-46F3-9AFF-AF024E13C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989</TotalTime>
  <Words>442</Words>
  <Application>Microsoft Office PowerPoint</Application>
  <PresentationFormat>Custom</PresentationFormat>
  <Paragraphs>102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اهلا و سهلا</vt:lpstr>
      <vt:lpstr>تعريف المدرس</vt:lpstr>
      <vt:lpstr>معرفة الدرس</vt:lpstr>
      <vt:lpstr>أنظر الى الصور</vt:lpstr>
      <vt:lpstr>درس اليوم</vt:lpstr>
      <vt:lpstr>الاستفادة</vt:lpstr>
      <vt:lpstr>تشريح الدرس</vt:lpstr>
      <vt:lpstr>Slide 8</vt:lpstr>
      <vt:lpstr>أقسام الكلمة</vt:lpstr>
      <vt:lpstr>Slide 10</vt:lpstr>
      <vt:lpstr>Slide 11</vt:lpstr>
      <vt:lpstr>Slide 12</vt:lpstr>
      <vt:lpstr>Slide 13</vt:lpstr>
      <vt:lpstr>عمل انفرادي  </vt:lpstr>
      <vt:lpstr>عمل اجتماعي</vt:lpstr>
      <vt:lpstr>تقييم</vt:lpstr>
      <vt:lpstr>عمل البيت</vt:lpstr>
      <vt:lpstr>شكرا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اهلا و سهلا</dc:title>
  <dc:creator>Nurul Haque</dc:creator>
  <cp:lastModifiedBy>Easy</cp:lastModifiedBy>
  <cp:revision>266</cp:revision>
  <dcterms:created xsi:type="dcterms:W3CDTF">2014-05-21T17:12:08Z</dcterms:created>
  <dcterms:modified xsi:type="dcterms:W3CDTF">2020-03-06T04:09:12Z</dcterms:modified>
</cp:coreProperties>
</file>