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1" r:id="rId2"/>
    <p:sldId id="265" r:id="rId3"/>
    <p:sldId id="361" r:id="rId4"/>
    <p:sldId id="370" r:id="rId5"/>
    <p:sldId id="381" r:id="rId6"/>
    <p:sldId id="311" r:id="rId7"/>
    <p:sldId id="285" r:id="rId8"/>
    <p:sldId id="342" r:id="rId9"/>
    <p:sldId id="350" r:id="rId10"/>
    <p:sldId id="377" r:id="rId11"/>
    <p:sldId id="378" r:id="rId12"/>
    <p:sldId id="351" r:id="rId13"/>
    <p:sldId id="376" r:id="rId14"/>
    <p:sldId id="323" r:id="rId15"/>
    <p:sldId id="364" r:id="rId16"/>
    <p:sldId id="357" r:id="rId17"/>
    <p:sldId id="358" r:id="rId18"/>
    <p:sldId id="367" r:id="rId19"/>
    <p:sldId id="374" r:id="rId20"/>
    <p:sldId id="375" r:id="rId21"/>
    <p:sldId id="373" r:id="rId22"/>
    <p:sldId id="296" r:id="rId23"/>
    <p:sldId id="368" r:id="rId24"/>
    <p:sldId id="297" r:id="rId25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FF"/>
    <a:srgbClr val="FF0066"/>
    <a:srgbClr val="5ED074"/>
    <a:srgbClr val="6133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4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7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12115801" cy="7086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14800" y="304800"/>
            <a:ext cx="4114800" cy="9144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fh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95400"/>
            <a:ext cx="501396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ndexfh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20" y="1295400"/>
            <a:ext cx="522732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533400" y="4724400"/>
            <a:ext cx="11628120" cy="24612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পূর্ব-বাংলার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বিপুলভাবে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মুখ্যমন্ত্রী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দেশবাসীকে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0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14800" y="294640"/>
            <a:ext cx="4114800" cy="9144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pkmcnot-0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81760"/>
            <a:ext cx="5760721" cy="336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ndexpkmcnot-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1381760"/>
            <a:ext cx="5440680" cy="336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 Single Corner Rectangle 4"/>
          <p:cNvSpPr/>
          <p:nvPr/>
        </p:nvSpPr>
        <p:spPr>
          <a:xfrm>
            <a:off x="533400" y="4922520"/>
            <a:ext cx="11734800" cy="228854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সুসংগঠিত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সুপরিকল্পিত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(১৯৬১)। ১৯৬৭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রমনার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পাকুড়মূলে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যে-উৎসব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বাধাহীন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আগ্রহ-উদ্দীপনাময়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অংশগ্রহণে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2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1" name="Picture 10" descr="2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6240" y="381000"/>
            <a:ext cx="12024360" cy="7010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Picture 11" descr="index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838200" y="859408"/>
            <a:ext cx="4053614" cy="2645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1066800" y="3733800"/>
            <a:ext cx="3627120" cy="794173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Untitled-22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7622506" y="3261360"/>
            <a:ext cx="4584734" cy="301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lowchart: Alternate Process 14"/>
          <p:cNvSpPr/>
          <p:nvPr/>
        </p:nvSpPr>
        <p:spPr>
          <a:xfrm>
            <a:off x="8382000" y="6400800"/>
            <a:ext cx="3596640" cy="69469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026" name="Picture 2" descr="F:\New Upload Image\unnamed2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20396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419600" y="457200"/>
            <a:ext cx="2971800" cy="60960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505200" y="1372658"/>
            <a:ext cx="5486400" cy="4203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1219200" y="6019800"/>
            <a:ext cx="9982200" cy="69088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সন কে,কবে প্রচলন করেছিলেন। </a:t>
            </a:r>
          </a:p>
          <a:p>
            <a:pPr marL="742950" indent="-742950">
              <a:buFont typeface="+mj-lt"/>
              <a:buAutoNum type="arabicPeriod"/>
            </a:pP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63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14800" y="533400"/>
            <a:ext cx="4114800" cy="9144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dexmgs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6800" y="1534160"/>
            <a:ext cx="4907280" cy="334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ndexmgs000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1595120"/>
            <a:ext cx="4693920" cy="335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640080" y="4922520"/>
            <a:ext cx="11414760" cy="198628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পণ্ডিতই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মুগল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আকবর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চান্দ্র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হিজরী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১৫৫৬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৯৯২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হিজরিতে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9080"/>
            <a:ext cx="12161520" cy="718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4242585" y="501227"/>
            <a:ext cx="336804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350988"/>
            <a:ext cx="4233211" cy="3034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372479" y="5678268"/>
            <a:ext cx="10192214" cy="149587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</a:t>
            </a:r>
            <a:r>
              <a:rPr lang="as-IN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as-IN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১৪ এপ্রিল এই উৎসব পালিত </a:t>
            </a:r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as-IN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নববর্ষের ঐতিহ্যবাহী শুভেচ্ছা বাক্য হলো ‘শুভ নববর্ষ</a:t>
            </a:r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608789"/>
            <a:ext cx="9220200" cy="84649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as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পালিত হয়</a:t>
            </a:r>
            <a:r>
              <a:rPr lang="as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নববর্ষ’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6" name="Round Single Corner Rectangle 4"/>
          <p:cNvSpPr/>
          <p:nvPr/>
        </p:nvSpPr>
        <p:spPr>
          <a:xfrm>
            <a:off x="2743200" y="457200"/>
            <a:ext cx="6629400" cy="1066800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 কি কার্যক্রম হয়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11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" y="1644256"/>
            <a:ext cx="5175702" cy="251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3" descr="ncc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520" y="1656079"/>
            <a:ext cx="501396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4160" y="4493916"/>
            <a:ext cx="5227320" cy="2516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pb-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" y="4419599"/>
            <a:ext cx="5013960" cy="2331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6" name="Round Single Corner Rectangle 4"/>
          <p:cNvSpPr/>
          <p:nvPr/>
        </p:nvSpPr>
        <p:spPr>
          <a:xfrm>
            <a:off x="2743200" y="457200"/>
            <a:ext cx="6629400" cy="1066800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 কি কার্যক্রম হয়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0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4160" y="4114800"/>
            <a:ext cx="5334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" y="4114800"/>
            <a:ext cx="5227320" cy="277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pb-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39" y="1499203"/>
            <a:ext cx="5242561" cy="253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544320"/>
            <a:ext cx="5105400" cy="246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6" name="Round Single Corner Rectangle 4"/>
          <p:cNvSpPr/>
          <p:nvPr/>
        </p:nvSpPr>
        <p:spPr>
          <a:xfrm>
            <a:off x="2743200" y="457200"/>
            <a:ext cx="6629400" cy="1066800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 কি কার্যক্রম হয়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7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360" y="4419600"/>
            <a:ext cx="512064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9690" y="4360122"/>
            <a:ext cx="5654040" cy="285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b-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600200"/>
            <a:ext cx="5334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b-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600200"/>
            <a:ext cx="512064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7" descr="E:\img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00" y="228600"/>
            <a:ext cx="122682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4267200" y="523106"/>
            <a:ext cx="348996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6369454" cy="4160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1143000" y="5791200"/>
            <a:ext cx="10363200" cy="138176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>
              <a:buFont typeface="+mj-lt"/>
              <a:buAutoNum type="arabicPeriod"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 নববর্ষ কি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এ দিনে কি কি কার্যক্রম হয় তা লিপিবদ্ধ কর।</a:t>
            </a:r>
          </a:p>
          <a:p>
            <a:pPr marL="742950" indent="-742950" algn="ctr">
              <a:buFont typeface="+mj-lt"/>
              <a:buAutoNum type="arabicPeriod"/>
              <a:defRPr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>
              <a:buFont typeface="+mj-lt"/>
              <a:buAutoNum type="arabicPeriod"/>
              <a:defRPr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05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12192000" cy="720852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2" descr="G:\Eight Bangla Book.jpg"/>
          <p:cNvPicPr>
            <a:picLocks noChangeAspect="1" noChangeArrowheads="1"/>
          </p:cNvPicPr>
          <p:nvPr/>
        </p:nvPicPr>
        <p:blipFill rotWithShape="1">
          <a:blip r:embed="rId3" cstate="print">
            <a:lum bright="-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6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0" b="2269"/>
          <a:stretch/>
        </p:blipFill>
        <p:spPr bwMode="auto">
          <a:xfrm>
            <a:off x="8458200" y="1600200"/>
            <a:ext cx="1752600" cy="1894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2947" y="3810001"/>
            <a:ext cx="4831455" cy="3458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কণিকা</a:t>
            </a:r>
            <a:endParaRPr lang="bn-BD" sz="31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দশম</a:t>
            </a:r>
            <a:endParaRPr lang="en-US" sz="31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নববর্ষ </a:t>
            </a:r>
            <a:r>
              <a:rPr lang="bn-BD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NikoshBAN" pitchFamily="2" charset="0"/>
              </a:rPr>
              <a:t>(গদ্যাংশ)</a:t>
            </a:r>
            <a:endParaRPr lang="en-US" sz="31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Meiryo" pitchFamily="34" charset="-128"/>
              <a:cs typeface="NikoshBAN" pitchFamily="2" charset="0"/>
            </a:endParaRPr>
          </a:p>
          <a:p>
            <a:pPr algn="ctr">
              <a:defRPr/>
            </a:pPr>
            <a:r>
              <a:rPr lang="bn-BD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eiryo" pitchFamily="34" charset="-128"/>
                <a:cs typeface="NikoshBAN" pitchFamily="2" charset="0"/>
              </a:rPr>
              <a:t>সময়ঃ ৫০মিনিট</a:t>
            </a:r>
          </a:p>
          <a:p>
            <a:pPr algn="ctr"/>
            <a:endParaRPr lang="bn-BD" sz="3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648200" y="472827"/>
            <a:ext cx="2209800" cy="81788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b="1" dirty="0" err="1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icture-73310-14409625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752600"/>
            <a:ext cx="2045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8"/>
          <p:cNvSpPr txBox="1"/>
          <p:nvPr/>
        </p:nvSpPr>
        <p:spPr>
          <a:xfrm>
            <a:off x="914400" y="3840481"/>
            <a:ext cx="5943600" cy="28623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5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5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আদর্শসদর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4267200" y="523106"/>
            <a:ext cx="2438400" cy="77321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1675390"/>
            <a:ext cx="5562600" cy="692891"/>
          </a:xfrm>
          <a:prstGeom prst="wedgeEllipseCallout">
            <a:avLst>
              <a:gd name="adj1" fmla="val -82471"/>
              <a:gd name="adj2" fmla="val 261324"/>
            </a:avLst>
          </a:prstGeom>
          <a:noFill/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62940" y="2534634"/>
            <a:ext cx="11582400" cy="120032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বৈশাখের ১ </a:t>
            </a:r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as-IN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বাংলা সনের প্রথম দিন। দিনটি ভারতের পশ্চিমবঙ্গ এবং বাংলাদেশ নববর্ষ হিসেবে বিশেষ উৎসবের সাথে পালিত </a:t>
            </a:r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কার্যক্রমঃ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006662"/>
            <a:ext cx="442300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নববর্ষের শুভেচ্ছা </a:t>
            </a:r>
            <a:r>
              <a:rPr lang="as-IN" sz="4000" dirty="0" smtClean="0">
                <a:solidFill>
                  <a:srgbClr val="3333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4000" dirty="0" smtClean="0">
              <a:solidFill>
                <a:srgbClr val="33333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4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 শোভাযাত্রা</a:t>
            </a:r>
            <a: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40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4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পান্তা </a:t>
            </a:r>
            <a: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40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endParaRPr lang="en-US" sz="40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40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37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 U Image\images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2192000" cy="7162800"/>
          </a:xfrm>
          <a:prstGeom prst="rect">
            <a:avLst/>
          </a:prstGeom>
          <a:noFill/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343400" y="457200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62400" y="1312004"/>
            <a:ext cx="4114800" cy="2967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4493045"/>
            <a:ext cx="5105400" cy="9462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40867" indent="-440867">
              <a:buFontTx/>
              <a:buAutoNum type="arabicPeriod"/>
            </a:pP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হালখাতা বলতে কি বুঝায়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40867" indent="-440867">
              <a:buFontTx/>
              <a:buAutoNum type="arabicPeriod"/>
            </a:pPr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নববর্ষ কেমন উৎসব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5652686"/>
            <a:ext cx="9677400" cy="1497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40867" indent="-440867">
              <a:buFontTx/>
              <a:buAutoNum type="arabicPeriod"/>
            </a:pPr>
            <a:r>
              <a:rPr lang="bn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পুরনো হিসাবের খাতা বন্ধ ও নতুন খাতা খোলার 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আনন্দ-আ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আপ্যা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আনুষ্ঠানিকতার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নামই</a:t>
            </a:r>
            <a:r>
              <a:rPr lang="as-IN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40867" indent="-440867">
              <a:buFontTx/>
              <a:buAutoNum type="arabicPeriod"/>
            </a:pP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2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Photo0018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20040" y="259080"/>
            <a:ext cx="12161520" cy="7254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799" y="1676400"/>
            <a:ext cx="5725457" cy="4008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3840480" y="518160"/>
            <a:ext cx="4264977" cy="99966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38200" y="5943600"/>
            <a:ext cx="10881360" cy="685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নববর্ষকে ঘিরে বাঙ্গালির আনন্দ উৎসবের বর্ণনা দাও ।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1066800" y="1524000"/>
            <a:ext cx="7010400" cy="2590799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চৈতি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বান্ধবী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দুইজনে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শাড়ি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রমনার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বটমুলে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ভীড়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সেজেছে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খালা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খালু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খোজ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তন্বীর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চৈতি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গেয়ে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609600"/>
            <a:ext cx="6992620" cy="5554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অনুচ্ছেদটি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44196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বর্ষবরন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5181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6019800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চৈতির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ndexpkmcnot-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59" y="627516"/>
            <a:ext cx="3903680" cy="262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1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0559" y="3508028"/>
            <a:ext cx="3906415" cy="251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7" name="Picture 7" descr="pb-25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81000" y="304800"/>
            <a:ext cx="12192000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>
            <a:off x="1066800" y="6248400"/>
            <a:ext cx="10439400" cy="8864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7" name="Picture 11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698" y="1600200"/>
            <a:ext cx="5389062" cy="28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ncc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83205"/>
            <a:ext cx="5227320" cy="290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667000" y="724111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6210431"/>
            <a:ext cx="8601689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s-IN" sz="4400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নববর্ষের অনুষ্ঠানের প্রধান আয়োজন কী</a:t>
            </a:r>
            <a:r>
              <a:rPr lang="as-IN" sz="4400" dirty="0" smtClean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953000"/>
            <a:ext cx="52578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as-IN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বৈশাখী মেলার আয়োজন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547" y="1447800"/>
            <a:ext cx="5334000" cy="289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1927" y="1470932"/>
            <a:ext cx="5227320" cy="287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743200" y="631442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6053125"/>
            <a:ext cx="8601689" cy="84840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s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r>
              <a:rPr lang="as-I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as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উৎসব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as-I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 </a:t>
            </a:r>
            <a:endParaRPr lang="bn-BD" sz="41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4735666"/>
            <a:ext cx="52578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as-IN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001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6096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5" name="Picture 8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606745"/>
            <a:ext cx="4504214" cy="244553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 descr="pb-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913" y="1524000"/>
            <a:ext cx="4682887" cy="256095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76400" y="5962253"/>
            <a:ext cx="8601689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নববর্ষ কেমন উৎসব?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2116" y="4705154"/>
            <a:ext cx="52578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46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52600" y="4711257"/>
            <a:ext cx="8686800" cy="1752600"/>
            <a:chOff x="1600200" y="5105400"/>
            <a:chExt cx="8686800" cy="175260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1600200" y="5791200"/>
              <a:ext cx="8686800" cy="1066800"/>
            </a:xfrm>
            <a:prstGeom prst="flowChartAlternateProcess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564" tIns="58782" rIns="117564" bIns="58782" rtlCol="0" anchor="ctr">
              <a:prstTxWarp prst="textPlain">
                <a:avLst/>
              </a:prstTxWarp>
            </a:bodyPr>
            <a:lstStyle/>
            <a:p>
              <a:pPr algn="ctr">
                <a:defRPr/>
              </a:pPr>
              <a:r>
                <a:rPr lang="en-US" sz="6600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BD" sz="6600" b="1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বাংলা নববর্ষ </a:t>
              </a:r>
              <a:r>
                <a:rPr lang="en-US" sz="6600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’’</a:t>
              </a:r>
              <a:r>
                <a:rPr lang="en-US" sz="4400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-  </a:t>
              </a:r>
              <a:r>
                <a:rPr lang="bn-BD" sz="3600" b="1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শামসুজ্জামান খান</a:t>
              </a:r>
              <a:endParaRPr lang="bn-IN" sz="54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4800" y="5105400"/>
              <a:ext cx="2590800" cy="533400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40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53200" y="1021080"/>
            <a:ext cx="4953000" cy="2958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990600"/>
            <a:ext cx="5029200" cy="2989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57200" y="381000"/>
            <a:ext cx="119634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4419600" y="685800"/>
            <a:ext cx="3352800" cy="8382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366062"/>
            <a:ext cx="553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3480721"/>
            <a:ext cx="989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159514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67" indent="-440867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নব বর্ষের উৎপত্তি ও প্রচলন সম্পর্কে জানতে পারবে ।</a:t>
            </a:r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321314"/>
            <a:ext cx="10397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67" indent="-440867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8077201" y="3352800"/>
            <a:ext cx="3428999" cy="82940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শামসুজ্জামান খান</a:t>
            </a:r>
            <a:endParaRPr lang="bn-IN" sz="6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Wallpaper04935"/>
          <p:cNvSpPr>
            <a:spLocks noChangeArrowheads="1"/>
          </p:cNvSpPr>
          <p:nvPr/>
        </p:nvSpPr>
        <p:spPr bwMode="auto">
          <a:xfrm>
            <a:off x="4248151" y="426293"/>
            <a:ext cx="3429000" cy="99966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bn-BD" sz="5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5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1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1" y="1143000"/>
            <a:ext cx="2438400" cy="2046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6499861" y="4919549"/>
            <a:ext cx="5711125" cy="65914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bn-BD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 ১৯৪০,২৯ ডিসেম্বর </a:t>
            </a:r>
            <a:r>
              <a:rPr lang="bn-BD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মানিক </a:t>
            </a:r>
            <a:r>
              <a:rPr lang="bn-BD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গঞ্জ জেলায়।</a:t>
            </a:r>
            <a:endParaRPr lang="bn-IN" sz="3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807722" y="1593170"/>
            <a:ext cx="6400800" cy="118694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 –প্রবন্ধ গ্রন্থ , নানা প্রসঙ্গ , মাটি থেকে মহীরুহ , মুক্ত বুদ্ধি ,দুনিয়া মাতানো বিশ্ব কাপ ইত্যাদি ।</a:t>
            </a:r>
            <a:endParaRPr lang="en-US" sz="3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975106" y="3286554"/>
            <a:ext cx="5684778" cy="156960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বিশ্ববিদ্যালয়য় থেকে১৯৬২ সালে স্নাতক এবং ১৯৬৩ সালে স্নাতকোত্তর ডিগ্রি অর্জন করেন ।</a:t>
            </a:r>
            <a:endParaRPr lang="bn-IN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"/>
          <p:cNvSpPr>
            <a:spLocks noChangeArrowheads="1"/>
          </p:cNvSpPr>
          <p:nvPr/>
        </p:nvSpPr>
        <p:spPr bwMode="auto">
          <a:xfrm>
            <a:off x="975106" y="5478180"/>
            <a:ext cx="5105400" cy="118694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২০০৯ সালের মে মাসে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একাডেমীর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মহাপরিচালক 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পদে </a:t>
            </a:r>
            <a:endParaRPr lang="en-US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যোগদান করেন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White marble"/>
          <p:cNvSpPr>
            <a:spLocks noChangeArrowheads="1"/>
          </p:cNvSpPr>
          <p:nvPr/>
        </p:nvSpPr>
        <p:spPr bwMode="auto">
          <a:xfrm>
            <a:off x="4648200" y="457200"/>
            <a:ext cx="2179319" cy="9996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1" y="1662431"/>
            <a:ext cx="3429318" cy="153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46760" y="1813560"/>
            <a:ext cx="2880360" cy="930170"/>
          </a:xfrm>
          <a:prstGeom prst="roundRect">
            <a:avLst>
              <a:gd name="adj" fmla="val 28491"/>
            </a:avLst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100" b="1" dirty="0">
                <a:latin typeface="NikoshBAN" pitchFamily="2" charset="0"/>
                <a:cs typeface="NikoshBAN" pitchFamily="2" charset="0"/>
              </a:rPr>
              <a:t>পাকিস্তান আমল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787640" y="1835150"/>
            <a:ext cx="4480560" cy="1102890"/>
          </a:xfrm>
          <a:prstGeom prst="roundRect">
            <a:avLst>
              <a:gd name="adj" fmla="val 28491"/>
            </a:avLst>
          </a:prstGeom>
          <a:noFill/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100" b="1" dirty="0">
                <a:latin typeface="NikoshBAN" pitchFamily="2" charset="0"/>
                <a:cs typeface="NikoshBAN" pitchFamily="2" charset="0"/>
              </a:rPr>
              <a:t>১৯৪৭ থেকে ১৯৭১ সালের পুর্ব পর্যন্ত সময়।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3840" y="3562350"/>
            <a:ext cx="3287077" cy="151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640080" y="3821430"/>
            <a:ext cx="2880360" cy="930170"/>
          </a:xfrm>
          <a:prstGeom prst="roundRect">
            <a:avLst>
              <a:gd name="adj" fmla="val 28491"/>
            </a:avLst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100" b="1" dirty="0">
                <a:latin typeface="NikoshBAN" pitchFamily="2" charset="0"/>
                <a:cs typeface="NikoshBAN" pitchFamily="2" charset="0"/>
              </a:rPr>
              <a:t>মঙ্গল শোভাযাত্রা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7680960" y="3821430"/>
            <a:ext cx="4480560" cy="1102890"/>
          </a:xfrm>
          <a:prstGeom prst="roundRect">
            <a:avLst>
              <a:gd name="adj" fmla="val 28491"/>
            </a:avLst>
          </a:prstGeom>
          <a:noFill/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100" b="1" dirty="0">
                <a:latin typeface="NikoshBAN" pitchFamily="2" charset="0"/>
                <a:cs typeface="NikoshBAN" pitchFamily="2" charset="0"/>
              </a:rPr>
              <a:t>মানুষের মঙ্গল কামনা করে যে মিছিল করা হয়।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0520" y="5548630"/>
            <a:ext cx="314706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6"/>
          <p:cNvSpPr>
            <a:spLocks noChangeArrowheads="1"/>
          </p:cNvSpPr>
          <p:nvPr/>
        </p:nvSpPr>
        <p:spPr bwMode="auto">
          <a:xfrm>
            <a:off x="640080" y="5721350"/>
            <a:ext cx="2880360" cy="930170"/>
          </a:xfrm>
          <a:prstGeom prst="roundRect">
            <a:avLst>
              <a:gd name="adj" fmla="val 28491"/>
            </a:avLst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100" b="1" dirty="0">
                <a:latin typeface="NikoshBAN" pitchFamily="2" charset="0"/>
                <a:cs typeface="NikoshBAN" pitchFamily="2" charset="0"/>
              </a:rPr>
              <a:t>ঠাকুর পরিবার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7680960" y="5634990"/>
            <a:ext cx="4480560" cy="1102890"/>
          </a:xfrm>
          <a:prstGeom prst="roundRect">
            <a:avLst>
              <a:gd name="adj" fmla="val 28491"/>
            </a:avLst>
          </a:prstGeom>
          <a:noFill/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100" b="1" dirty="0">
                <a:latin typeface="NikoshBAN" pitchFamily="2" charset="0"/>
                <a:cs typeface="NikoshBAN" pitchFamily="2" charset="0"/>
              </a:rPr>
              <a:t>রবীন্দ্রনাথ ঠাকুরের পরিবার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598</Words>
  <Application>Microsoft Office PowerPoint</Application>
  <PresentationFormat>Custom</PresentationFormat>
  <Paragraphs>93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Meiryo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NCCNCC</cp:lastModifiedBy>
  <cp:revision>400</cp:revision>
  <dcterms:created xsi:type="dcterms:W3CDTF">2015-03-29T01:14:49Z</dcterms:created>
  <dcterms:modified xsi:type="dcterms:W3CDTF">2020-03-05T15:44:59Z</dcterms:modified>
</cp:coreProperties>
</file>