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2" r:id="rId4"/>
    <p:sldId id="263" r:id="rId5"/>
    <p:sldId id="264" r:id="rId6"/>
    <p:sldId id="265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  <a:ln w="263525">
            <a:solidFill>
              <a:srgbClr val="00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382000" cy="6172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সবাইকে সু-স্বাগতম  </a:t>
            </a:r>
            <a:endParaRPr lang="en-GB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  <a:ln w="3302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41148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572000" y="381000"/>
            <a:ext cx="4114800" cy="304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81000" y="3505200"/>
            <a:ext cx="4114800" cy="2895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572000" y="3505200"/>
            <a:ext cx="4038600" cy="2895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  <a:ln w="3302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Cube 3"/>
          <p:cNvSpPr/>
          <p:nvPr/>
        </p:nvSpPr>
        <p:spPr>
          <a:xfrm>
            <a:off x="4038600" y="457200"/>
            <a:ext cx="4724400" cy="1828800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  <a:p>
            <a:pPr algn="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৭মিনিট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an 4"/>
          <p:cNvSpPr/>
          <p:nvPr/>
        </p:nvSpPr>
        <p:spPr>
          <a:xfrm>
            <a:off x="381000" y="304800"/>
            <a:ext cx="3505200" cy="2057400"/>
          </a:xfrm>
          <a:prstGeom prst="can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33400" y="2590800"/>
            <a:ext cx="8077200" cy="37338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 w="2794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১।যদি কেউ প্রত্যক্ষ বা পরোক্ষভাবে যৌতুক গ্রহণ করে তার শাস্তি কি হবে বুঝিয়ে বল?   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553200"/>
          </a:xfrm>
          <a:ln w="3302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Bevel 3"/>
          <p:cNvSpPr/>
          <p:nvPr/>
        </p:nvSpPr>
        <p:spPr>
          <a:xfrm>
            <a:off x="533400" y="457200"/>
            <a:ext cx="8153400" cy="16764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মূল্যায়ণ </a:t>
            </a:r>
            <a:endParaRPr lang="en-GB" sz="9600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438400"/>
            <a:ext cx="8077200" cy="3962400"/>
          </a:xfrm>
          <a:prstGeom prst="rect">
            <a:avLst/>
          </a:prstGeom>
          <a:solidFill>
            <a:schemeClr val="bg2">
              <a:lumMod val="75000"/>
            </a:schemeClr>
          </a:solidFill>
          <a:ln w="203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নিচের সঠিক উত্তরটি বাছাই কর;</a:t>
            </a:r>
          </a:p>
          <a:p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১। যৌতুক নিরোধ আইন প্রণয়ন করা হয়েছে –</a:t>
            </a:r>
          </a:p>
          <a:p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(ক)    ১৯৭৯      (খ)    ১৯৮০   (গ)    ১৯৮২     (ঘ)   ১৯৮৪ </a:t>
            </a:r>
          </a:p>
          <a:p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২। যৌতুক গ্রহণের অপরাধে কত টাকা অর্থদন্ড দিতে হবে----</a:t>
            </a:r>
          </a:p>
          <a:p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(ক)     তিন হাজার টাকা       (খ)      চার হাজার টাকা  </a:t>
            </a:r>
          </a:p>
          <a:p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(গ)     পাঁচ হাজার টাকা        (ঘ)      ছয় হাজার টাকা  </a:t>
            </a:r>
            <a:endParaRPr lang="en-GB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971800" y="3810000"/>
            <a:ext cx="609600" cy="609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38200" y="5334000"/>
            <a:ext cx="609600" cy="609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blipFill>
            <a:blip r:embed="rId2"/>
            <a:stretch>
              <a:fillRect/>
            </a:stretch>
          </a:blipFill>
          <a:ln w="3302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bn-IN" sz="16600" b="1" spc="50" dirty="0" smtClean="0">
                <a:ln w="11430">
                  <a:solidFill>
                    <a:srgbClr val="00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 </a:t>
            </a:r>
            <a:endParaRPr lang="en-GB" sz="16600" b="1" spc="50" dirty="0">
              <a:ln w="11430">
                <a:solidFill>
                  <a:srgbClr val="00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ln w="390525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81000" y="457200"/>
            <a:ext cx="8382000" cy="5943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dirty="0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609600"/>
            <a:ext cx="5105400" cy="1447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১।যৌতুক নিরোধ আইনে কী বলা হয়েছে ব্যাখ্যা কর ?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33400" y="5029200"/>
            <a:ext cx="30480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2">
              <a:lumMod val="60000"/>
              <a:lumOff val="40000"/>
            </a:schemeClr>
          </a:solidFill>
          <a:ln w="263525">
            <a:solidFill>
              <a:srgbClr val="00FF00"/>
            </a:solidFill>
          </a:ln>
        </p:spPr>
        <p:txBody>
          <a:bodyPr/>
          <a:lstStyle/>
          <a:p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পরিচিতি </a:t>
            </a: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724400"/>
          </a:xfrm>
          <a:blipFill>
            <a:blip r:embed="rId2"/>
            <a:tile tx="0" ty="0" sx="100000" sy="100000" flip="none" algn="tl"/>
          </a:blipFill>
          <a:ln w="263525">
            <a:solidFill>
              <a:srgbClr val="C00000"/>
            </a:solidFill>
          </a:ln>
        </p:spPr>
        <p:txBody>
          <a:bodyPr/>
          <a:lstStyle/>
          <a:p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মোঃ আবু ইউছুফ খন্দকার</a:t>
            </a:r>
          </a:p>
          <a:p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সহকারি শিক্ষক</a:t>
            </a:r>
          </a:p>
          <a:p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চান্দাইর পাড়া সুঃ হাঃ ফাযিল মাদ্রাসা </a:t>
            </a:r>
          </a:p>
          <a:p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ডাকঘরঃ তাজপুর</a:t>
            </a:r>
          </a:p>
          <a:p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উপজেলাঃ বালাগঞ্জ</a:t>
            </a:r>
          </a:p>
          <a:p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জেলাঃ সিলেট</a:t>
            </a:r>
          </a:p>
          <a:p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০১৭৩৭৬১০৬২৩ </a:t>
            </a:r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114800" cy="4724400"/>
          </a:xfrm>
          <a:blipFill>
            <a:blip r:embed="rId3"/>
            <a:tile tx="0" ty="0" sx="100000" sy="100000" flip="none" algn="tl"/>
          </a:blipFill>
          <a:ln w="263525">
            <a:solidFill>
              <a:srgbClr val="002060"/>
            </a:solidFill>
          </a:ln>
        </p:spPr>
        <p:txBody>
          <a:bodyPr/>
          <a:lstStyle/>
          <a:p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শ্রেণিঃ সপ্তম </a:t>
            </a:r>
          </a:p>
          <a:p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অধ্যায়ঃদশ</a:t>
            </a:r>
          </a:p>
          <a:p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পৃষ্ঠাঃ৯৭ </a:t>
            </a:r>
          </a:p>
          <a:p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শিক্ষার্থী সংখ্যাঃ ৪৫ জন</a:t>
            </a:r>
          </a:p>
          <a:p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সময়ঃ ৪০মিনিট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bn-IN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তারিখঃ 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০৫</a:t>
            </a:r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/০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/২০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২০</a:t>
            </a:r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ইং </a:t>
            </a:r>
          </a:p>
          <a:p>
            <a:endParaRPr lang="en-GB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19400" y="3429000"/>
            <a:ext cx="1524000" cy="16002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7315200" y="2647293"/>
            <a:ext cx="1295400" cy="1467507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4876800" cy="3505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 ও কনে </a:t>
            </a:r>
            <a:endParaRPr lang="en-GB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152400"/>
            <a:ext cx="4038600" cy="3505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বিয়েতে যৌতুক </a:t>
            </a:r>
            <a:endParaRPr lang="en-GB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733800"/>
            <a:ext cx="4495800" cy="2971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কনে ও যৌতুক নিয়ে চলেছে, বর!</a:t>
            </a:r>
            <a:r>
              <a:rPr lang="bn-IN" sz="4000" dirty="0" smtClean="0"/>
              <a:t>  </a:t>
            </a:r>
            <a:endParaRPr lang="en-GB" sz="4000" dirty="0"/>
          </a:p>
        </p:txBody>
      </p:sp>
      <p:sp>
        <p:nvSpPr>
          <p:cNvPr id="7" name="Rectangle 6"/>
          <p:cNvSpPr/>
          <p:nvPr/>
        </p:nvSpPr>
        <p:spPr>
          <a:xfrm>
            <a:off x="4648200" y="3733800"/>
            <a:ext cx="4343400" cy="29718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যৌতুকের প্রভাব </a:t>
            </a:r>
            <a:endParaRPr lang="en-GB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  <a:ln w="330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57200" y="457200"/>
            <a:ext cx="82296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উপরের ছবি ও ভিডিও দেখে তোমরা কি বুঝতে পেরেছে?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33400" y="3733800"/>
            <a:ext cx="8153400" cy="27432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203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তাহলে আজকের পাঠের শিরোনাম হচ্ছে  </a:t>
            </a:r>
          </a:p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যৌতুকের ধারণা, কারণ ও প্রভাব </a:t>
            </a:r>
            <a:endParaRPr lang="en-GB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838200" y="1981200"/>
            <a:ext cx="7391400" cy="1676400"/>
          </a:xfrm>
          <a:prstGeom prst="star32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এগুলো যৌতুক </a:t>
            </a:r>
            <a:endParaRPr lang="en-GB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477000"/>
          </a:xfrm>
          <a:ln w="3302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Flowchart: Punched Tape 3"/>
          <p:cNvSpPr/>
          <p:nvPr/>
        </p:nvSpPr>
        <p:spPr>
          <a:xfrm>
            <a:off x="457200" y="381000"/>
            <a:ext cx="8001000" cy="167640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শিক্ষার্থীরা.........।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286000"/>
            <a:ext cx="8229600" cy="3962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যৌতুকের ধারণা ব্যাখ্যা করতে পারবে;</a:t>
            </a:r>
          </a:p>
          <a:p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যৌতুকের কারণ ও প্রভাব বিশ্লেষণ করতে পারবে;</a:t>
            </a:r>
          </a:p>
          <a:p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যৌতুক নিরোধ আইনের ব্যাখা করতে পারবে; </a:t>
            </a:r>
            <a:endParaRPr lang="en-GB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  <a:ln w="263525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4" name="Flowchart: Process 3"/>
          <p:cNvSpPr/>
          <p:nvPr/>
        </p:nvSpPr>
        <p:spPr>
          <a:xfrm>
            <a:off x="4648200" y="304800"/>
            <a:ext cx="4114800" cy="3048000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Process 4"/>
          <p:cNvSpPr/>
          <p:nvPr/>
        </p:nvSpPr>
        <p:spPr>
          <a:xfrm>
            <a:off x="304800" y="304800"/>
            <a:ext cx="4267200" cy="3048000"/>
          </a:xfrm>
          <a:prstGeom prst="flowChartProcess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Process 5"/>
          <p:cNvSpPr/>
          <p:nvPr/>
        </p:nvSpPr>
        <p:spPr>
          <a:xfrm>
            <a:off x="304800" y="3429000"/>
            <a:ext cx="4267200" cy="3124200"/>
          </a:xfrm>
          <a:prstGeom prst="flowChartProcess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Process 6"/>
          <p:cNvSpPr/>
          <p:nvPr/>
        </p:nvSpPr>
        <p:spPr>
          <a:xfrm>
            <a:off x="4648200" y="3429000"/>
            <a:ext cx="4191000" cy="3124200"/>
          </a:xfrm>
          <a:prstGeom prst="flowChartProcess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ln w="3302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txBody>
          <a:bodyPr/>
          <a:lstStyle/>
          <a:p>
            <a:pPr>
              <a:buNone/>
            </a:pPr>
            <a:endParaRPr lang="en-GB" dirty="0"/>
          </a:p>
        </p:txBody>
      </p:sp>
      <p:sp>
        <p:nvSpPr>
          <p:cNvPr id="10" name="Flowchart: Alternate Process 9"/>
          <p:cNvSpPr/>
          <p:nvPr/>
        </p:nvSpPr>
        <p:spPr>
          <a:xfrm rot="13238474">
            <a:off x="7432184" y="581013"/>
            <a:ext cx="1066800" cy="1222248"/>
          </a:xfrm>
          <a:prstGeom prst="flowChartAlternateProcess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3352800" y="533400"/>
            <a:ext cx="3657600" cy="1219200"/>
          </a:xfrm>
          <a:prstGeom prst="roundRect">
            <a:avLst/>
          </a:prstGeom>
          <a:solidFill>
            <a:srgbClr val="C0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একক কাজ</a:t>
            </a:r>
          </a:p>
          <a:p>
            <a:pPr algn="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৬মিনিট 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3400" y="2133600"/>
            <a:ext cx="8001000" cy="3810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152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১।আমাদের দেশের সামাজিক সমস্যার কারণ কি?</a:t>
            </a:r>
          </a:p>
          <a:p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২।যৌতুক কাকে বলে? </a:t>
            </a:r>
            <a:endParaRPr lang="en-GB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533400"/>
            <a:ext cx="2590800" cy="1447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477000"/>
          </a:xfrm>
          <a:ln w="263525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buNone/>
            </a:pPr>
            <a:r>
              <a:rPr lang="bn-IN" dirty="0" smtClean="0"/>
              <a:t>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81000" y="457200"/>
            <a:ext cx="4267200" cy="2895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800600" y="457200"/>
            <a:ext cx="3962400" cy="2819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04800" y="3505200"/>
            <a:ext cx="4419600" cy="2971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876800" y="3429000"/>
            <a:ext cx="3886200" cy="304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6553200"/>
          </a:xfrm>
          <a:blipFill>
            <a:blip r:embed="rId2"/>
            <a:tile tx="0" ty="0" sx="100000" sy="100000" flip="none" algn="tl"/>
          </a:blipFill>
          <a:ln w="3302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27000"/>
          </a:sp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bn-IN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জোড়ায় কাজ</a:t>
            </a:r>
            <a:endParaRPr lang="en-GB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r">
              <a:buNone/>
            </a:pPr>
            <a:r>
              <a:rPr lang="bn-I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৫মিনিট 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57200"/>
            <a:ext cx="2209800" cy="1600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57200" y="2514600"/>
            <a:ext cx="8305800" cy="3886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52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১।কি কি কারণে বর পক্ষ কনে পক্ষের কাজ থেকে যৌতুক গ্রহণ করে থাকে?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কত টাকা উপহার দিলে যৌতুক হিসাবে গণ্য হয় না?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বাংলাদেশে কত সালে যৌতুক নিরোধ আইন প্রণয়ন করা হয়েছে?  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283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</vt:lpstr>
      <vt:lpstr>NikoshBAN</vt:lpstr>
      <vt:lpstr>Vrinda</vt:lpstr>
      <vt:lpstr>Office Theme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47</cp:revision>
  <dcterms:created xsi:type="dcterms:W3CDTF">2006-08-16T00:00:00Z</dcterms:created>
  <dcterms:modified xsi:type="dcterms:W3CDTF">2020-03-06T08:18:53Z</dcterms:modified>
</cp:coreProperties>
</file>