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6.jpg" ContentType="image/png"/>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8" r:id="rId3"/>
    <p:sldId id="257" r:id="rId4"/>
    <p:sldId id="258" r:id="rId5"/>
    <p:sldId id="269" r:id="rId6"/>
    <p:sldId id="259" r:id="rId7"/>
    <p:sldId id="260" r:id="rId8"/>
    <p:sldId id="261" r:id="rId9"/>
    <p:sldId id="262" r:id="rId10"/>
    <p:sldId id="263" r:id="rId11"/>
    <p:sldId id="264" r:id="rId12"/>
    <p:sldId id="265" r:id="rId13"/>
    <p:sldId id="266" r:id="rId14"/>
    <p:sldId id="270"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70" d="100"/>
          <a:sy n="70" d="100"/>
        </p:scale>
        <p:origin x="14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1FE658-743B-47A7-9F91-08631C2A2724}" type="datetimeFigureOut">
              <a:rPr lang="en-US" smtClean="0"/>
              <a:t>3/5/2020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C258D3-F2DE-42A5-AC1F-C43B3C1FF07F}" type="slidenum">
              <a:rPr lang="en-US" smtClean="0"/>
              <a:t>‹#›</a:t>
            </a:fld>
            <a:endParaRPr lang="en-US"/>
          </a:p>
        </p:txBody>
      </p:sp>
    </p:spTree>
    <p:extLst>
      <p:ext uri="{BB962C8B-B14F-4D97-AF65-F5344CB8AC3E}">
        <p14:creationId xmlns:p14="http://schemas.microsoft.com/office/powerpoint/2010/main" val="3819477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C258D3-F2DE-42A5-AC1F-C43B3C1FF07F}" type="slidenum">
              <a:rPr lang="en-US" smtClean="0"/>
              <a:t>1</a:t>
            </a:fld>
            <a:endParaRPr lang="en-US"/>
          </a:p>
        </p:txBody>
      </p:sp>
    </p:spTree>
    <p:extLst>
      <p:ext uri="{BB962C8B-B14F-4D97-AF65-F5344CB8AC3E}">
        <p14:creationId xmlns:p14="http://schemas.microsoft.com/office/powerpoint/2010/main" val="218161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C258D3-F2DE-42A5-AC1F-C43B3C1FF07F}" type="slidenum">
              <a:rPr lang="en-US" smtClean="0"/>
              <a:t>2</a:t>
            </a:fld>
            <a:endParaRPr lang="en-US"/>
          </a:p>
        </p:txBody>
      </p:sp>
    </p:spTree>
    <p:extLst>
      <p:ext uri="{BB962C8B-B14F-4D97-AF65-F5344CB8AC3E}">
        <p14:creationId xmlns:p14="http://schemas.microsoft.com/office/powerpoint/2010/main" val="72101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C258D3-F2DE-42A5-AC1F-C43B3C1FF07F}" type="slidenum">
              <a:rPr lang="en-US" smtClean="0"/>
              <a:t>15</a:t>
            </a:fld>
            <a:endParaRPr lang="en-US"/>
          </a:p>
        </p:txBody>
      </p:sp>
    </p:spTree>
    <p:extLst>
      <p:ext uri="{BB962C8B-B14F-4D97-AF65-F5344CB8AC3E}">
        <p14:creationId xmlns:p14="http://schemas.microsoft.com/office/powerpoint/2010/main" val="2503432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ame 6"/>
          <p:cNvSpPr/>
          <p:nvPr userDrawn="1"/>
        </p:nvSpPr>
        <p:spPr>
          <a:xfrm>
            <a:off x="0" y="0"/>
            <a:ext cx="9144000" cy="6858000"/>
          </a:xfrm>
          <a:prstGeom prst="frame">
            <a:avLst>
              <a:gd name="adj1" fmla="val 1754"/>
            </a:avLst>
          </a:prstGeom>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20.jpg"/><Relationship Id="rId5" Type="http://schemas.openxmlformats.org/officeDocument/2006/relationships/image" Target="../media/image19.jpg"/><Relationship Id="rId4" Type="http://schemas.openxmlformats.org/officeDocument/2006/relationships/image" Target="../media/image18.jpg"/></Relationships>
</file>

<file path=ppt/slides/_rels/slide14.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799" y="3581400"/>
            <a:ext cx="1219200" cy="1143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rot="10800000" flipH="1" flipV="1">
            <a:off x="669903" y="4010509"/>
            <a:ext cx="533400" cy="114300"/>
          </a:xfrm>
          <a:prstGeom prst="straightConnector1">
            <a:avLst/>
          </a:prstGeom>
          <a:ln w="38100">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876300" y="4229100"/>
            <a:ext cx="457200" cy="2286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219200" y="4114800"/>
            <a:ext cx="609600" cy="1588"/>
          </a:xfrm>
          <a:prstGeom prst="straightConnector1">
            <a:avLst/>
          </a:prstGeom>
          <a:ln w="3810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913606" y="3810000"/>
            <a:ext cx="610394" cy="794"/>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endCxn id="7" idx="0"/>
          </p:cNvCxnSpPr>
          <p:nvPr/>
        </p:nvCxnSpPr>
        <p:spPr>
          <a:xfrm rot="16200000" flipH="1">
            <a:off x="685799" y="2971800"/>
            <a:ext cx="838200" cy="381000"/>
          </a:xfrm>
          <a:prstGeom prst="bentConnector3">
            <a:avLst>
              <a:gd name="adj1" fmla="val 50000"/>
            </a:avLst>
          </a:prstGeom>
          <a:ln w="57150">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905000" y="4114800"/>
            <a:ext cx="6934200" cy="1588"/>
          </a:xfrm>
          <a:prstGeom prst="straightConnector1">
            <a:avLst/>
          </a:prstGeom>
          <a:ln w="571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8039894" y="3390900"/>
            <a:ext cx="1447006" cy="794"/>
          </a:xfrm>
          <a:prstGeom prst="straightConnector1">
            <a:avLst/>
          </a:prstGeom>
          <a:ln w="571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8570794" y="2631920"/>
            <a:ext cx="381000"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8534400" y="1600200"/>
            <a:ext cx="457200" cy="9906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8534400" y="18288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9" idx="1"/>
            <a:endCxn id="49" idx="3"/>
          </p:cNvCxnSpPr>
          <p:nvPr/>
        </p:nvCxnSpPr>
        <p:spPr>
          <a:xfrm rot="10800000" flipH="1">
            <a:off x="85344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534400" y="1752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534400" y="1676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34400" y="19050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8534400" y="1981200"/>
            <a:ext cx="457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2819400" y="3276600"/>
            <a:ext cx="533400" cy="144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895600" y="3352800"/>
            <a:ext cx="381000" cy="6096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p:cNvCxnSpPr/>
          <p:nvPr/>
        </p:nvCxnSpPr>
        <p:spPr>
          <a:xfrm>
            <a:off x="2895600" y="3505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0800000" flipH="1">
            <a:off x="2895600" y="3810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895600" y="3429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19400" y="37338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83" idx="1"/>
            <a:endCxn id="83" idx="3"/>
          </p:cNvCxnSpPr>
          <p:nvPr/>
        </p:nvCxnSpPr>
        <p:spPr>
          <a:xfrm rot="10800000" flipH="1">
            <a:off x="2895600" y="3657600"/>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2819400" y="4038600"/>
            <a:ext cx="533400" cy="2286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ounded Rectangle 106"/>
          <p:cNvSpPr/>
          <p:nvPr/>
        </p:nvSpPr>
        <p:spPr>
          <a:xfrm>
            <a:off x="2819400" y="4267200"/>
            <a:ext cx="533400" cy="4572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 name="Straight Connector 108"/>
          <p:cNvCxnSpPr>
            <a:stCxn id="107" idx="1"/>
            <a:endCxn id="107" idx="3"/>
          </p:cNvCxnSpPr>
          <p:nvPr/>
        </p:nvCxnSpPr>
        <p:spPr>
          <a:xfrm rot="10800000" flipH="1">
            <a:off x="2819400" y="44958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895600" y="434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10800000" flipH="1">
            <a:off x="2819400" y="46482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rot="5400000" flipH="1" flipV="1">
            <a:off x="2514600" y="2743200"/>
            <a:ext cx="1066800" cy="1588"/>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1" name="Rectangle 120"/>
          <p:cNvSpPr/>
          <p:nvPr/>
        </p:nvSpPr>
        <p:spPr>
          <a:xfrm>
            <a:off x="6477000" y="3733800"/>
            <a:ext cx="685800" cy="762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3" name="Straight Connector 122"/>
          <p:cNvCxnSpPr/>
          <p:nvPr/>
        </p:nvCxnSpPr>
        <p:spPr>
          <a:xfrm rot="16200000" flipH="1">
            <a:off x="6629400" y="3962400"/>
            <a:ext cx="381000" cy="381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6629400" y="3962400"/>
            <a:ext cx="381000" cy="381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rot="5400000" flipH="1" flipV="1">
            <a:off x="6363097" y="3238103"/>
            <a:ext cx="98980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rot="5400000">
            <a:off x="6542571" y="4659290"/>
            <a:ext cx="609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5" name="Rectangle 164"/>
          <p:cNvSpPr/>
          <p:nvPr/>
        </p:nvSpPr>
        <p:spPr>
          <a:xfrm>
            <a:off x="6620301" y="4913311"/>
            <a:ext cx="609600" cy="10668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6553200" y="1828800"/>
            <a:ext cx="533400" cy="106680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6" name="Picture 195"/>
          <p:cNvPicPr>
            <a:picLocks noChangeAspect="1"/>
          </p:cNvPicPr>
          <p:nvPr/>
        </p:nvPicPr>
        <p:blipFill rotWithShape="1">
          <a:blip r:embed="rId3" cstate="print">
            <a:extLst>
              <a:ext uri="{28A0092B-C50C-407E-A947-70E740481C1C}">
                <a14:useLocalDpi xmlns:a14="http://schemas.microsoft.com/office/drawing/2010/main" val="0"/>
              </a:ext>
            </a:extLst>
          </a:blip>
          <a:srcRect l="3213" t="2716" r="3213" b="-1052"/>
          <a:stretch/>
        </p:blipFill>
        <p:spPr>
          <a:xfrm>
            <a:off x="7315200" y="1600200"/>
            <a:ext cx="838200" cy="723982"/>
          </a:xfrm>
          <a:prstGeom prst="rect">
            <a:avLst/>
          </a:prstGeom>
        </p:spPr>
      </p:pic>
      <p:pic>
        <p:nvPicPr>
          <p:cNvPr id="197" name="Picture 196"/>
          <p:cNvPicPr>
            <a:picLocks noChangeAspect="1"/>
          </p:cNvPicPr>
          <p:nvPr/>
        </p:nvPicPr>
        <p:blipFill rotWithShape="1">
          <a:blip r:embed="rId3">
            <a:extLst>
              <a:ext uri="{28A0092B-C50C-407E-A947-70E740481C1C}">
                <a14:useLocalDpi xmlns:a14="http://schemas.microsoft.com/office/drawing/2010/main" val="0"/>
              </a:ext>
            </a:extLst>
          </a:blip>
          <a:srcRect l="3213" t="2716" r="3213" b="-1052"/>
          <a:stretch/>
        </p:blipFill>
        <p:spPr>
          <a:xfrm>
            <a:off x="5334000" y="4724400"/>
            <a:ext cx="990600" cy="855615"/>
          </a:xfrm>
          <a:prstGeom prst="rect">
            <a:avLst/>
          </a:prstGeom>
        </p:spPr>
      </p:pic>
      <p:pic>
        <p:nvPicPr>
          <p:cNvPr id="198" name="Picture 197"/>
          <p:cNvPicPr>
            <a:picLocks noChangeAspect="1"/>
          </p:cNvPicPr>
          <p:nvPr/>
        </p:nvPicPr>
        <p:blipFill rotWithShape="1">
          <a:blip r:embed="rId3">
            <a:extLst>
              <a:ext uri="{28A0092B-C50C-407E-A947-70E740481C1C}">
                <a14:useLocalDpi xmlns:a14="http://schemas.microsoft.com/office/drawing/2010/main" val="0"/>
              </a:ext>
            </a:extLst>
          </a:blip>
          <a:srcRect l="3213" t="2716" r="3213" b="-1052"/>
          <a:stretch/>
        </p:blipFill>
        <p:spPr>
          <a:xfrm>
            <a:off x="5181600" y="1676400"/>
            <a:ext cx="1050519" cy="907369"/>
          </a:xfrm>
          <a:prstGeom prst="rect">
            <a:avLst/>
          </a:prstGeom>
        </p:spPr>
      </p:pic>
      <p:pic>
        <p:nvPicPr>
          <p:cNvPr id="1026" name="Picture 2" descr="C:\Users\HP\Downloads\5-2-server-png-image.png"/>
          <p:cNvPicPr>
            <a:picLocks noChangeAspect="1" noChangeArrowheads="1"/>
          </p:cNvPicPr>
          <p:nvPr/>
        </p:nvPicPr>
        <p:blipFill>
          <a:blip r:embed="rId4" cstate="print"/>
          <a:srcRect/>
          <a:stretch>
            <a:fillRect/>
          </a:stretch>
        </p:blipFill>
        <p:spPr bwMode="auto">
          <a:xfrm>
            <a:off x="2590800" y="3124200"/>
            <a:ext cx="990600" cy="2133600"/>
          </a:xfrm>
          <a:prstGeom prst="rect">
            <a:avLst/>
          </a:prstGeom>
          <a:noFill/>
        </p:spPr>
      </p:pic>
      <p:pic>
        <p:nvPicPr>
          <p:cNvPr id="1027" name="Picture 3" descr="C:\Users\HP\Pictures\printer.jpg"/>
          <p:cNvPicPr>
            <a:picLocks noChangeAspect="1" noChangeArrowheads="1"/>
          </p:cNvPicPr>
          <p:nvPr/>
        </p:nvPicPr>
        <p:blipFill>
          <a:blip r:embed="rId5"/>
          <a:srcRect/>
          <a:stretch>
            <a:fillRect/>
          </a:stretch>
        </p:blipFill>
        <p:spPr bwMode="auto">
          <a:xfrm>
            <a:off x="2399087" y="1590358"/>
            <a:ext cx="1447800" cy="1230630"/>
          </a:xfrm>
          <a:prstGeom prst="rect">
            <a:avLst/>
          </a:prstGeom>
          <a:noFill/>
        </p:spPr>
      </p:pic>
      <p:sp>
        <p:nvSpPr>
          <p:cNvPr id="211" name="Rectangle 210"/>
          <p:cNvSpPr/>
          <p:nvPr/>
        </p:nvSpPr>
        <p:spPr>
          <a:xfrm>
            <a:off x="419468" y="4800600"/>
            <a:ext cx="1751864"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ঢ়</a:t>
            </a:r>
            <a:r>
              <a:rPr lang="bn-IN" sz="2800" dirty="0" smtClean="0">
                <a:solidFill>
                  <a:schemeClr val="tx1"/>
                </a:solidFill>
                <a:latin typeface="NikoshBAN" panose="02000000000000000000" pitchFamily="2" charset="0"/>
                <a:cs typeface="NikoshBAN" panose="02000000000000000000" pitchFamily="2" charset="0"/>
              </a:rPr>
              <a:t>রাউটার</a:t>
            </a:r>
            <a:endParaRPr lang="en-US" sz="2800" dirty="0">
              <a:latin typeface="NikoshBAN" panose="02000000000000000000" pitchFamily="2" charset="0"/>
              <a:cs typeface="NikoshBAN" panose="02000000000000000000" pitchFamily="2" charset="0"/>
            </a:endParaRPr>
          </a:p>
        </p:txBody>
      </p:sp>
      <p:sp>
        <p:nvSpPr>
          <p:cNvPr id="212" name="Rectangle 211"/>
          <p:cNvSpPr/>
          <p:nvPr/>
        </p:nvSpPr>
        <p:spPr>
          <a:xfrm>
            <a:off x="304800" y="2209800"/>
            <a:ext cx="1600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ইন্টারনেট</a:t>
            </a:r>
            <a:endParaRPr lang="en-US" sz="2400" dirty="0">
              <a:solidFill>
                <a:schemeClr val="tx1"/>
              </a:solidFill>
              <a:latin typeface="NikoshBAN" panose="02000000000000000000" pitchFamily="2" charset="0"/>
              <a:cs typeface="NikoshBAN" panose="02000000000000000000" pitchFamily="2" charset="0"/>
            </a:endParaRPr>
          </a:p>
        </p:txBody>
      </p:sp>
      <p:sp>
        <p:nvSpPr>
          <p:cNvPr id="213" name="Rectangle 212"/>
          <p:cNvSpPr/>
          <p:nvPr/>
        </p:nvSpPr>
        <p:spPr>
          <a:xfrm>
            <a:off x="2209800" y="5334000"/>
            <a:ext cx="16764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সার্ভার</a:t>
            </a:r>
            <a:endParaRPr lang="en-US" sz="3200" dirty="0">
              <a:solidFill>
                <a:schemeClr val="tx1"/>
              </a:solidFill>
              <a:latin typeface="NikoshBAN" panose="02000000000000000000" pitchFamily="2" charset="0"/>
              <a:cs typeface="NikoshBAN" panose="02000000000000000000" pitchFamily="2" charset="0"/>
            </a:endParaRPr>
          </a:p>
        </p:txBody>
      </p:sp>
      <p:sp>
        <p:nvSpPr>
          <p:cNvPr id="214" name="Rectangle 213"/>
          <p:cNvSpPr/>
          <p:nvPr/>
        </p:nvSpPr>
        <p:spPr>
          <a:xfrm>
            <a:off x="2344764" y="1462098"/>
            <a:ext cx="1447800" cy="381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NikoshBAN" panose="02000000000000000000" pitchFamily="2" charset="0"/>
                <a:cs typeface="NikoshBAN" panose="02000000000000000000" pitchFamily="2" charset="0"/>
              </a:rPr>
              <a:t>প্রিন্টার</a:t>
            </a:r>
            <a:endParaRPr lang="en-US" sz="2400" dirty="0">
              <a:solidFill>
                <a:schemeClr val="bg1"/>
              </a:solidFill>
              <a:latin typeface="NikoshBAN" panose="02000000000000000000" pitchFamily="2" charset="0"/>
              <a:cs typeface="NikoshBAN" panose="02000000000000000000" pitchFamily="2" charset="0"/>
            </a:endParaRPr>
          </a:p>
        </p:txBody>
      </p:sp>
      <p:sp>
        <p:nvSpPr>
          <p:cNvPr id="215" name="Rectangle 214"/>
          <p:cNvSpPr/>
          <p:nvPr/>
        </p:nvSpPr>
        <p:spPr>
          <a:xfrm>
            <a:off x="4824700" y="2633821"/>
            <a:ext cx="1735525" cy="685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anose="02000000000000000000" pitchFamily="2" charset="0"/>
                <a:cs typeface="NikoshBAN" panose="02000000000000000000" pitchFamily="2" charset="0"/>
              </a:rPr>
              <a:t>ক্লায়েন্ট</a:t>
            </a:r>
            <a:endParaRPr lang="en-US" dirty="0">
              <a:latin typeface="NikoshBAN" panose="02000000000000000000" pitchFamily="2" charset="0"/>
              <a:cs typeface="NikoshBAN" panose="02000000000000000000" pitchFamily="2" charset="0"/>
            </a:endParaRPr>
          </a:p>
        </p:txBody>
      </p:sp>
      <p:sp>
        <p:nvSpPr>
          <p:cNvPr id="216" name="Rectangle 215"/>
          <p:cNvSpPr/>
          <p:nvPr/>
        </p:nvSpPr>
        <p:spPr>
          <a:xfrm>
            <a:off x="5181600" y="5638800"/>
            <a:ext cx="1219200" cy="381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latin typeface="NikoshBAN" panose="02000000000000000000" pitchFamily="2" charset="0"/>
                <a:cs typeface="NikoshBAN" panose="02000000000000000000" pitchFamily="2" charset="0"/>
              </a:rPr>
              <a:t>ক্লায়েন্ট</a:t>
            </a:r>
            <a:endParaRPr lang="en-US" dirty="0">
              <a:latin typeface="NikoshBAN" panose="02000000000000000000" pitchFamily="2" charset="0"/>
              <a:cs typeface="NikoshBAN" panose="02000000000000000000" pitchFamily="2" charset="0"/>
            </a:endParaRPr>
          </a:p>
        </p:txBody>
      </p:sp>
      <p:sp>
        <p:nvSpPr>
          <p:cNvPr id="217" name="Rectangle 216"/>
          <p:cNvSpPr/>
          <p:nvPr/>
        </p:nvSpPr>
        <p:spPr>
          <a:xfrm>
            <a:off x="7239000" y="2362200"/>
            <a:ext cx="1066800" cy="457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latin typeface="NikoshBAN" panose="02000000000000000000" pitchFamily="2" charset="0"/>
                <a:cs typeface="NikoshBAN" panose="02000000000000000000" pitchFamily="2" charset="0"/>
              </a:rPr>
              <a:t>ক্লায়েন্ট</a:t>
            </a:r>
            <a:endParaRPr lang="en-US" dirty="0">
              <a:latin typeface="NikoshBAN" panose="02000000000000000000" pitchFamily="2" charset="0"/>
              <a:cs typeface="NikoshBAN" panose="02000000000000000000" pitchFamily="2" charset="0"/>
            </a:endParaRPr>
          </a:p>
        </p:txBody>
      </p:sp>
      <p:cxnSp>
        <p:nvCxnSpPr>
          <p:cNvPr id="3" name="Straight Connector 2"/>
          <p:cNvCxnSpPr/>
          <p:nvPr/>
        </p:nvCxnSpPr>
        <p:spPr>
          <a:xfrm>
            <a:off x="6553200" y="1981200"/>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2106873"/>
            <a:ext cx="533400"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553200" y="2209800"/>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92" idx="1"/>
          </p:cNvCxnSpPr>
          <p:nvPr/>
        </p:nvCxnSpPr>
        <p:spPr>
          <a:xfrm>
            <a:off x="6553200" y="2362200"/>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36919" y="2441734"/>
            <a:ext cx="549681" cy="45878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cxnSp>
        <p:nvCxnSpPr>
          <p:cNvPr id="17" name="Straight Connector 16"/>
          <p:cNvCxnSpPr/>
          <p:nvPr/>
        </p:nvCxnSpPr>
        <p:spPr>
          <a:xfrm>
            <a:off x="6638499" y="5029200"/>
            <a:ext cx="60050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620301" y="5152207"/>
            <a:ext cx="6186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629400" y="52578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620301" y="53340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611202" y="5430618"/>
            <a:ext cx="600501" cy="533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p>
          <a:p>
            <a:pPr algn="ctr"/>
            <a:r>
              <a:rPr lang="en-US" dirty="0" smtClean="0"/>
              <a:t>……..</a:t>
            </a:r>
            <a:endParaRPr lang="en-US" dirty="0"/>
          </a:p>
        </p:txBody>
      </p:sp>
      <p:sp>
        <p:nvSpPr>
          <p:cNvPr id="2" name="Rectangle 1"/>
          <p:cNvSpPr/>
          <p:nvPr/>
        </p:nvSpPr>
        <p:spPr>
          <a:xfrm>
            <a:off x="1680022" y="332374"/>
            <a:ext cx="5783956" cy="646331"/>
          </a:xfrm>
          <a:prstGeom prst="rect">
            <a:avLst/>
          </a:prstGeom>
        </p:spPr>
        <p:txBody>
          <a:bodyPr wrap="none">
            <a:spAutoFit/>
          </a:bodyPr>
          <a:lstStyle/>
          <a:p>
            <a:pPr algn="ctr"/>
            <a:r>
              <a:rPr lang="bn-IN"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আজকের আইসিটি ক্লাসে সবাইকে </a:t>
            </a:r>
            <a:r>
              <a:rPr lang="bn-IN" sz="36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স্বাগত</a:t>
            </a:r>
            <a:endParaRPr lang="en-US"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t="1" b="-373"/>
          <a:stretch/>
        </p:blipFill>
        <p:spPr>
          <a:xfrm>
            <a:off x="1143000" y="1256310"/>
            <a:ext cx="2862038" cy="2476764"/>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sp>
        <p:nvSpPr>
          <p:cNvPr id="5" name="Rectangle 4"/>
          <p:cNvSpPr/>
          <p:nvPr/>
        </p:nvSpPr>
        <p:spPr>
          <a:xfrm>
            <a:off x="2438400" y="304800"/>
            <a:ext cx="4133851" cy="735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চিত্র</a:t>
            </a:r>
            <a:r>
              <a:rPr lang="en-US" sz="40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40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দুটি লক্ষ করি</a:t>
            </a:r>
            <a:endParaRPr lang="en-US" sz="40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1244020"/>
            <a:ext cx="3276600" cy="2486679"/>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sp>
        <p:nvSpPr>
          <p:cNvPr id="10" name="Rectangle 9"/>
          <p:cNvSpPr/>
          <p:nvPr/>
        </p:nvSpPr>
        <p:spPr>
          <a:xfrm>
            <a:off x="759618" y="4495800"/>
            <a:ext cx="7339013" cy="1569660"/>
          </a:xfrm>
          <a:prstGeom prst="rect">
            <a:avLst/>
          </a:prstGeom>
        </p:spPr>
        <p:txBody>
          <a:bodyPr wrap="square">
            <a:spAutoFit/>
          </a:bodyPr>
          <a:lstStyle/>
          <a:p>
            <a:pPr algn="just"/>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কম্পিউটারের সাথে যদি একটি প্রিন্টার অথবা ফ্যাক্স মেশিন লাগানো থাকে সেটাই হচ্ছে রিসোর্স ।তোমার কম্পিউটারে যদি গুরুত্বপূর্ণ তথ্য থাকে বা মজার ছবি থাকে এবং সেটি যদি নেটওয়ার্কের মাধ্যমে অন্যরা ব্যবহার করতে থাকে তাহলে তোমার কম্পিউটার ও একটা রিসোর্স হয়ে যাবে ।</a:t>
            </a:r>
            <a:endParaRPr lang="en-US"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429191"/>
            <a:ext cx="4572000" cy="3428860"/>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sp>
        <p:nvSpPr>
          <p:cNvPr id="8" name="Rectangle 7"/>
          <p:cNvSpPr/>
          <p:nvPr/>
        </p:nvSpPr>
        <p:spPr>
          <a:xfrm>
            <a:off x="609600" y="5257800"/>
            <a:ext cx="7924800" cy="830997"/>
          </a:xfrm>
          <a:prstGeom prst="rect">
            <a:avLst/>
          </a:prstGeom>
        </p:spPr>
        <p:txBody>
          <a:bodyPr wrap="square">
            <a:spAutoFit/>
          </a:bodyPr>
          <a:lstStyle/>
          <a:p>
            <a:pPr algn="ct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তোমাদের স্কুলের কম্পিউটারগুলোকে নেটওয়ার্কিং এর আওতায় আনার জন্য কী কী </a:t>
            </a:r>
          </a:p>
          <a:p>
            <a:pPr algn="ct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রির্সোসের প্রয়োজন একটি তালিকা তৈরি কর ।</a:t>
            </a:r>
            <a:endParaRPr lang="en-US"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9" name="Rectangle 8"/>
          <p:cNvSpPr/>
          <p:nvPr/>
        </p:nvSpPr>
        <p:spPr>
          <a:xfrm>
            <a:off x="3541910" y="321556"/>
            <a:ext cx="2060179" cy="707886"/>
          </a:xfrm>
          <a:prstGeom prst="rect">
            <a:avLst/>
          </a:prstGeom>
        </p:spPr>
        <p:txBody>
          <a:bodyPr wrap="none">
            <a:spAutoFit/>
          </a:bodyPr>
          <a:lstStyle/>
          <a:p>
            <a:pPr algn="ctr"/>
            <a:r>
              <a:rPr lang="bn-IN" sz="4000" dirty="0">
                <a:latin typeface="NikoshBAN" panose="02000000000000000000" pitchFamily="2" charset="0"/>
                <a:cs typeface="NikoshBAN" panose="02000000000000000000" pitchFamily="2" charset="0"/>
              </a:rPr>
              <a:t>দলগত কাজ</a:t>
            </a:r>
            <a:endParaRPr lang="en-US" sz="4000" dirty="0">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413337"/>
            <a:ext cx="3276600" cy="646331"/>
          </a:xfrm>
          <a:prstGeom prst="rect">
            <a:avLst/>
          </a:prstGeom>
          <a:noFill/>
        </p:spPr>
        <p:txBody>
          <a:bodyPr wrap="square" rtlCol="0">
            <a:spAutoFit/>
          </a:bodyPr>
          <a:lstStyle/>
          <a:p>
            <a:pPr algn="ctr"/>
            <a:r>
              <a:rPr lang="en-US" sz="36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 </a:t>
            </a:r>
            <a:r>
              <a:rPr lang="bn-IN" sz="36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নেটওয়ার্ক কী ?</a:t>
            </a:r>
          </a:p>
        </p:txBody>
      </p:sp>
      <p:sp>
        <p:nvSpPr>
          <p:cNvPr id="7" name="Rectangle 6"/>
          <p:cNvSpPr/>
          <p:nvPr/>
        </p:nvSpPr>
        <p:spPr>
          <a:xfrm>
            <a:off x="3872930" y="843591"/>
            <a:ext cx="1398140" cy="707886"/>
          </a:xfrm>
          <a:prstGeom prst="rect">
            <a:avLst/>
          </a:prstGeom>
        </p:spPr>
        <p:txBody>
          <a:bodyPr wrap="none">
            <a:spAutoFit/>
          </a:bodyPr>
          <a:lstStyle/>
          <a:p>
            <a:pPr algn="ctr"/>
            <a:r>
              <a:rPr lang="bn-IN" sz="4000" dirty="0">
                <a:latin typeface="NikoshBAN" panose="02000000000000000000" pitchFamily="2" charset="0"/>
                <a:cs typeface="NikoshBAN" panose="02000000000000000000" pitchFamily="2" charset="0"/>
              </a:rPr>
              <a:t>মূল্যায়ন</a:t>
            </a:r>
            <a:endParaRPr lang="en-US" sz="4000" dirty="0">
              <a:latin typeface="NikoshBAN" panose="02000000000000000000" pitchFamily="2" charset="0"/>
              <a:cs typeface="NikoshBAN" panose="02000000000000000000" pitchFamily="2" charset="0"/>
            </a:endParaRPr>
          </a:p>
        </p:txBody>
      </p:sp>
      <p:sp>
        <p:nvSpPr>
          <p:cNvPr id="2" name="Rectangle 1"/>
          <p:cNvSpPr/>
          <p:nvPr/>
        </p:nvSpPr>
        <p:spPr>
          <a:xfrm>
            <a:off x="1752600" y="3160505"/>
            <a:ext cx="5904180" cy="646331"/>
          </a:xfrm>
          <a:prstGeom prst="rect">
            <a:avLst/>
          </a:prstGeom>
        </p:spPr>
        <p:txBody>
          <a:bodyPr wrap="none">
            <a:spAutoFit/>
          </a:bodyPr>
          <a:lstStyle/>
          <a:p>
            <a:pPr algn="just"/>
            <a:r>
              <a:rPr lang="bn-IN"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a:t>
            </a:r>
            <a:r>
              <a:rPr lang="en-US"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সার্ভার ও ক্লায়েন্ট কীভাবে কাজ করে ।</a:t>
            </a:r>
          </a:p>
        </p:txBody>
      </p:sp>
      <p:sp>
        <p:nvSpPr>
          <p:cNvPr id="3" name="Rectangle 2"/>
          <p:cNvSpPr/>
          <p:nvPr/>
        </p:nvSpPr>
        <p:spPr>
          <a:xfrm>
            <a:off x="1738745" y="3907673"/>
            <a:ext cx="5596404" cy="854080"/>
          </a:xfrm>
          <a:prstGeom prst="rect">
            <a:avLst/>
          </a:prstGeom>
        </p:spPr>
        <p:txBody>
          <a:bodyPr wrap="none">
            <a:spAutoFit/>
          </a:bodyPr>
          <a:lstStyle/>
          <a:p>
            <a:pPr algn="just">
              <a:lnSpc>
                <a:spcPct val="150000"/>
              </a:lnSpc>
            </a:pPr>
            <a:r>
              <a:rPr lang="bn-IN"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৩</a:t>
            </a:r>
            <a:r>
              <a:rPr lang="en-US"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মিডিয়া ও প্রটোকল বলতে কী বুঝ ।</a:t>
            </a:r>
            <a:endParaRPr lang="en-US"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4639" y="1062960"/>
            <a:ext cx="1579597" cy="1692818"/>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850" y="1035667"/>
            <a:ext cx="1777816" cy="1720111"/>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6955" y="1065297"/>
            <a:ext cx="1813177" cy="1690481"/>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487" y="3669573"/>
            <a:ext cx="3594278" cy="2031669"/>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45528" y="3565158"/>
            <a:ext cx="3609975" cy="2031668"/>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sp>
        <p:nvSpPr>
          <p:cNvPr id="17" name="Rectangle 16"/>
          <p:cNvSpPr/>
          <p:nvPr/>
        </p:nvSpPr>
        <p:spPr>
          <a:xfrm>
            <a:off x="2982537" y="196062"/>
            <a:ext cx="3185488" cy="707886"/>
          </a:xfrm>
          <a:prstGeom prst="rect">
            <a:avLst/>
          </a:prstGeom>
        </p:spPr>
        <p:txBody>
          <a:bodyPr wrap="none">
            <a:spAutoFit/>
          </a:bodyPr>
          <a:lstStyle/>
          <a:p>
            <a:pPr algn="ctr"/>
            <a:r>
              <a:rPr lang="bn-IN"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চিত্রগুলো </a:t>
            </a:r>
            <a:r>
              <a:rPr lang="bn-IN" sz="40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লক্</a:t>
            </a:r>
            <a:r>
              <a:rPr lang="en-US" sz="4000"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ষ্য</a:t>
            </a:r>
            <a:r>
              <a:rPr lang="bn-IN" sz="40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a:t>
            </a:r>
            <a:endParaRPr lang="en-US"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8" name="Rectangle 17"/>
          <p:cNvSpPr/>
          <p:nvPr/>
        </p:nvSpPr>
        <p:spPr>
          <a:xfrm>
            <a:off x="5174987" y="5781400"/>
            <a:ext cx="3554141" cy="830997"/>
          </a:xfrm>
          <a:prstGeom prst="rect">
            <a:avLst/>
          </a:prstGeom>
        </p:spPr>
        <p:txBody>
          <a:bodyPr wrap="square">
            <a:spAutoFit/>
          </a:bodyPr>
          <a:lstStyle/>
          <a:p>
            <a:pPr algn="ct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তার বিহীন পদ্ধতিতে কম্পিউটারকে নেটওয়ার্কে জুড়ে দেয়া যায় </a:t>
            </a:r>
            <a:endParaRPr lang="en-US"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9" name="Rectangle 18"/>
          <p:cNvSpPr/>
          <p:nvPr/>
        </p:nvSpPr>
        <p:spPr>
          <a:xfrm>
            <a:off x="1762351" y="5742057"/>
            <a:ext cx="976550" cy="461665"/>
          </a:xfrm>
          <a:prstGeom prst="rect">
            <a:avLst/>
          </a:prstGeom>
        </p:spPr>
        <p:txBody>
          <a:bodyPr wrap="none">
            <a:spAutoFit/>
          </a:bodyPr>
          <a:lstStyle/>
          <a:p>
            <a:pPr algn="ct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প্রটোকল</a:t>
            </a:r>
            <a:endParaRPr lang="en-US"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0" name="Rectangle 19"/>
          <p:cNvSpPr/>
          <p:nvPr/>
        </p:nvSpPr>
        <p:spPr>
          <a:xfrm>
            <a:off x="3771877" y="2924115"/>
            <a:ext cx="1426994" cy="461665"/>
          </a:xfrm>
          <a:prstGeom prst="rect">
            <a:avLst/>
          </a:prstGeom>
        </p:spPr>
        <p:txBody>
          <a:bodyPr wrap="none">
            <a:spAutoFit/>
          </a:bodyPr>
          <a:lstStyle/>
          <a:p>
            <a:pPr algn="ct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বৈদুতিক তার</a:t>
            </a:r>
            <a:endParaRPr lang="en-US"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1" name="Rectangle 20"/>
          <p:cNvSpPr/>
          <p:nvPr/>
        </p:nvSpPr>
        <p:spPr>
          <a:xfrm>
            <a:off x="1155522" y="2940640"/>
            <a:ext cx="623889" cy="461665"/>
          </a:xfrm>
          <a:prstGeom prst="rect">
            <a:avLst/>
          </a:prstGeom>
        </p:spPr>
        <p:txBody>
          <a:bodyPr wrap="none">
            <a:spAutoFit/>
          </a:bodyPr>
          <a:lstStyle/>
          <a:p>
            <a:pPr algn="ctr"/>
            <a:r>
              <a:rPr lang="en-US" sz="2400" dirty="0"/>
              <a:t>NIC</a:t>
            </a:r>
          </a:p>
        </p:txBody>
      </p:sp>
      <p:sp>
        <p:nvSpPr>
          <p:cNvPr id="22" name="Rectangle 21"/>
          <p:cNvSpPr/>
          <p:nvPr/>
        </p:nvSpPr>
        <p:spPr>
          <a:xfrm>
            <a:off x="6559444" y="2906896"/>
            <a:ext cx="1996059" cy="461665"/>
          </a:xfrm>
          <a:prstGeom prst="rect">
            <a:avLst/>
          </a:prstGeom>
        </p:spPr>
        <p:txBody>
          <a:bodyPr wrap="none">
            <a:spAutoFit/>
          </a:bodyPr>
          <a:lstStyle/>
          <a:p>
            <a:pPr algn="ct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অপটিক্যাল ফাইবার</a:t>
            </a:r>
            <a:endParaRPr lang="en-US"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000"/>
                                        <p:tgtEl>
                                          <p:spTgt spid="20"/>
                                        </p:tgtEl>
                                      </p:cBhvr>
                                    </p:animEffect>
                                    <p:anim calcmode="lin" valueType="num">
                                      <p:cBhvr>
                                        <p:cTn id="14" dur="1000" fill="hold"/>
                                        <p:tgtEl>
                                          <p:spTgt spid="20"/>
                                        </p:tgtEl>
                                        <p:attrNameLst>
                                          <p:attrName>ppt_x</p:attrName>
                                        </p:attrNameLst>
                                      </p:cBhvr>
                                      <p:tavLst>
                                        <p:tav tm="0">
                                          <p:val>
                                            <p:strVal val="#ppt_x"/>
                                          </p:val>
                                        </p:tav>
                                        <p:tav tm="100000">
                                          <p:val>
                                            <p:strVal val="#ppt_x"/>
                                          </p:val>
                                        </p:tav>
                                      </p:tavLst>
                                    </p:anim>
                                    <p:anim calcmode="lin" valueType="num">
                                      <p:cBhvr>
                                        <p:cTn id="15" dur="100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1000" fill="hold"/>
                                        <p:tgtEl>
                                          <p:spTgt spid="7"/>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642727"/>
            <a:ext cx="5334000" cy="3136900"/>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sp>
        <p:nvSpPr>
          <p:cNvPr id="8" name="Rectangle 7"/>
          <p:cNvSpPr/>
          <p:nvPr/>
        </p:nvSpPr>
        <p:spPr>
          <a:xfrm>
            <a:off x="3584389" y="456668"/>
            <a:ext cx="1975221" cy="707886"/>
          </a:xfrm>
          <a:prstGeom prst="rect">
            <a:avLst/>
          </a:prstGeom>
        </p:spPr>
        <p:txBody>
          <a:bodyPr wrap="none">
            <a:spAutoFit/>
          </a:bodyPr>
          <a:lstStyle/>
          <a:p>
            <a:pPr algn="ctr"/>
            <a:r>
              <a:rPr lang="bn-IN"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বাড়ীর কাজ</a:t>
            </a:r>
            <a:endParaRPr lang="en-US"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9" name="Rectangle 8"/>
          <p:cNvSpPr/>
          <p:nvPr/>
        </p:nvSpPr>
        <p:spPr>
          <a:xfrm>
            <a:off x="2505568" y="5257800"/>
            <a:ext cx="4132863" cy="461665"/>
          </a:xfrm>
          <a:prstGeom prst="rect">
            <a:avLst/>
          </a:prstGeom>
        </p:spPr>
        <p:txBody>
          <a:bodyPr wrap="none">
            <a:spAutoFit/>
          </a:bodyPr>
          <a:lstStyle/>
          <a:p>
            <a:pPr algn="ct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মিডিয়া ও প্রটোকলের গুরুত্ব লিখে আনবে ।</a:t>
            </a:r>
            <a:endParaRPr lang="en-US"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306567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00983" y="381000"/>
            <a:ext cx="1342034" cy="707886"/>
          </a:xfrm>
          <a:prstGeom prst="rect">
            <a:avLst/>
          </a:prstGeom>
        </p:spPr>
        <p:txBody>
          <a:bodyPr wrap="none">
            <a:spAutoFit/>
          </a:bodyPr>
          <a:lstStyle/>
          <a:p>
            <a:pPr algn="ctr"/>
            <a:r>
              <a:rPr lang="bn-IN"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ধন্যবাদ</a:t>
            </a:r>
            <a:endParaRPr lang="en-US"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9421" y="1219200"/>
            <a:ext cx="6225157" cy="4724400"/>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spTree>
    <p:extLst>
      <p:ext uri="{BB962C8B-B14F-4D97-AF65-F5344CB8AC3E}">
        <p14:creationId xmlns:p14="http://schemas.microsoft.com/office/powerpoint/2010/main" val="37566614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ublic\Pictures\Sample Pictures\IMG_20200108_180142.jpg"/>
          <p:cNvPicPr>
            <a:picLocks noChangeAspect="1" noChangeArrowheads="1"/>
          </p:cNvPicPr>
          <p:nvPr/>
        </p:nvPicPr>
        <p:blipFill>
          <a:blip r:embed="rId3" cstate="print"/>
          <a:srcRect/>
          <a:stretch>
            <a:fillRect/>
          </a:stretch>
        </p:blipFill>
        <p:spPr bwMode="auto">
          <a:xfrm>
            <a:off x="1714937" y="964364"/>
            <a:ext cx="2057400" cy="2239874"/>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sp>
        <p:nvSpPr>
          <p:cNvPr id="81" name="TextBox 80"/>
          <p:cNvSpPr txBox="1"/>
          <p:nvPr/>
        </p:nvSpPr>
        <p:spPr>
          <a:xfrm>
            <a:off x="285989" y="3584752"/>
            <a:ext cx="4915297" cy="2677656"/>
          </a:xfrm>
          <a:prstGeom prst="rect">
            <a:avLst/>
          </a:prstGeom>
          <a:noFill/>
        </p:spPr>
        <p:txBody>
          <a:bodyPr wrap="square" rtlCol="0">
            <a:spAutoFit/>
          </a:bodyPr>
          <a:lstStyle/>
          <a:p>
            <a:pPr algn="ctr"/>
            <a:r>
              <a:rPr lang="bn-IN" sz="28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মোছাঃ শিউলী বেগম</a:t>
            </a:r>
          </a:p>
          <a:p>
            <a:pPr algn="ctr"/>
            <a:r>
              <a:rPr lang="bn-IN" sz="28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সহকারী শিক্ষক (আইসিটি)</a:t>
            </a:r>
          </a:p>
          <a:p>
            <a:pPr algn="ctr"/>
            <a:r>
              <a:rPr lang="bn-IN" sz="28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আরজিদেবীপুর শিয়ালকোট আলিম মাদ্রাসা,পার্বতীপুর,দিনাজপুর ।</a:t>
            </a:r>
          </a:p>
          <a:p>
            <a:pPr algn="ctr"/>
            <a:r>
              <a:rPr lang="bn-IN" sz="28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ইমেইলঃ </a:t>
            </a:r>
            <a:r>
              <a:rPr lang="en-US" sz="2800" dirty="0" smtClean="0">
                <a:latin typeface="NikoshBAN" panose="02000000000000000000" pitchFamily="2" charset="0"/>
                <a:cs typeface="NikoshBAN" panose="02000000000000000000" pitchFamily="2" charset="0"/>
              </a:rPr>
              <a:t>sheuli</a:t>
            </a:r>
            <a:r>
              <a:rPr lang="en-US" sz="2800" dirty="0" smtClean="0">
                <a:cs typeface="NikoshBAN" panose="02000000000000000000" pitchFamily="2" charset="0"/>
              </a:rPr>
              <a:t>1978</a:t>
            </a:r>
            <a:r>
              <a:rPr lang="en-US" sz="2800" dirty="0" smtClean="0">
                <a:latin typeface="NikoshBAN" panose="02000000000000000000" pitchFamily="2" charset="0"/>
                <a:cs typeface="NikoshBAN" panose="02000000000000000000" pitchFamily="2" charset="0"/>
              </a:rPr>
              <a:t>.bd@gmail.com</a:t>
            </a:r>
            <a:endParaRPr lang="en-US" sz="2800" dirty="0">
              <a:latin typeface="NikoshBAN" panose="02000000000000000000" pitchFamily="2" charset="0"/>
              <a:cs typeface="NikoshBAN" panose="02000000000000000000" pitchFamily="2" charset="0"/>
            </a:endParaRPr>
          </a:p>
        </p:txBody>
      </p:sp>
      <p:grpSp>
        <p:nvGrpSpPr>
          <p:cNvPr id="12" name="Group 11"/>
          <p:cNvGrpSpPr/>
          <p:nvPr/>
        </p:nvGrpSpPr>
        <p:grpSpPr>
          <a:xfrm>
            <a:off x="4953000" y="3584752"/>
            <a:ext cx="3710922" cy="2181065"/>
            <a:chOff x="5022136" y="2650310"/>
            <a:chExt cx="3710922" cy="2181065"/>
          </a:xfrm>
        </p:grpSpPr>
        <p:sp>
          <p:nvSpPr>
            <p:cNvPr id="5" name="TextBox 4"/>
            <p:cNvSpPr txBox="1"/>
            <p:nvPr/>
          </p:nvSpPr>
          <p:spPr>
            <a:xfrm>
              <a:off x="5022136" y="2650310"/>
              <a:ext cx="2324100" cy="461665"/>
            </a:xfrm>
            <a:prstGeom prst="rect">
              <a:avLst/>
            </a:prstGeom>
            <a:noFill/>
          </p:spPr>
          <p:txBody>
            <a:bodyPr wrap="square" rtlCol="0">
              <a:spAutoFit/>
            </a:bodyPr>
            <a:lstStyle/>
            <a:p>
              <a:pPr algn="ct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শ্রেণী</a:t>
              </a:r>
              <a:r>
                <a:rPr lang="en-US"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৮ম</a:t>
              </a:r>
            </a:p>
          </p:txBody>
        </p:sp>
        <p:sp>
          <p:nvSpPr>
            <p:cNvPr id="6" name="Rectangle 5"/>
            <p:cNvSpPr/>
            <p:nvPr/>
          </p:nvSpPr>
          <p:spPr>
            <a:xfrm>
              <a:off x="5581233" y="3090487"/>
              <a:ext cx="3151825" cy="461665"/>
            </a:xfrm>
            <a:prstGeom prst="rect">
              <a:avLst/>
            </a:prstGeom>
          </p:spPr>
          <p:txBody>
            <a:bodyPr wrap="none">
              <a:spAutoFit/>
            </a:bodyPr>
            <a:lstStyle/>
            <a:p>
              <a:pPr algn="ct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বিষয়</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তথ্য ও যোগাযোগ প্রযুক্তি</a:t>
              </a:r>
              <a:endParaRPr lang="en-US"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8" name="Rectangle 7"/>
            <p:cNvSpPr/>
            <p:nvPr/>
          </p:nvSpPr>
          <p:spPr>
            <a:xfrm>
              <a:off x="5538244" y="3525670"/>
              <a:ext cx="1072730" cy="461665"/>
            </a:xfrm>
            <a:prstGeom prst="rect">
              <a:avLst/>
            </a:prstGeom>
          </p:spPr>
          <p:txBody>
            <a:bodyPr wrap="none">
              <a:spAutoFit/>
            </a:bodyPr>
            <a:lstStyle/>
            <a:p>
              <a:pPr algn="ct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অধ্যায়</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a:t>
              </a:r>
            </a:p>
          </p:txBody>
        </p:sp>
        <p:sp>
          <p:nvSpPr>
            <p:cNvPr id="9" name="Rectangle 8"/>
            <p:cNvSpPr/>
            <p:nvPr/>
          </p:nvSpPr>
          <p:spPr>
            <a:xfrm>
              <a:off x="5762435" y="3960931"/>
              <a:ext cx="843501" cy="461665"/>
            </a:xfrm>
            <a:prstGeom prst="rect">
              <a:avLst/>
            </a:prstGeom>
          </p:spPr>
          <p:txBody>
            <a:bodyPr wrap="none">
              <a:spAutoFit/>
            </a:bodyPr>
            <a:lstStyle/>
            <a:p>
              <a:pPr algn="ct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৮</a:t>
              </a:r>
            </a:p>
          </p:txBody>
        </p:sp>
        <p:sp>
          <p:nvSpPr>
            <p:cNvPr id="10" name="Rectangle 9"/>
            <p:cNvSpPr/>
            <p:nvPr/>
          </p:nvSpPr>
          <p:spPr>
            <a:xfrm>
              <a:off x="5661003" y="4369710"/>
              <a:ext cx="1723549" cy="461665"/>
            </a:xfrm>
            <a:prstGeom prst="rect">
              <a:avLst/>
            </a:prstGeom>
          </p:spPr>
          <p:txBody>
            <a:bodyPr wrap="none">
              <a:spAutoFit/>
            </a:bodyPr>
            <a:lstStyle/>
            <a:p>
              <a:pPr algn="ct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সময়</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৫০ মিনিট</a:t>
              </a:r>
            </a:p>
          </p:txBody>
        </p:sp>
      </p:grpSp>
      <p:sp>
        <p:nvSpPr>
          <p:cNvPr id="4" name="TextBox 3"/>
          <p:cNvSpPr txBox="1"/>
          <p:nvPr/>
        </p:nvSpPr>
        <p:spPr>
          <a:xfrm>
            <a:off x="3695700" y="187522"/>
            <a:ext cx="1752600" cy="707886"/>
          </a:xfrm>
          <a:prstGeom prst="rect">
            <a:avLst/>
          </a:prstGeom>
          <a:noFill/>
        </p:spPr>
        <p:txBody>
          <a:bodyPr wrap="square" rtlCol="0">
            <a:spAutoFit/>
          </a:bodyPr>
          <a:lstStyle/>
          <a:p>
            <a:pPr algn="ctr"/>
            <a:r>
              <a:rPr lang="en-US" sz="4000"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পরিচিতি</a:t>
            </a:r>
            <a:endParaRPr lang="en-US"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1008" y="895408"/>
            <a:ext cx="1830928" cy="2306969"/>
          </a:xfrm>
          <a:prstGeom prst="rect">
            <a:avLst/>
          </a:prstGeom>
        </p:spPr>
      </p:pic>
    </p:spTree>
    <p:extLst>
      <p:ext uri="{BB962C8B-B14F-4D97-AF65-F5344CB8AC3E}">
        <p14:creationId xmlns:p14="http://schemas.microsoft.com/office/powerpoint/2010/main" val="3720976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409700"/>
            <a:ext cx="6705600" cy="4038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2286000" y="228600"/>
            <a:ext cx="4419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চিত্রে</a:t>
            </a:r>
            <a:r>
              <a:rPr lang="en-US" sz="32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a:t>
            </a:r>
            <a:r>
              <a:rPr lang="en-US" sz="32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দেখতে</a:t>
            </a:r>
            <a:r>
              <a:rPr lang="en-US" sz="32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পাচ্ছি</a:t>
            </a:r>
            <a:r>
              <a:rPr lang="en-US" sz="32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32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Rectangle 4"/>
          <p:cNvSpPr/>
          <p:nvPr/>
        </p:nvSpPr>
        <p:spPr>
          <a:xfrm>
            <a:off x="2857500" y="5847735"/>
            <a:ext cx="3429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effectLst>
                  <a:outerShdw blurRad="38100" dist="38100" dir="2700000" algn="tl">
                    <a:srgbClr val="000000">
                      <a:alpha val="43137"/>
                    </a:srgbClr>
                  </a:outerShdw>
                </a:effectLst>
              </a:rPr>
              <a:t> </a:t>
            </a:r>
            <a:r>
              <a:rPr lang="bn-IN" sz="36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কম্পিউটার নের্টওয়ার্ক</a:t>
            </a:r>
            <a:endPar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54835" y="533400"/>
            <a:ext cx="3634329" cy="707886"/>
          </a:xfrm>
          <a:prstGeom prst="rect">
            <a:avLst/>
          </a:prstGeom>
        </p:spPr>
        <p:txBody>
          <a:bodyPr wrap="none">
            <a:spAutoFit/>
          </a:bodyPr>
          <a:lstStyle/>
          <a:p>
            <a:pPr algn="ctr"/>
            <a:r>
              <a:rPr lang="en-US" sz="4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আজকের</a:t>
            </a:r>
            <a:r>
              <a:rPr lang="en-US"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পাঠের</a:t>
            </a:r>
            <a:r>
              <a:rPr lang="en-US"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বিষয়</a:t>
            </a:r>
            <a:endParaRPr lang="en-US"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192" y="1544874"/>
            <a:ext cx="4741607" cy="4741607"/>
          </a:xfrm>
          <a:prstGeom prst="rect">
            <a:avLst/>
          </a:prstGeom>
        </p:spPr>
      </p:pic>
      <p:sp>
        <p:nvSpPr>
          <p:cNvPr id="11" name="Rectangle 10"/>
          <p:cNvSpPr/>
          <p:nvPr/>
        </p:nvSpPr>
        <p:spPr>
          <a:xfrm>
            <a:off x="3276600" y="2667000"/>
            <a:ext cx="2832828" cy="646331"/>
          </a:xfrm>
          <a:prstGeom prst="rect">
            <a:avLst/>
          </a:prstGeom>
        </p:spPr>
        <p:txBody>
          <a:bodyPr wrap="none">
            <a:spAutoFit/>
          </a:bodyPr>
          <a:lstStyle/>
          <a:p>
            <a:pPr algn="ctr"/>
            <a:r>
              <a:rPr lang="bn-IN" sz="36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নেটওয়ার্কের ধারণা</a:t>
            </a:r>
            <a:endParaRPr lang="en-US" sz="36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2667000"/>
            <a:ext cx="7315200" cy="3323987"/>
          </a:xfrm>
          <a:prstGeom prst="rect">
            <a:avLst/>
          </a:prstGeom>
        </p:spPr>
        <p:txBody>
          <a:bodyPr wrap="square">
            <a:spAutoFit/>
          </a:bodyPr>
          <a:lstStyle/>
          <a:p>
            <a:pPr algn="just">
              <a:lnSpc>
                <a:spcPct val="150000"/>
              </a:lnSpc>
            </a:pPr>
            <a:r>
              <a:rPr lang="bn-IN" sz="28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a:t>
            </a: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নেটওয়ার্ক কী বলতে পারবে;</a:t>
            </a:r>
          </a:p>
          <a:p>
            <a:pPr algn="just">
              <a:lnSpc>
                <a:spcPct val="150000"/>
              </a:lnSpc>
            </a:pPr>
            <a:r>
              <a:rPr lang="bn-IN"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a:t>
            </a: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ক্লায়েন্ট ও সার্ভারের কাজ উপস্থাপন করতে পারবে;</a:t>
            </a:r>
          </a:p>
          <a:p>
            <a:pPr algn="just">
              <a:lnSpc>
                <a:spcPct val="150000"/>
              </a:lnSpc>
            </a:pPr>
            <a:r>
              <a:rPr lang="bn-IN"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৩</a:t>
            </a: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স্কুলের কম্পিউটার গুলোকে নেটওয়ার্কের আওতায় আনার জন্য কী কী রির্সোসের প্রয়োজন একটি তালিকা তৈরি করতে পারবে;</a:t>
            </a:r>
          </a:p>
          <a:p>
            <a:pPr algn="just">
              <a:lnSpc>
                <a:spcPct val="150000"/>
              </a:lnSpc>
            </a:pPr>
            <a:r>
              <a:rPr lang="bn-IN"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৪</a:t>
            </a: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মিডিয়া ও প্রটোকলের গুরুত্ব বর্ণনা করতে পারবে । </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 name="Rectangle 1"/>
          <p:cNvSpPr/>
          <p:nvPr/>
        </p:nvSpPr>
        <p:spPr>
          <a:xfrm>
            <a:off x="3760720" y="685800"/>
            <a:ext cx="1622560" cy="707886"/>
          </a:xfrm>
          <a:prstGeom prst="rect">
            <a:avLst/>
          </a:prstGeom>
        </p:spPr>
        <p:txBody>
          <a:bodyPr wrap="none">
            <a:spAutoFit/>
          </a:bodyPr>
          <a:lstStyle/>
          <a:p>
            <a:pPr algn="ctr"/>
            <a:r>
              <a:rPr lang="bn-IN" sz="4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শিখনফল</a:t>
            </a:r>
          </a:p>
        </p:txBody>
      </p:sp>
      <p:sp>
        <p:nvSpPr>
          <p:cNvPr id="3" name="Rectangle 2"/>
          <p:cNvSpPr/>
          <p:nvPr/>
        </p:nvSpPr>
        <p:spPr>
          <a:xfrm>
            <a:off x="914400" y="1568678"/>
            <a:ext cx="4158511" cy="923330"/>
          </a:xfrm>
          <a:prstGeom prst="rect">
            <a:avLst/>
          </a:prstGeom>
        </p:spPr>
        <p:txBody>
          <a:bodyPr wrap="none">
            <a:spAutoFit/>
          </a:bodyPr>
          <a:lstStyle/>
          <a:p>
            <a:pPr algn="just">
              <a:lnSpc>
                <a:spcPct val="150000"/>
              </a:lnSpc>
            </a:pPr>
            <a:r>
              <a:rPr lang="bn-IN"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এই পাঠ শেষে </a:t>
            </a:r>
            <a:r>
              <a:rPr lang="bn-IN" sz="36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শিক্ষার্থীরা</a:t>
            </a:r>
            <a:r>
              <a:rPr lang="en-US" sz="36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bn-IN"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76560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9220"/>
          <a:stretch/>
        </p:blipFill>
        <p:spPr>
          <a:xfrm>
            <a:off x="1905000" y="1194428"/>
            <a:ext cx="5334000" cy="4216066"/>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sp>
        <p:nvSpPr>
          <p:cNvPr id="8" name="Rectangle 7"/>
          <p:cNvSpPr/>
          <p:nvPr/>
        </p:nvSpPr>
        <p:spPr>
          <a:xfrm>
            <a:off x="3396838" y="319644"/>
            <a:ext cx="2350323" cy="646331"/>
          </a:xfrm>
          <a:prstGeom prst="rect">
            <a:avLst/>
          </a:prstGeom>
        </p:spPr>
        <p:txBody>
          <a:bodyPr wrap="none">
            <a:spAutoFit/>
          </a:bodyPr>
          <a:lstStyle/>
          <a:p>
            <a:pPr algn="ctr"/>
            <a:r>
              <a:rPr lang="bn-IN"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চিত্রটি লক্ষ করি</a:t>
            </a:r>
            <a:endParaRPr lang="en-US"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9" name="Rectangle 8"/>
          <p:cNvSpPr/>
          <p:nvPr/>
        </p:nvSpPr>
        <p:spPr>
          <a:xfrm>
            <a:off x="3464165" y="5867400"/>
            <a:ext cx="2215670" cy="584775"/>
          </a:xfrm>
          <a:prstGeom prst="rect">
            <a:avLst/>
          </a:prstGeom>
        </p:spPr>
        <p:txBody>
          <a:bodyPr wrap="none">
            <a:spAutoFit/>
          </a:bodyPr>
          <a:lstStyle/>
          <a:p>
            <a:pPr algn="ctr"/>
            <a:r>
              <a:rPr lang="bn-IN" sz="32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একটি </a:t>
            </a:r>
            <a:r>
              <a:rPr lang="bn-IN"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নেটওয়ার্ক</a:t>
            </a:r>
            <a:endPar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6050" y="1472456"/>
            <a:ext cx="3771900" cy="3389081"/>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sp>
        <p:nvSpPr>
          <p:cNvPr id="7" name="Rounded Rectangle 6"/>
          <p:cNvSpPr/>
          <p:nvPr/>
        </p:nvSpPr>
        <p:spPr>
          <a:xfrm>
            <a:off x="2409825" y="346099"/>
            <a:ext cx="4324350" cy="914400"/>
          </a:xfrm>
          <a:prstGeom prst="round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একক কাজ</a:t>
            </a:r>
            <a:endParaRPr lang="en-US" sz="40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8" name="Rectangle 7"/>
          <p:cNvSpPr/>
          <p:nvPr/>
        </p:nvSpPr>
        <p:spPr>
          <a:xfrm>
            <a:off x="2662803" y="5506888"/>
            <a:ext cx="3771900" cy="70576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নেটওয়ার্ক কী ?</a:t>
            </a:r>
            <a:endPar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447800"/>
            <a:ext cx="4495800" cy="3051585"/>
          </a:xfrm>
          <a:prstGeom prst="rect">
            <a:avLst/>
          </a:prstGeom>
          <a:ln w="88900" cap="sq" cmpd="thickThin">
            <a:solidFill>
              <a:schemeClr val="tx2">
                <a:lumMod val="60000"/>
                <a:lumOff val="40000"/>
              </a:schemeClr>
            </a:solidFill>
            <a:prstDash val="solid"/>
            <a:miter lim="800000"/>
          </a:ln>
          <a:effectLst>
            <a:innerShdw blurRad="76200">
              <a:srgbClr val="000000"/>
            </a:innerShdw>
          </a:effectLst>
        </p:spPr>
      </p:pic>
      <p:sp>
        <p:nvSpPr>
          <p:cNvPr id="4" name="Rectangle 3"/>
          <p:cNvSpPr/>
          <p:nvPr/>
        </p:nvSpPr>
        <p:spPr>
          <a:xfrm>
            <a:off x="114300" y="4800600"/>
            <a:ext cx="8915400" cy="198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সার্ভার হচ্ছে শক্তিশালী কম্পিউটার যেটি নেটওয়ার্কের অন্য কম্পিউটারকে নানা রকম সেবা দিয়ে থাকে । যে সব কম্পিউটার সার্ভার থেকে কোনো ধরণের তথ্য নেয় তাকে ক্লায়েন্ট বলে । </a:t>
            </a:r>
            <a:r>
              <a:rPr lang="bn-IN" sz="32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32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Rectangle 4"/>
          <p:cNvSpPr/>
          <p:nvPr/>
        </p:nvSpPr>
        <p:spPr>
          <a:xfrm>
            <a:off x="2514600" y="304800"/>
            <a:ext cx="40767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চিত্রে</a:t>
            </a:r>
            <a:r>
              <a:rPr lang="en-US" sz="36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a:t>
            </a:r>
            <a:r>
              <a:rPr lang="en-US" sz="36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দেখতে</a:t>
            </a:r>
            <a:r>
              <a:rPr lang="en-US" sz="36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পাচ্ছি</a:t>
            </a:r>
            <a:r>
              <a:rPr lang="en-US" sz="36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1600200"/>
            <a:ext cx="2368373" cy="2911934"/>
          </a:xfrm>
          <a:prstGeom prst="rect">
            <a:avLst/>
          </a:prstGeom>
          <a:ln>
            <a:noFill/>
          </a:ln>
          <a:effectLst>
            <a:outerShdw blurRad="292100" dist="139700" dir="2700000" algn="tl" rotWithShape="0">
              <a:srgbClr val="333333">
                <a:alpha val="65000"/>
              </a:srgbClr>
            </a:outerShdw>
          </a:effectLst>
        </p:spPr>
      </p:pic>
      <p:cxnSp>
        <p:nvCxnSpPr>
          <p:cNvPr id="6" name="Straight Arrow Connector 5"/>
          <p:cNvCxnSpPr/>
          <p:nvPr/>
        </p:nvCxnSpPr>
        <p:spPr>
          <a:xfrm>
            <a:off x="4120973" y="3657600"/>
            <a:ext cx="908227" cy="0"/>
          </a:xfrm>
          <a:prstGeom prst="straightConnector1">
            <a:avLst/>
          </a:prstGeom>
          <a:ln w="5715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524000" y="4512134"/>
            <a:ext cx="1676400" cy="517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সার্ভার</a:t>
            </a:r>
            <a:endParaRPr lang="en-US" sz="32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9" name="Rectangle 8"/>
          <p:cNvSpPr/>
          <p:nvPr/>
        </p:nvSpPr>
        <p:spPr>
          <a:xfrm>
            <a:off x="5334000" y="4777491"/>
            <a:ext cx="1981200" cy="5424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ক্লায়েন্ট</a:t>
            </a:r>
            <a:endPar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10" name="Picture 2" descr="C:\Users\Public\Pictures\Sample Pictures\computer-158675_960_720.png"/>
          <p:cNvPicPr>
            <a:picLocks noChangeAspect="1" noChangeArrowheads="1"/>
          </p:cNvPicPr>
          <p:nvPr/>
        </p:nvPicPr>
        <p:blipFill>
          <a:blip r:embed="rId3" cstate="print"/>
          <a:srcRect/>
          <a:stretch>
            <a:fillRect/>
          </a:stretch>
        </p:blipFill>
        <p:spPr bwMode="auto">
          <a:xfrm>
            <a:off x="5041546" y="2209800"/>
            <a:ext cx="2895600" cy="2438400"/>
          </a:xfrm>
          <a:prstGeom prst="rect">
            <a:avLst/>
          </a:prstGeom>
          <a:ln w="38100" cap="sq">
            <a:solidFill>
              <a:schemeClr val="tx2">
                <a:lumMod val="60000"/>
                <a:lumOff val="40000"/>
              </a:schemeClr>
            </a:solidFill>
            <a:prstDash val="solid"/>
            <a:miter lim="800000"/>
          </a:ln>
          <a:effectLst>
            <a:outerShdw blurRad="50800" dist="38100" dir="2700000" algn="tl" rotWithShape="0">
              <a:srgbClr val="000000">
                <a:alpha val="43000"/>
              </a:srgbClr>
            </a:outerShdw>
          </a:effectLst>
        </p:spPr>
      </p:pic>
      <p:sp>
        <p:nvSpPr>
          <p:cNvPr id="11" name="Rectangle 10"/>
          <p:cNvSpPr/>
          <p:nvPr/>
        </p:nvSpPr>
        <p:spPr>
          <a:xfrm>
            <a:off x="3162300" y="495300"/>
            <a:ext cx="28194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জোড়ায় কাজ</a:t>
            </a:r>
            <a:endPar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2" name="Rectangle 11"/>
          <p:cNvSpPr/>
          <p:nvPr/>
        </p:nvSpPr>
        <p:spPr>
          <a:xfrm>
            <a:off x="228600" y="5449281"/>
            <a:ext cx="8686800" cy="1256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সার্ভার ও ক্লায়েন্টের কাজগুলো উপস্থাপন কর ।</a:t>
            </a:r>
            <a:endPar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288</Words>
  <Application>Microsoft Office PowerPoint</Application>
  <PresentationFormat>On-screen Show (4:3)</PresentationFormat>
  <Paragraphs>62</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87</cp:revision>
  <dcterms:created xsi:type="dcterms:W3CDTF">2020-02-15T11:32:29Z</dcterms:created>
  <dcterms:modified xsi:type="dcterms:W3CDTF">2020-03-05T18:01:11Z</dcterms:modified>
</cp:coreProperties>
</file>