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492" r:id="rId2"/>
    <p:sldId id="493" r:id="rId3"/>
    <p:sldId id="509" r:id="rId4"/>
    <p:sldId id="429" r:id="rId5"/>
    <p:sldId id="515" r:id="rId6"/>
    <p:sldId id="473" r:id="rId7"/>
    <p:sldId id="513" r:id="rId8"/>
    <p:sldId id="472" r:id="rId9"/>
    <p:sldId id="506" r:id="rId10"/>
    <p:sldId id="507" r:id="rId11"/>
    <p:sldId id="508" r:id="rId12"/>
    <p:sldId id="453" r:id="rId13"/>
    <p:sldId id="511" r:id="rId14"/>
    <p:sldId id="425" r:id="rId15"/>
    <p:sldId id="483" r:id="rId16"/>
    <p:sldId id="4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FF99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87544" autoAdjust="0"/>
  </p:normalViewPr>
  <p:slideViewPr>
    <p:cSldViewPr>
      <p:cViewPr varScale="1">
        <p:scale>
          <a:sx n="63" d="100"/>
          <a:sy n="63" d="100"/>
        </p:scale>
        <p:origin x="114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তোমাদের জানা মতে সমাজের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শোষক</a:t>
          </a:r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</a:t>
          </a:r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ণি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</a:t>
          </a:r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শোষণের স্বরূপ 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আলোচনা 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dirty="0">
            <a:solidFill>
              <a:schemeClr val="tx1"/>
            </a:solidFill>
          </a:endParaRPr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</dgm:pt>
    <dgm:pt modelId="{D9D99E6A-CCD4-4DE7-98DD-2249D67A5288}" type="pres">
      <dgm:prSet presAssocID="{D09957A9-135C-49C5-BCE9-8A10F7345CFA}" presName="node" presStyleLbl="node1" presStyleIdx="0" presStyleCnt="1" custScaleX="98708" custScaleY="98704" custLinFactNeighborX="-344" custLinFactNeighborY="6474">
        <dgm:presLayoutVars>
          <dgm:bulletEnabled val="1"/>
        </dgm:presLayoutVars>
      </dgm:prSet>
      <dgm:spPr/>
    </dgm:pt>
  </dgm:ptLst>
  <dgm:cxnLst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BEB667B8-8C90-47E3-B321-7AA46F45A9B7}" type="presOf" srcId="{D09957A9-135C-49C5-BCE9-8A10F7345CFA}" destId="{D9D99E6A-CCD4-4DE7-98DD-2249D67A5288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2BFC8169-5554-4E6F-B38C-EC40BF3EA6BD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669532" y="-1583717"/>
          <a:ext cx="4678841" cy="7969143"/>
        </a:xfrm>
        <a:prstGeom prst="flowChartManualOperati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81000" tIns="0" rIns="382984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তোমাদের জানা মতে সমাজের </a:t>
          </a:r>
          <a:r>
            <a:rPr lang="en-US" sz="60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শোষক</a:t>
          </a:r>
          <a:r>
            <a:rPr lang="bn-BD" sz="6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60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</a:t>
          </a:r>
          <a:r>
            <a:rPr lang="bn-BD" sz="6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ণি</a:t>
          </a:r>
          <a:r>
            <a:rPr lang="en-US" sz="6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 </a:t>
          </a:r>
          <a:r>
            <a:rPr lang="bn-BD" sz="6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শোষণের স্বরূপ </a:t>
          </a:r>
          <a:r>
            <a:rPr lang="en-US" sz="6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6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আলোচনা </a:t>
          </a:r>
          <a:r>
            <a:rPr lang="en-US" sz="6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0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</a:t>
          </a:r>
          <a:r>
            <a:rPr lang="en-US" sz="60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6000" kern="1200" dirty="0">
            <a:solidFill>
              <a:schemeClr val="tx1"/>
            </a:solidFill>
          </a:endParaRPr>
        </a:p>
      </dsp:txBody>
      <dsp:txXfrm rot="5400000">
        <a:off x="24381" y="997202"/>
        <a:ext cx="7969143" cy="2807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7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0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r>
              <a:rPr lang="bn-BD" sz="1200" kern="1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সঠিক উত্তরের জন্য ডান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পাশের উপরের কোনায়  ক্লিক করতে হবে।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 </a:t>
            </a:r>
            <a:r>
              <a:rPr lang="en-US" baseline="0" dirty="0" err="1"/>
              <a:t>অন্যের</a:t>
            </a:r>
            <a:r>
              <a:rPr lang="en-US" baseline="0" dirty="0"/>
              <a:t> </a:t>
            </a:r>
            <a:r>
              <a:rPr lang="en-US" baseline="0" dirty="0" err="1"/>
              <a:t>পরিচিতি</a:t>
            </a:r>
            <a:r>
              <a:rPr lang="en-US" baseline="0" dirty="0"/>
              <a:t> Hide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স্লাইডে</a:t>
            </a:r>
            <a:r>
              <a:rPr lang="en-US" dirty="0"/>
              <a:t> </a:t>
            </a:r>
            <a:r>
              <a:rPr lang="en-US" dirty="0" err="1"/>
              <a:t>প্রশ্নোত্তর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 </a:t>
            </a:r>
            <a:r>
              <a:rPr lang="en-US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তার</a:t>
            </a:r>
            <a:r>
              <a:rPr lang="en-US" baseline="0" dirty="0"/>
              <a:t> </a:t>
            </a:r>
            <a:r>
              <a:rPr lang="en-US" baseline="0" dirty="0" err="1"/>
              <a:t>নিজস্ব</a:t>
            </a:r>
            <a:r>
              <a:rPr lang="en-US" baseline="0" dirty="0"/>
              <a:t> </a:t>
            </a:r>
            <a:r>
              <a:rPr lang="en-US" baseline="0" dirty="0" err="1"/>
              <a:t>অন্য</a:t>
            </a:r>
            <a:r>
              <a:rPr lang="en-US" baseline="0" dirty="0"/>
              <a:t> </a:t>
            </a:r>
            <a:r>
              <a:rPr lang="en-US" baseline="0" dirty="0" err="1"/>
              <a:t>উপায়েও</a:t>
            </a:r>
            <a:r>
              <a:rPr lang="en-US" baseline="0" dirty="0"/>
              <a:t>  </a:t>
            </a:r>
            <a:r>
              <a:rPr lang="en-US" baseline="0" dirty="0" err="1"/>
              <a:t>পূর্বজ্ঞান</a:t>
            </a:r>
            <a:r>
              <a:rPr lang="en-US" baseline="0" dirty="0"/>
              <a:t> </a:t>
            </a:r>
            <a:r>
              <a:rPr lang="en-US" baseline="0" dirty="0" err="1"/>
              <a:t>যাচাই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শুধু বিঘে দুই ছিল মোর ভুঁই আর সবই গেছে ঋণে।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……</a:t>
            </a:r>
            <a:br>
              <a:rPr lang="en-US" sz="2000" dirty="0">
                <a:latin typeface="NikoshBAN" pitchFamily="2" charset="0"/>
                <a:cs typeface="NikoshBAN" pitchFamily="2" charset="0"/>
              </a:rPr>
            </a:br>
            <a:r>
              <a:rPr lang="bn-BD" sz="2000" dirty="0">
                <a:latin typeface="NikoshBAN" pitchFamily="2" charset="0"/>
                <a:cs typeface="NikoshBAN" pitchFamily="2" charset="0"/>
              </a:rPr>
              <a:t>থেকে চোখে আসে জল পর্যন্ত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 গ্রামের দৃশ্য এবং কৃষক  সম্পর্কে বাক্য গঠনে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সহায়তা করবেন।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0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84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পাঠের সাথে ছবিগুলোর সম্পর্ক কী তা  Text আকারে দেখানো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4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03200" y="228600"/>
            <a:ext cx="11684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406400" y="381000"/>
            <a:ext cx="112776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microsoft.com/office/2007/relationships/hdphoto" Target="../media/hdphoto1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3.wdp"/><Relationship Id="rId4" Type="http://schemas.openxmlformats.org/officeDocument/2006/relationships/image" Target="../media/image15.png"/><Relationship Id="rId9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8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9.wdp"/><Relationship Id="rId4" Type="http://schemas.openxmlformats.org/officeDocument/2006/relationships/image" Target="../media/image10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500" y="270163"/>
            <a:ext cx="8763000" cy="6317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549423"/>
            <a:ext cx="3809999" cy="3286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TextBox 8"/>
          <p:cNvSpPr txBox="1"/>
          <p:nvPr/>
        </p:nvSpPr>
        <p:spPr>
          <a:xfrm>
            <a:off x="2362200" y="4114800"/>
            <a:ext cx="7543800" cy="1752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7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625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8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4191000"/>
            <a:ext cx="8915400" cy="24384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  <a:prstDash val="sys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50412"/>
              </a:avLst>
            </a:prstTxWarp>
          </a:bodyPr>
          <a:lstStyle/>
          <a:p>
            <a:r>
              <a:rPr lang="bn-BD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হাটে মাঠে </a:t>
            </a:r>
            <a:r>
              <a:rPr lang="en-US" sz="1050" b="1" dirty="0" err="1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</a:t>
            </a:r>
            <a:r>
              <a:rPr lang="bn-BD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 এই মতো কাটে বছর পনেরো-ষোল </a:t>
            </a:r>
            <a:r>
              <a:rPr lang="en-US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  <a:br>
              <a:rPr lang="en-US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একদিন শেষে ফিরিবারে দেশে বড়োই বাসনা হলো।</a:t>
            </a:r>
            <a:br>
              <a:rPr lang="en-US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নমো নমো </a:t>
            </a:r>
            <a:r>
              <a:rPr lang="bn-BD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নম সুন্দরী মম জননী বঙ্গভূমি!</a:t>
            </a:r>
            <a:br>
              <a:rPr lang="en-US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গঙ্গার তীর</a:t>
            </a:r>
            <a:r>
              <a:rPr lang="en-US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050" b="1" dirty="0" err="1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স্নিগ্ধ</a:t>
            </a:r>
            <a:r>
              <a:rPr lang="bn-BD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সমীর</a:t>
            </a:r>
            <a:r>
              <a:rPr lang="en-US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 জুড়ালে তুমি।</a:t>
            </a:r>
            <a:br>
              <a:rPr lang="en-US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অবারিত মাঠ</a:t>
            </a:r>
            <a:r>
              <a:rPr lang="en-US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গগনললাট চুমে তব পদধূলি</a:t>
            </a:r>
            <a:br>
              <a:rPr lang="en-US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050" b="1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ছায়াসুনিবিড় শান্তির নীড় ছোটো ছোটো গ্রামগুলি</a:t>
            </a:r>
            <a:r>
              <a:rPr lang="bn-BD" sz="1050" dirty="0">
                <a:ln w="63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ln w="6350"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0800" y="228599"/>
            <a:ext cx="7162801" cy="3671455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7947803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17320" y="4000989"/>
            <a:ext cx="9550400" cy="2499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পল্লবঘন আম্রকানন রাখালের খেলাগেহ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br>
              <a:rPr lang="en-US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স্তব্ধ অতল দিঘি কালোজল-নিশীথশীতল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স্নেহ</a:t>
            </a:r>
            <a:r>
              <a:rPr lang="bn-BD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বুকভরা মধু বঙ্গের ব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ধূ</a:t>
            </a:r>
            <a:r>
              <a:rPr lang="bn-BD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জল লয়ে যায় ঘরে-</a:t>
            </a:r>
            <a:br>
              <a:rPr lang="en-US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মা বলিতে প্রাণ করে আনচান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চোখে আসে জল ভরে।</a:t>
            </a:r>
            <a:endParaRPr lang="en-US" sz="3600" b="1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 preferRelativeResize="0"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05444"/>
            <a:ext cx="3124200" cy="347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620" y="357025"/>
            <a:ext cx="2844800" cy="347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0700"/>
          <a:stretch/>
        </p:blipFill>
        <p:spPr>
          <a:xfrm>
            <a:off x="8153400" y="341785"/>
            <a:ext cx="2844800" cy="347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989195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09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4267200" y="228601"/>
            <a:ext cx="4038600" cy="1371599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6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66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3/6/2020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2000384"/>
              </p:ext>
            </p:extLst>
          </p:nvPr>
        </p:nvGraphicFramePr>
        <p:xfrm>
          <a:off x="2032000" y="1752918"/>
          <a:ext cx="8073452" cy="474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0910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33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‘দুই বিঘা জমি’ কোন ধরনের কবিতা?</a:t>
            </a:r>
            <a:endParaRPr lang="en-US" sz="36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39490" y="2116281"/>
            <a:ext cx="2819400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গীতি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62701" y="2116281"/>
            <a:ext cx="2931527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2130972" y="3070936"/>
            <a:ext cx="282586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62700" y="3143019"/>
            <a:ext cx="2931527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</a:t>
            </a:r>
            <a:r>
              <a:rPr lang="en-US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হিনি</a:t>
            </a:r>
            <a:r>
              <a:rPr lang="bn-BD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49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0972" y="3981844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‘ভূধর’ শব্দের অর্থ  কী?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89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443982" y="5929053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2687410" y="5929054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পাহাড়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6479769" y="5060646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নিলাজ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42210" y="38100"/>
            <a:ext cx="3039590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29718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8715829" y="315191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6981" y="5839651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941764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0" y="1638501"/>
            <a:ext cx="8290560" cy="31902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উপেন দুই বিঘা জমি জমিদারকে দিতে চাইল না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কারণ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0"/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সপ্ত পুরুষের ভিটা</a:t>
            </a:r>
          </a:p>
          <a:p>
            <a:pPr lvl="0"/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ফেরত পেতে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bn-BD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জমির মাটি সোনার বাড়া</a:t>
            </a:r>
          </a:p>
          <a:p>
            <a:pPr lvl="0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03697" y="4994822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6126117" y="4967485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2003697" y="590922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6126117" y="590922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4816" y="415379"/>
            <a:ext cx="4122783" cy="1057054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6000" y="290688"/>
            <a:ext cx="1752600" cy="1614312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8314" y="5727534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1823720" y="1292645"/>
            <a:ext cx="8305800" cy="5320379"/>
            <a:chOff x="3240138" y="-1"/>
            <a:chExt cx="3008262" cy="4617357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grpFill/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4724400" y="76200"/>
            <a:ext cx="3429000" cy="1473117"/>
          </a:xfrm>
          <a:prstGeom prst="cloud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FA025-22C8-448F-ABC9-309214775C4F}"/>
              </a:ext>
            </a:extLst>
          </p:cNvPr>
          <p:cNvSpPr/>
          <p:nvPr/>
        </p:nvSpPr>
        <p:spPr>
          <a:xfrm>
            <a:off x="2286000" y="2483802"/>
            <a:ext cx="7391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পে</a:t>
            </a:r>
            <a:r>
              <a:rPr lang="bn-BD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নের মতো ধনীদের দ্বারা অত্যাচারিত অসহায়, গরীব মানুষের জন্য সচেতন মানুষের কী কী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উচিত</a:t>
            </a:r>
            <a:r>
              <a:rPr lang="bn-BD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তা ১০টি বাক্যে লিখে  আনবে।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4600" y="359683"/>
            <a:ext cx="6934200" cy="144655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8800" b="1" dirty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800" b="1" dirty="0">
              <a:ln w="381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2057400"/>
            <a:ext cx="69342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Horizontal Scroll 13"/>
          <p:cNvSpPr/>
          <p:nvPr/>
        </p:nvSpPr>
        <p:spPr>
          <a:xfrm>
            <a:off x="1143000" y="62230"/>
            <a:ext cx="4635501" cy="665924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bn-IN" sz="1400" dirty="0"/>
          </a:p>
          <a:p>
            <a:pPr algn="ctr"/>
            <a:r>
              <a:rPr lang="bn-IN" sz="54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bn-IN" sz="5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মোঃআব্দুল হাদী</a:t>
            </a:r>
          </a:p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আই সি টি )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বালিধা পাঁচাকড়ি দাখিল মাদ্রাসা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মনিরামপুর, যশোর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০১৭২৭৭১১৫৪৪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hadidm74@gmail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lang="b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Vertical Scroll 14"/>
          <p:cNvSpPr/>
          <p:nvPr/>
        </p:nvSpPr>
        <p:spPr>
          <a:xfrm>
            <a:off x="5763261" y="88900"/>
            <a:ext cx="6047739" cy="61595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06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২০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4643" y="1630681"/>
            <a:ext cx="1508758" cy="1738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63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5670550"/>
            <a:ext cx="4876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4180" y="5670550"/>
            <a:ext cx="63246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302" y="501650"/>
            <a:ext cx="7094698" cy="4832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5840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712640"/>
            <a:ext cx="7861657" cy="4628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26993" y="141172"/>
            <a:ext cx="4585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>
              <a:spcBef>
                <a:spcPct val="0"/>
              </a:spcBef>
              <a:defRPr/>
            </a:pP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4101" y="231697"/>
            <a:ext cx="2666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ঠাকুর</a:t>
            </a:r>
            <a:endParaRPr lang="en-US" sz="3600" b="1" dirty="0">
              <a:ln>
                <a:solidFill>
                  <a:srgbClr val="0070C0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444303" y="190045"/>
            <a:ext cx="5410200" cy="1273629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257300" y="1615759"/>
            <a:ext cx="9677400" cy="4892674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>
              <a:defRPr/>
            </a:pP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44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40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>
              <a:defRPr/>
            </a:pP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পারবে;</a:t>
            </a:r>
          </a:p>
          <a:p>
            <a:pPr marL="623888" indent="-623888">
              <a:defRPr/>
            </a:pP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রবে;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628650" indent="-628650">
              <a:defRPr/>
            </a:pP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কবিতাংশের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3/6/2020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2323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244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924800" y="98028"/>
            <a:ext cx="2590800" cy="2340372"/>
          </a:xfrm>
          <a:prstGeom prst="wedgeRoundRectCallout">
            <a:avLst>
              <a:gd name="adj1" fmla="val -67665"/>
              <a:gd name="adj2" fmla="val 2888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সাহিত্যের ক্ষেত্র: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620000" y="4038600"/>
            <a:ext cx="2971800" cy="2590800"/>
          </a:xfrm>
          <a:prstGeom prst="wedgeRoundRectCallout">
            <a:avLst>
              <a:gd name="adj1" fmla="val -61864"/>
              <a:gd name="adj2" fmla="val -4941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পরিচিতি: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432560" y="4513203"/>
            <a:ext cx="2590800" cy="2116197"/>
          </a:xfrm>
          <a:prstGeom prst="wedgeRoundRectCallout">
            <a:avLst>
              <a:gd name="adj1" fmla="val 75137"/>
              <a:gd name="adj2" fmla="val -5021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জাতীয় সংগীত  ‘সোনার বাংলা’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রচয়িতা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496722" y="685800"/>
            <a:ext cx="3061639" cy="1874520"/>
          </a:xfrm>
          <a:prstGeom prst="wedgeRoundRectCallout">
            <a:avLst>
              <a:gd name="adj1" fmla="val 57556"/>
              <a:gd name="adj2" fmla="val 18992"/>
              <a:gd name="adj3" fmla="val 16667"/>
            </a:avLst>
          </a:prstGeom>
          <a:solidFill>
            <a:schemeClr val="accent3">
              <a:tint val="50000"/>
              <a:satMod val="30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76801" y="4378206"/>
            <a:ext cx="2362199" cy="727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797343" y="2766060"/>
            <a:ext cx="272956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85639" y="5562600"/>
            <a:ext cx="2819400" cy="10668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34161" y="3046174"/>
            <a:ext cx="3290239" cy="109728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299662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৮৬১খ্রিস্টাব্দে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4417" y="3104347"/>
            <a:ext cx="2359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কলকাতার জোড়াসাঁকো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0362" y="5816026"/>
            <a:ext cx="214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১৯৪১ 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4800" y="744438"/>
            <a:ext cx="2590800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কবিতা, সংগীত, ছোট গল্প, উপন্যাস, 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ক, প্রবন্ধ,ভ্রমণ কাহি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 রম্য রচনা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723" y="1409701"/>
            <a:ext cx="3088918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১৯১৩  সালে ইংরেজিতে অনূদিত “গীতাঞ্জলি” কাব্যের জন্য নোবেল পুরস্কার পান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46482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কবি, দার্শনিক, গীতিকার, সুরকার, শিক্ষাবিদ, চিত্রশিল্পী, নাট্য-প্রযোজক ও অভিনেতা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267200" y="5059741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864" y="1096029"/>
            <a:ext cx="2516937" cy="2928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  <p:bldP spid="15" grpId="0" animBg="1"/>
      <p:bldP spid="16" grpId="0" animBg="1"/>
      <p:bldP spid="17" grpId="0" animBg="1"/>
      <p:bldP spid="6" grpId="0"/>
      <p:bldP spid="9" grpId="0"/>
      <p:bldP spid="18" grpId="0"/>
      <p:bldP spid="2" grpId="0" animBg="1"/>
      <p:bldP spid="3" grpId="0" animBg="1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3848102" y="4798758"/>
            <a:ext cx="4495799" cy="1570844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40821_001250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189" y="666373"/>
            <a:ext cx="6775622" cy="413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71870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4343400" y="319942"/>
            <a:ext cx="3505200" cy="655418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7035" y="5105400"/>
            <a:ext cx="7696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দু</a:t>
            </a:r>
            <a:r>
              <a:rPr lang="en-US" sz="32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ভাবার্থ বুঝে ৫</a:t>
            </a:r>
            <a:r>
              <a:rPr lang="en-US" sz="32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371600"/>
            <a:ext cx="37338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371600"/>
            <a:ext cx="3834006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051148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81593" y="3460751"/>
            <a:ext cx="9662923" cy="2895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মনে ভাবিলাম মোরে ভগবান রাখিবে না মোহগর্তে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  <a:b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তাই লিখি দিল বিশ্বনিখিল দু বিঘার পরিবর্তে।</a:t>
            </a:r>
            <a:b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সন্ন্যাসীবেশে ফিরি দেশে দেশে হইয়া সাধুর শিষ্য</a:t>
            </a:r>
            <a:b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কত হেরিলাম মনোহর ধাম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কত মনোরম দৃশ্য!</a:t>
            </a:r>
            <a:b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ভূধরে সাগরে বিজনে নগরে যখন যেখানে ভ্রমি</a:t>
            </a:r>
            <a:br>
              <a:rPr lang="en-US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তবু নিশিদিনে ভুলিতে পারি নে সেই দুই বিঘা জমি।</a:t>
            </a:r>
            <a:endParaRPr lang="en-US" sz="3200" b="1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304800"/>
            <a:ext cx="2762517" cy="2853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733" b="21338"/>
          <a:stretch/>
        </p:blipFill>
        <p:spPr>
          <a:xfrm>
            <a:off x="5093584" y="318655"/>
            <a:ext cx="2769444" cy="2839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3939"/>
          <a:stretch/>
        </p:blipFill>
        <p:spPr>
          <a:xfrm>
            <a:off x="1524000" y="318655"/>
            <a:ext cx="3018826" cy="2839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086285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13900</TotalTime>
  <Words>657</Words>
  <Application>Microsoft Office PowerPoint</Application>
  <PresentationFormat>Widescreen</PresentationFormat>
  <Paragraphs>136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Balidha Madrasa</cp:lastModifiedBy>
  <cp:revision>1194</cp:revision>
  <dcterms:created xsi:type="dcterms:W3CDTF">2006-08-16T00:00:00Z</dcterms:created>
  <dcterms:modified xsi:type="dcterms:W3CDTF">2020-03-06T15:07:00Z</dcterms:modified>
</cp:coreProperties>
</file>