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92" r:id="rId2"/>
    <p:sldId id="293" r:id="rId3"/>
    <p:sldId id="299" r:id="rId4"/>
    <p:sldId id="294" r:id="rId5"/>
    <p:sldId id="300" r:id="rId6"/>
    <p:sldId id="301" r:id="rId7"/>
    <p:sldId id="302" r:id="rId8"/>
    <p:sldId id="313" r:id="rId9"/>
    <p:sldId id="314" r:id="rId10"/>
    <p:sldId id="303" r:id="rId11"/>
    <p:sldId id="304" r:id="rId12"/>
    <p:sldId id="312" r:id="rId13"/>
    <p:sldId id="306" r:id="rId14"/>
    <p:sldId id="307" r:id="rId15"/>
    <p:sldId id="309" r:id="rId16"/>
    <p:sldId id="310" r:id="rId17"/>
    <p:sldId id="31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E60A2-77BA-4ABC-A9C3-C033B686E967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951DA-8A83-4E4D-9B74-1C83B8876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4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8198AC-EC40-488A-AC17-F5338D95469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5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BEFA4D8-3891-4205-AA58-C1CC727D9857}" type="slidenum">
              <a:rPr lang="en-GB" smtClean="0"/>
              <a:pPr eaLnBrk="1" hangingPunct="1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616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7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2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2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8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6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3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8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9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1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3766D-64CF-4A2B-B5B9-2A5A1EB7374F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8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265528" y="354842"/>
            <a:ext cx="8188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2"/>
          <a:stretch/>
        </p:blipFill>
        <p:spPr>
          <a:xfrm>
            <a:off x="1719618" y="1405719"/>
            <a:ext cx="8311486" cy="393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1813560"/>
            <a:ext cx="3810000" cy="338505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45" y="1857375"/>
            <a:ext cx="3442855" cy="334123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Picture 5" descr="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272" y="1783080"/>
            <a:ext cx="4156363" cy="341553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837706" y="5493985"/>
            <a:ext cx="457200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অনলাইন পরীক্ষার ওয়েবসাইট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11233" y="263237"/>
            <a:ext cx="5624946" cy="6719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i="0" u="none" strike="noStrike" kern="1200" normalizeH="0" baseline="0" noProof="0" dirty="0" smtClean="0">
                <a:ln w="0"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চিত্রে আমরা কী দেখতে পাচ্ছি?</a:t>
            </a:r>
            <a:endParaRPr kumimoji="0" lang="en-US" sz="3600" i="0" u="none" strike="noStrike" kern="1200" normalizeH="0" baseline="0" noProof="0" dirty="0">
              <a:ln w="0"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portsportal.punjab.gov.pk/EngineeringEvents/EventImages/PosterBlende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6520" y="865908"/>
            <a:ext cx="4272049" cy="24527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435928" y="145473"/>
            <a:ext cx="5372792" cy="6719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normalizeH="0" baseline="0" noProof="0" dirty="0" err="1" smtClean="0">
                <a:ln w="0"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নীচের</a:t>
            </a:r>
            <a:r>
              <a:rPr kumimoji="0" lang="en-US" sz="3600" i="0" u="none" strike="noStrike" kern="1200" normalizeH="0" baseline="0" noProof="0" dirty="0" smtClean="0">
                <a:ln w="0"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3600" i="0" u="none" strike="noStrike" kern="1200" normalizeH="0" baseline="0" noProof="0" dirty="0" smtClean="0">
                <a:ln w="0"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চিত্র</a:t>
            </a:r>
            <a:r>
              <a:rPr kumimoji="0" lang="en-US" sz="3600" i="0" u="none" strike="noStrike" kern="1200" normalizeH="0" noProof="0" dirty="0" smtClean="0">
                <a:ln w="0"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i="0" u="none" strike="noStrike" kern="1200" normalizeH="0" noProof="0" dirty="0" err="1" smtClean="0">
                <a:ln w="0"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গুলিতে</a:t>
            </a:r>
            <a:r>
              <a:rPr kumimoji="0" lang="bn-BD" sz="3600" i="0" u="none" strike="noStrike" kern="1200" normalizeH="0" baseline="0" noProof="0" dirty="0" smtClean="0">
                <a:ln w="0"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noProof="0" dirty="0" err="1" smtClean="0">
                <a:ln w="0"/>
                <a:latin typeface="NikoshBAN" pitchFamily="2" charset="0"/>
                <a:ea typeface="+mj-ea"/>
                <a:cs typeface="NikoshBAN" pitchFamily="2" charset="0"/>
              </a:rPr>
              <a:t>তোমরা</a:t>
            </a:r>
            <a:r>
              <a:rPr kumimoji="0" lang="bn-BD" sz="3600" i="0" u="none" strike="noStrike" kern="1200" normalizeH="0" baseline="0" noProof="0" dirty="0" smtClean="0">
                <a:ln w="0"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কী দেখ</a:t>
            </a:r>
            <a:r>
              <a:rPr kumimoji="0" lang="en-US" sz="3600" i="0" u="none" strike="noStrike" kern="1200" normalizeH="0" baseline="0" noProof="0" dirty="0" smtClean="0">
                <a:ln w="0"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ছ</a:t>
            </a:r>
            <a:r>
              <a:rPr kumimoji="0" lang="bn-BD" sz="3600" i="0" u="none" strike="noStrike" kern="1200" normalizeH="0" baseline="0" noProof="0" dirty="0" smtClean="0">
                <a:ln w="0"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?</a:t>
            </a:r>
            <a:endParaRPr kumimoji="0" lang="en-US" sz="3600" i="0" u="none" strike="noStrike" kern="1200" normalizeH="0" baseline="0" noProof="0" dirty="0">
              <a:ln w="0"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Picture 4" descr="E-learning-for-poor-student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705" y="886687"/>
            <a:ext cx="4134274" cy="24508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Computer-la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966" y="3495438"/>
            <a:ext cx="4134194" cy="25396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188524" y="4575454"/>
            <a:ext cx="2004756" cy="2708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1100" b="1" dirty="0" smtClean="0"/>
              <a:t>www.oxforduniversity.com</a:t>
            </a:r>
            <a:endParaRPr lang="en-US" sz="1100" b="1" dirty="0"/>
          </a:p>
        </p:txBody>
      </p:sp>
      <p:pic>
        <p:nvPicPr>
          <p:cNvPr id="8" name="Picture 7" descr="download (2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1648" y="3477485"/>
            <a:ext cx="4290752" cy="24965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download (1)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2667" y="5502802"/>
            <a:ext cx="3092335" cy="388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4.bp.blogspot.com/-_W6tB-_DxEc/UXitlsanWwI/AAAAAAAAAaw/edqqCzD7b2c/w615-h300/all%2Bbd%2Btv%2Blogo-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910" y="3768708"/>
            <a:ext cx="3442853" cy="1773110"/>
          </a:xfrm>
          <a:prstGeom prst="rect">
            <a:avLst/>
          </a:prstGeom>
          <a:noFill/>
        </p:spPr>
      </p:pic>
      <p:pic>
        <p:nvPicPr>
          <p:cNvPr id="3" name="Picture 6" descr="https://cdn4.iconfinder.com/data/icons/SUPERVISTA/security/png/400/internet_connecti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415" y="3651974"/>
            <a:ext cx="3442855" cy="1871434"/>
          </a:xfrm>
          <a:prstGeom prst="rect">
            <a:avLst/>
          </a:prstGeom>
          <a:noFill/>
        </p:spPr>
      </p:pic>
      <p:pic>
        <p:nvPicPr>
          <p:cNvPr id="4" name="Picture 4" descr="http://bazarreza.ir/Upload/Images/Gallery/LogoBar/CDRO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7675" y="1533603"/>
            <a:ext cx="3442855" cy="2118371"/>
          </a:xfrm>
          <a:prstGeom prst="rect">
            <a:avLst/>
          </a:prstGeom>
          <a:noFill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494140" y="5995215"/>
            <a:ext cx="3550083" cy="5749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ই-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লার্নিং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এর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মাধ্যম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1803" y="3768708"/>
            <a:ext cx="163831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সিডিরম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4729" y="5640141"/>
            <a:ext cx="188969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চ্যানেল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6625" y="5640141"/>
            <a:ext cx="162790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5845" y="589814"/>
            <a:ext cx="9730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E-Learning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727" y="383754"/>
            <a:ext cx="6900882" cy="255454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/>
              </a:rPr>
              <a:t>১। </a:t>
            </a:r>
            <a:r>
              <a:rPr lang="en-US" sz="3200" dirty="0" smtClean="0">
                <a:latin typeface="NikoshBAN" pitchFamily="2" charset="0"/>
                <a:cs typeface="NikoshBAN"/>
              </a:rPr>
              <a:t>M. learning </a:t>
            </a:r>
          </a:p>
          <a:p>
            <a:r>
              <a:rPr lang="bn-IN" sz="3200" dirty="0" smtClean="0">
                <a:latin typeface="NikoshBAN" pitchFamily="2" charset="0"/>
                <a:cs typeface="NikoshBAN"/>
              </a:rPr>
              <a:t>২। </a:t>
            </a:r>
            <a:r>
              <a:rPr lang="en-US" sz="3200" dirty="0" smtClean="0">
                <a:latin typeface="NikoshBAN" pitchFamily="2" charset="0"/>
                <a:cs typeface="NikoshBAN"/>
              </a:rPr>
              <a:t>Digital </a:t>
            </a:r>
            <a:r>
              <a:rPr lang="bn-IN" sz="3200" dirty="0" smtClean="0">
                <a:latin typeface="NikoshBAN" pitchFamily="2" charset="0"/>
                <a:cs typeface="NikoshBAN"/>
              </a:rPr>
              <a:t>হোয়াইট বোর্ড </a:t>
            </a:r>
            <a:endParaRPr lang="en-US" sz="3200" dirty="0" smtClean="0">
              <a:latin typeface="NikoshBAN" pitchFamily="2" charset="0"/>
              <a:cs typeface="NikoshBAN"/>
            </a:endParaRPr>
          </a:p>
          <a:p>
            <a:r>
              <a:rPr lang="en-US" sz="3200" dirty="0" smtClean="0">
                <a:latin typeface="NikoshBAN" pitchFamily="2" charset="0"/>
                <a:cs typeface="NikoshBAN"/>
              </a:rPr>
              <a:t>3</a:t>
            </a:r>
            <a:r>
              <a:rPr lang="bn-IN" sz="3200" dirty="0" smtClean="0">
                <a:latin typeface="NikoshBAN" pitchFamily="2" charset="0"/>
                <a:cs typeface="NikoshBAN"/>
              </a:rPr>
              <a:t>। ই-বুক </a:t>
            </a:r>
          </a:p>
          <a:p>
            <a:r>
              <a:rPr lang="bn-IN" sz="3200" dirty="0" smtClean="0">
                <a:latin typeface="NikoshBAN" pitchFamily="2" charset="0"/>
                <a:cs typeface="NikoshBAN"/>
              </a:rPr>
              <a:t>৪। ই-বুকের জনক </a:t>
            </a:r>
          </a:p>
          <a:p>
            <a:r>
              <a:rPr lang="bn-IN" sz="3200" dirty="0" smtClean="0">
                <a:latin typeface="NikoshBAN" pitchFamily="2" charset="0"/>
                <a:cs typeface="NikoshBAN"/>
              </a:rPr>
              <a:t>৫। দূরশিক্ষন  </a:t>
            </a:r>
            <a:r>
              <a:rPr lang="en-US" sz="3200" dirty="0" smtClean="0">
                <a:latin typeface="NikoshBAN" pitchFamily="2" charset="0"/>
                <a:cs typeface="NikoshBAN"/>
              </a:rPr>
              <a:t>                   </a:t>
            </a:r>
            <a:endParaRPr lang="en-US" sz="3200" dirty="0"/>
          </a:p>
        </p:txBody>
      </p:sp>
      <p:pic>
        <p:nvPicPr>
          <p:cNvPr id="6146" name="Picture 2" descr="e learning service image এর ছবির ফলাফল"/>
          <p:cNvPicPr>
            <a:picLocks noChangeAspect="1" noChangeArrowheads="1"/>
          </p:cNvPicPr>
          <p:nvPr/>
        </p:nvPicPr>
        <p:blipFill>
          <a:blip r:embed="rId2"/>
          <a:srcRect r="1024" b="8024"/>
          <a:stretch>
            <a:fillRect/>
          </a:stretch>
        </p:blipFill>
        <p:spPr bwMode="auto">
          <a:xfrm>
            <a:off x="7553058" y="383754"/>
            <a:ext cx="3647887" cy="54438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53" y="3041844"/>
            <a:ext cx="3882047" cy="2916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 learning service image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8782" y="955702"/>
            <a:ext cx="2940948" cy="30875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83660" y="1160668"/>
            <a:ext cx="7659588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  <a:ea typeface="Calibri"/>
                <a:cs typeface="NikoshBAN"/>
              </a:rPr>
              <a:t>*</a:t>
            </a:r>
            <a:r>
              <a:rPr lang="bn-IN" sz="3200" dirty="0" smtClean="0">
                <a:solidFill>
                  <a:schemeClr val="tx1"/>
                </a:solidFill>
                <a:ea typeface="Calibri"/>
                <a:cs typeface="NikoshBAN"/>
              </a:rPr>
              <a:t> আধুনিক ও যুগোপোযুগী পাঠ্যক্রম/পাঠ্যসূচি প্রনয়ন ও শিক্ষা ব্যাবস্থা প্রবর্তন।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ea typeface="Calibri"/>
                <a:cs typeface="NikoshBAN"/>
              </a:rPr>
              <a:t>*</a:t>
            </a:r>
            <a:r>
              <a:rPr lang="bn-IN" sz="3200" dirty="0" smtClean="0">
                <a:solidFill>
                  <a:schemeClr val="tx1"/>
                </a:solidFill>
                <a:ea typeface="Calibri"/>
                <a:cs typeface="NikoshBAN"/>
              </a:rPr>
              <a:t> মেধার মূল্যায়ন ও ফলাফল প্রকাশে তথ্য প্রযুক্তি।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ea typeface="Calibri"/>
                <a:cs typeface="NikoshBAN"/>
              </a:rPr>
              <a:t>* </a:t>
            </a:r>
            <a:r>
              <a:rPr lang="bn-IN" sz="3200" dirty="0" smtClean="0">
                <a:solidFill>
                  <a:schemeClr val="tx1"/>
                </a:solidFill>
                <a:ea typeface="Calibri"/>
                <a:cs typeface="NikoshBAN"/>
              </a:rPr>
              <a:t>পেশাদার দক্ষ শিক্ষক তৈরী 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ea typeface="Calibri"/>
                <a:cs typeface="NikoshBAN"/>
              </a:rPr>
              <a:t>* </a:t>
            </a:r>
            <a:r>
              <a:rPr lang="bn-IN" sz="3200" dirty="0" smtClean="0">
                <a:solidFill>
                  <a:schemeClr val="tx1"/>
                </a:solidFill>
                <a:ea typeface="Calibri"/>
                <a:cs typeface="NikoshBAN"/>
              </a:rPr>
              <a:t>শিক্ষা ব্যবস্থাপনা </a:t>
            </a:r>
            <a:endParaRPr lang="en-US" sz="3200" dirty="0">
              <a:solidFill>
                <a:schemeClr val="tx1"/>
              </a:solidFill>
              <a:ea typeface="Calibri"/>
              <a:cs typeface="Vrind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039" y="278853"/>
            <a:ext cx="443164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বহুনির্বাাচনী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অভীক্ষা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640" y="1768567"/>
            <a:ext cx="986088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 smtClean="0">
                <a:solidFill>
                  <a:schemeClr val="tx1"/>
                </a:solidFill>
                <a:ea typeface="Calibri"/>
                <a:cs typeface="NikoshBAN"/>
              </a:rPr>
              <a:t>১. দূরশিক্ষণ শিক্ষাব্যবস্থার মাধ্যমে </a:t>
            </a:r>
            <a:r>
              <a:rPr lang="en-US" sz="2400" dirty="0" err="1" smtClean="0">
                <a:solidFill>
                  <a:schemeClr val="tx1"/>
                </a:solidFill>
                <a:ea typeface="Calibri"/>
                <a:cs typeface="NikoshBAN"/>
              </a:rPr>
              <a:t>শিক্ষার্থীরা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-</a:t>
            </a:r>
            <a:endParaRPr lang="bn-IN" sz="2400" dirty="0" smtClean="0">
              <a:solidFill>
                <a:schemeClr val="tx1"/>
              </a:solidFill>
              <a:ea typeface="Calibri"/>
              <a:cs typeface="NikoshBAN"/>
            </a:endParaRPr>
          </a:p>
          <a:p>
            <a:pPr marL="571500" indent="-571500"/>
            <a:r>
              <a:rPr lang="en-US" sz="2400" dirty="0" err="1" smtClean="0">
                <a:solidFill>
                  <a:schemeClr val="tx1"/>
                </a:solidFill>
                <a:ea typeface="Calibri"/>
                <a:cs typeface="NikoshBAN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. </a:t>
            </a:r>
            <a:r>
              <a:rPr lang="bn-IN" sz="2400" dirty="0" smtClean="0">
                <a:solidFill>
                  <a:schemeClr val="tx1"/>
                </a:solidFill>
                <a:ea typeface="Calibri"/>
                <a:cs typeface="NikoshBAN"/>
              </a:rPr>
              <a:t>বাড়ির কাজ ইন্টারনেটের সহায়তায় জমা দিতে পারবে; 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 </a:t>
            </a:r>
          </a:p>
          <a:p>
            <a:pPr marL="571500" indent="-571500"/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ii. </a:t>
            </a:r>
            <a:r>
              <a:rPr lang="bn-IN" sz="2400" dirty="0" smtClean="0">
                <a:solidFill>
                  <a:schemeClr val="tx1"/>
                </a:solidFill>
                <a:ea typeface="Calibri"/>
                <a:cs typeface="NikoshBAN"/>
              </a:rPr>
              <a:t>বিভিন্ন রকম অনলাইন পরীক্ষায় অংশগ্রহন করতে পা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র</a:t>
            </a:r>
            <a:r>
              <a:rPr lang="bn-IN" sz="2400" dirty="0" smtClean="0">
                <a:solidFill>
                  <a:schemeClr val="tx1"/>
                </a:solidFill>
                <a:ea typeface="Calibri"/>
                <a:cs typeface="NikoshBAN"/>
              </a:rPr>
              <a:t>বে;</a:t>
            </a:r>
          </a:p>
          <a:p>
            <a:pPr marL="571500" indent="-571500"/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iii. </a:t>
            </a:r>
            <a:r>
              <a:rPr lang="bn-IN" sz="2400" dirty="0" smtClean="0">
                <a:solidFill>
                  <a:schemeClr val="tx1"/>
                </a:solidFill>
                <a:ea typeface="Calibri"/>
                <a:cs typeface="NikoshBAN"/>
              </a:rPr>
              <a:t>শিক্ষকের লেকচার নোটগুলো ওয়েবসাইটে দেখতে পা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র</a:t>
            </a:r>
            <a:r>
              <a:rPr lang="bn-IN" sz="2400" dirty="0" smtClean="0">
                <a:solidFill>
                  <a:schemeClr val="tx1"/>
                </a:solidFill>
                <a:ea typeface="Calibri"/>
                <a:cs typeface="NikoshBAN"/>
              </a:rPr>
              <a:t>বে;</a:t>
            </a:r>
          </a:p>
          <a:p>
            <a:pPr marL="571500" indent="-571500"/>
            <a:r>
              <a:rPr lang="bn-IN" sz="2400" dirty="0" smtClean="0">
                <a:solidFill>
                  <a:schemeClr val="tx1"/>
                </a:solidFill>
                <a:ea typeface="Calibri"/>
                <a:cs typeface="NikoshBAN"/>
              </a:rPr>
              <a:t>নিচের কোনটি সঠিক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?</a:t>
            </a:r>
            <a:endParaRPr lang="bn-IN" sz="2400" dirty="0" smtClean="0">
              <a:solidFill>
                <a:schemeClr val="tx1"/>
              </a:solidFill>
              <a:ea typeface="Calibri"/>
              <a:cs typeface="NikoshBAN"/>
            </a:endParaRPr>
          </a:p>
          <a:p>
            <a:pPr marL="571500" indent="-571500"/>
            <a:r>
              <a:rPr lang="bn-IN" sz="2400" dirty="0" smtClean="0">
                <a:solidFill>
                  <a:schemeClr val="tx1"/>
                </a:solidFill>
                <a:ea typeface="Calibri"/>
                <a:cs typeface="NikoshBAN"/>
              </a:rPr>
              <a:t>ক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ea typeface="Calibri"/>
                <a:cs typeface="NikoshBAN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ea typeface="Calibri"/>
                <a:cs typeface="NikoshBAN"/>
              </a:rPr>
              <a:t>ও 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ii		</a:t>
            </a:r>
            <a:r>
              <a:rPr lang="bn-IN" sz="2400" dirty="0" smtClean="0">
                <a:solidFill>
                  <a:schemeClr val="tx1"/>
                </a:solidFill>
                <a:ea typeface="Calibri"/>
                <a:cs typeface="NikoshBAN"/>
              </a:rPr>
              <a:t>খ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ea typeface="Calibri"/>
                <a:cs typeface="NikoshBAN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ea typeface="Calibri"/>
                <a:cs typeface="NikoshBAN"/>
              </a:rPr>
              <a:t>ও 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iii</a:t>
            </a:r>
            <a:r>
              <a:rPr lang="bn-IN" sz="2400" dirty="0" smtClean="0">
                <a:solidFill>
                  <a:schemeClr val="tx1"/>
                </a:solidFill>
                <a:ea typeface="Calibri"/>
                <a:cs typeface="NikoshBAN"/>
              </a:rPr>
              <a:t>		গ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. ii </a:t>
            </a:r>
            <a:r>
              <a:rPr lang="bn-IN" sz="2400" dirty="0" smtClean="0">
                <a:solidFill>
                  <a:schemeClr val="tx1"/>
                </a:solidFill>
                <a:ea typeface="Calibri"/>
                <a:cs typeface="NikoshBAN"/>
              </a:rPr>
              <a:t> ও 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iii		</a:t>
            </a:r>
            <a:r>
              <a:rPr lang="bn-IN" sz="2400" dirty="0" smtClean="0">
                <a:solidFill>
                  <a:schemeClr val="tx1"/>
                </a:solidFill>
                <a:ea typeface="Calibri"/>
                <a:cs typeface="NikoshBAN"/>
              </a:rPr>
              <a:t>ঘ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ea typeface="Calibri"/>
                <a:cs typeface="NikoshBAN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, ii </a:t>
            </a:r>
            <a:r>
              <a:rPr lang="bn-IN" sz="2400" dirty="0" smtClean="0">
                <a:solidFill>
                  <a:schemeClr val="tx1"/>
                </a:solidFill>
                <a:ea typeface="Calibri"/>
                <a:cs typeface="NikoshBAN"/>
              </a:rPr>
              <a:t>ও 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iii</a:t>
            </a:r>
          </a:p>
        </p:txBody>
      </p:sp>
      <p:sp>
        <p:nvSpPr>
          <p:cNvPr id="5" name="Rectangle 4"/>
          <p:cNvSpPr/>
          <p:nvPr/>
        </p:nvSpPr>
        <p:spPr>
          <a:xfrm>
            <a:off x="711811" y="4385514"/>
            <a:ext cx="984564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 smtClean="0">
                <a:solidFill>
                  <a:schemeClr val="tx1"/>
                </a:solidFill>
                <a:ea typeface="Calibri"/>
                <a:cs typeface="NikoshBAN"/>
              </a:rPr>
              <a:t>২. আমাদের দেশে প্রচলিত শিক্ষা ব্যবস্থার পাশাপাশি নতুন শিক্ষাব্যবস্থা হচ্ছে-</a:t>
            </a:r>
          </a:p>
          <a:p>
            <a:pPr marL="571500" indent="-571500"/>
            <a:r>
              <a:rPr lang="en-US" sz="2400" dirty="0" err="1" smtClean="0">
                <a:solidFill>
                  <a:schemeClr val="tx1"/>
                </a:solidFill>
                <a:ea typeface="Calibri"/>
                <a:cs typeface="NikoshBAN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. </a:t>
            </a:r>
            <a:r>
              <a:rPr lang="bn-IN" sz="2400" dirty="0" smtClean="0">
                <a:solidFill>
                  <a:schemeClr val="tx1"/>
                </a:solidFill>
                <a:ea typeface="Calibri"/>
                <a:cs typeface="NikoshBAN"/>
              </a:rPr>
              <a:t>ওয়েবভিত্তিক 		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ii. </a:t>
            </a:r>
            <a:r>
              <a:rPr lang="bn-IN" sz="2400" dirty="0" smtClean="0">
                <a:solidFill>
                  <a:schemeClr val="tx1"/>
                </a:solidFill>
                <a:ea typeface="Calibri"/>
                <a:cs typeface="NikoshBAN"/>
              </a:rPr>
              <a:t>ইন্টারনেটভিত্তিক 		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iii. </a:t>
            </a:r>
            <a:r>
              <a:rPr lang="bn-IN" sz="2400" dirty="0" smtClean="0">
                <a:solidFill>
                  <a:schemeClr val="tx1"/>
                </a:solidFill>
                <a:ea typeface="Calibri"/>
                <a:cs typeface="NikoshBAN"/>
              </a:rPr>
              <a:t>মাল্টিমিডিয়াভিত্তিক </a:t>
            </a:r>
          </a:p>
          <a:p>
            <a:pPr marL="571500" indent="-571500"/>
            <a:r>
              <a:rPr lang="bn-IN" sz="2400" dirty="0" smtClean="0">
                <a:solidFill>
                  <a:schemeClr val="tx1"/>
                </a:solidFill>
                <a:ea typeface="Calibri"/>
                <a:cs typeface="NikoshBAN"/>
              </a:rPr>
              <a:t>নিচের কোনটি সঠিক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?</a:t>
            </a:r>
            <a:endParaRPr lang="bn-IN" sz="2400" dirty="0" smtClean="0">
              <a:solidFill>
                <a:schemeClr val="tx1"/>
              </a:solidFill>
              <a:ea typeface="Calibri"/>
              <a:cs typeface="NikoshBAN"/>
            </a:endParaRPr>
          </a:p>
          <a:p>
            <a:pPr marL="571500" indent="-571500"/>
            <a:r>
              <a:rPr lang="bn-IN" sz="2400" dirty="0" smtClean="0">
                <a:solidFill>
                  <a:schemeClr val="tx1"/>
                </a:solidFill>
                <a:ea typeface="Calibri"/>
                <a:cs typeface="NikoshBAN"/>
              </a:rPr>
              <a:t>ক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ea typeface="Calibri"/>
                <a:cs typeface="NikoshBAN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ea typeface="Calibri"/>
                <a:cs typeface="NikoshBAN"/>
              </a:rPr>
              <a:t>ও 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ii		</a:t>
            </a:r>
            <a:r>
              <a:rPr lang="bn-IN" sz="2400" dirty="0" smtClean="0">
                <a:solidFill>
                  <a:schemeClr val="tx1"/>
                </a:solidFill>
                <a:ea typeface="Calibri"/>
                <a:cs typeface="NikoshBAN"/>
              </a:rPr>
              <a:t>খ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ea typeface="Calibri"/>
                <a:cs typeface="NikoshBAN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ea typeface="Calibri"/>
                <a:cs typeface="NikoshBAN"/>
              </a:rPr>
              <a:t>ও 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iii</a:t>
            </a:r>
            <a:r>
              <a:rPr lang="bn-IN" sz="2400" dirty="0" smtClean="0">
                <a:solidFill>
                  <a:schemeClr val="tx1"/>
                </a:solidFill>
                <a:ea typeface="Calibri"/>
                <a:cs typeface="NikoshBAN"/>
              </a:rPr>
              <a:t>		গ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. ii </a:t>
            </a:r>
            <a:r>
              <a:rPr lang="bn-IN" sz="2400" dirty="0" smtClean="0">
                <a:solidFill>
                  <a:schemeClr val="tx1"/>
                </a:solidFill>
                <a:ea typeface="Calibri"/>
                <a:cs typeface="NikoshBAN"/>
              </a:rPr>
              <a:t> ও 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iii		</a:t>
            </a:r>
            <a:r>
              <a:rPr lang="bn-IN" sz="2400" dirty="0" smtClean="0">
                <a:solidFill>
                  <a:schemeClr val="tx1"/>
                </a:solidFill>
                <a:ea typeface="Calibri"/>
                <a:cs typeface="NikoshBAN"/>
              </a:rPr>
              <a:t>ঘ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ea typeface="Calibri"/>
                <a:cs typeface="NikoshBAN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, ii </a:t>
            </a:r>
            <a:r>
              <a:rPr lang="bn-IN" sz="2400" dirty="0" smtClean="0">
                <a:solidFill>
                  <a:schemeClr val="tx1"/>
                </a:solidFill>
                <a:ea typeface="Calibri"/>
                <a:cs typeface="NikoshBAN"/>
              </a:rPr>
              <a:t>ও 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NikoshBAN"/>
              </a:rPr>
              <a:t>iii</a:t>
            </a:r>
            <a:endParaRPr lang="bn-IN" sz="2400" dirty="0" smtClean="0">
              <a:solidFill>
                <a:schemeClr val="tx1"/>
              </a:solidFill>
              <a:ea typeface="Calibri"/>
              <a:cs typeface="NikoshBAN"/>
            </a:endParaRPr>
          </a:p>
          <a:p>
            <a:pPr marL="571500" indent="-571500"/>
            <a:endParaRPr lang="en-US" sz="2400" dirty="0" smtClean="0">
              <a:solidFill>
                <a:schemeClr val="tx1"/>
              </a:solidFill>
              <a:ea typeface="Calibri"/>
              <a:cs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4297" y="896919"/>
            <a:ext cx="356096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ি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র কাজ 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0688" y="4472632"/>
            <a:ext cx="842066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বাংলাদেশে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প্রচলিত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ই লার্নিং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ব্যবস্থার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বর্ননা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লিখে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আনবে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-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556" y="2270464"/>
            <a:ext cx="4229703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7475" y="955343"/>
            <a:ext cx="5472752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</a:rPr>
              <a:t>সকলকে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ধন্যবাদ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75" y="2244058"/>
            <a:ext cx="5472752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/>
          <p:nvPr/>
        </p:nvSpPr>
        <p:spPr>
          <a:xfrm>
            <a:off x="1676400" y="2706077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1676400" y="3733801"/>
            <a:ext cx="52091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তরিকুল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পদবী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00" b="1" dirty="0"/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b="1" dirty="0"/>
              <a:t>: ০১৭১১৯৫৯১৫৪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000" b="1" dirty="0"/>
              <a:t> tarikcec@gmail.com</a:t>
            </a:r>
          </a:p>
        </p:txBody>
      </p:sp>
      <p:sp>
        <p:nvSpPr>
          <p:cNvPr id="10" name="TextBox 19"/>
          <p:cNvSpPr txBox="1"/>
          <p:nvPr/>
        </p:nvSpPr>
        <p:spPr>
          <a:xfrm>
            <a:off x="6981059" y="2615419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/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I:\TARIK\TARIK\TARIK 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12" y="245811"/>
            <a:ext cx="2548719" cy="232803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8"/>
          <p:cNvSpPr txBox="1"/>
          <p:nvPr/>
        </p:nvSpPr>
        <p:spPr>
          <a:xfrm>
            <a:off x="7404139" y="3738603"/>
            <a:ext cx="434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93713" indent="-36513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87425" indent="-73025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481138" indent="-109538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974850" indent="-146050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bn-BD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০২-০৮-২০১৭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0652" y="242054"/>
            <a:ext cx="444001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ছবিগুলি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ttp://www.plateaelectronica.es/adm/wp-content/uploads/2012/07/elearn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5490" y="1417413"/>
            <a:ext cx="4996056" cy="38744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https://www.cbselectures.com/wp-content/uploads/2015/11/trng_elearn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5702" y="1377996"/>
            <a:ext cx="4838418" cy="39333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447" y="366568"/>
            <a:ext cx="992032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:-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5462" y="5673148"/>
            <a:ext cx="511791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E-Learning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(ই-লার্নিং)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38" name="Picture 2" descr="image of e learning এর ছবি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426" y="1629412"/>
            <a:ext cx="5529654" cy="36580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2" descr="image of e learning এর ছবির ফলাফ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435" y="1534916"/>
            <a:ext cx="4312285" cy="3596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073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1395" y="1066047"/>
            <a:ext cx="6875936" cy="7694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4439" y="2722399"/>
            <a:ext cx="10607391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/>
              </a:rPr>
              <a:t>*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/>
              </a:rPr>
              <a:t>ই-লার্নিং কি তা বলতে 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/>
              </a:rPr>
              <a:t>-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/>
            </a:endParaRPr>
          </a:p>
          <a:p>
            <a:pPr lvl="0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/>
              </a:rPr>
              <a:t>*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/>
              </a:rPr>
              <a:t> ই-লার্নিং সার্ভিস ব্যাখ্যা করতে 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/>
              </a:rPr>
              <a:t>-</a:t>
            </a:r>
            <a:endParaRPr lang="bn-IN" sz="4000" dirty="0" smtClean="0">
              <a:solidFill>
                <a:schemeClr val="tx1"/>
              </a:solidFill>
              <a:latin typeface="NikoshBAN" pitchFamily="2" charset="0"/>
              <a:cs typeface="NikoshBAN"/>
            </a:endParaRPr>
          </a:p>
          <a:p>
            <a:pPr lvl="0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/>
              </a:rPr>
              <a:t>*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/>
              </a:rPr>
              <a:t> শিক্ষা ক্ষেত্রে তথ্য প্রযুক্তির প্রয়োগ সম্পর্কে ব্যাখ্যা করতে 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/>
              </a:rPr>
              <a:t>-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3057" y="531614"/>
            <a:ext cx="157607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55744" y="579120"/>
            <a:ext cx="164981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সময়-২মিনিট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47352" y="506971"/>
            <a:ext cx="1883928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IN" sz="3200" dirty="0" smtClean="0">
                <a:latin typeface="NikoshBAN" pitchFamily="2" charset="0"/>
                <a:cs typeface="NikoshBAN"/>
              </a:rPr>
              <a:t>ই-লার্নিং কি? </a:t>
            </a:r>
          </a:p>
        </p:txBody>
      </p:sp>
      <p:pic>
        <p:nvPicPr>
          <p:cNvPr id="11266" name="Picture 2" descr="image of e learning এর ছবির ফলাফল"/>
          <p:cNvPicPr>
            <a:picLocks noChangeAspect="1" noChangeArrowheads="1"/>
          </p:cNvPicPr>
          <p:nvPr/>
        </p:nvPicPr>
        <p:blipFill>
          <a:blip r:embed="rId2"/>
          <a:srcRect b="17435"/>
          <a:stretch>
            <a:fillRect/>
          </a:stretch>
        </p:blipFill>
        <p:spPr bwMode="auto">
          <a:xfrm>
            <a:off x="4678679" y="1175492"/>
            <a:ext cx="6639643" cy="473762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66" y="1152012"/>
            <a:ext cx="3740717" cy="4776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1503" y="656777"/>
            <a:ext cx="5996457" cy="501675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bn-IN" sz="3200" dirty="0" smtClean="0">
                <a:latin typeface="NikoshBAN" pitchFamily="2" charset="0"/>
                <a:cs typeface="NikoshBAN"/>
              </a:rPr>
              <a:t>ই-লার্নিং</a:t>
            </a:r>
            <a:r>
              <a:rPr lang="en-US" sz="3200" dirty="0" smtClean="0">
                <a:latin typeface="NikoshBAN" pitchFamily="2" charset="0"/>
                <a:cs typeface="NikoshBAN"/>
              </a:rPr>
              <a:t>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E-Learning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>
                <a:latin typeface="NikoshBAN" pitchFamily="2" charset="0"/>
                <a:cs typeface="NikoshBAN"/>
              </a:rPr>
              <a:t>:</a:t>
            </a:r>
            <a:endParaRPr lang="bn-IN" sz="3200" dirty="0" smtClean="0">
              <a:latin typeface="NikoshBAN" pitchFamily="2" charset="0"/>
              <a:cs typeface="NikoshBAN"/>
            </a:endParaRPr>
          </a:p>
          <a:p>
            <a:pPr algn="just"/>
            <a:r>
              <a:rPr lang="bn-IN" sz="3200" dirty="0" smtClean="0">
                <a:latin typeface="NikoshBAN" pitchFamily="2" charset="0"/>
                <a:cs typeface="NikoshBAN"/>
              </a:rPr>
              <a:t>ই-লার্নিং হলো শিক্ষা ক্ষেত্রে তথ্য প্রযুক্তির প্রসার</a:t>
            </a:r>
            <a:r>
              <a:rPr lang="en-US" sz="3200" dirty="0" smtClean="0">
                <a:latin typeface="NikoshBAN" pitchFamily="2" charset="0"/>
                <a:cs typeface="NikoshBAN"/>
              </a:rPr>
              <a:t>,</a:t>
            </a:r>
            <a:r>
              <a:rPr lang="bn-IN" sz="3200" dirty="0" smtClean="0">
                <a:latin typeface="NikoshBAN" pitchFamily="2" charset="0"/>
                <a:cs typeface="NikoshBAN"/>
              </a:rPr>
              <a:t>বিস্তার। যেখানে ঘরে বসে বিশ্বের যে কোন বড় বড়</a:t>
            </a:r>
            <a:r>
              <a:rPr lang="en-US" sz="3200" dirty="0" smtClean="0">
                <a:latin typeface="NikoshBAN" pitchFamily="2" charset="0"/>
                <a:cs typeface="NikoshBAN"/>
              </a:rPr>
              <a:t> </a:t>
            </a:r>
            <a:r>
              <a:rPr lang="bn-IN" sz="3200" dirty="0" smtClean="0">
                <a:latin typeface="NikoshBAN" pitchFamily="2" charset="0"/>
                <a:cs typeface="NikoshBAN"/>
              </a:rPr>
              <a:t>লাইব্রেরীতে পড়াশুনা করার সুযোগ থাকে। এবং ঘরে বসে বিশ্বের যে কোন বিশ্ববিদ্যালয়ের</a:t>
            </a:r>
            <a:r>
              <a:rPr lang="en-US" sz="3200" dirty="0" smtClean="0">
                <a:latin typeface="NikoshBAN" pitchFamily="2" charset="0"/>
                <a:cs typeface="NikoshBAN"/>
              </a:rPr>
              <a:t>/</a:t>
            </a:r>
            <a:r>
              <a:rPr lang="en-US" sz="3200" dirty="0" err="1" smtClean="0">
                <a:latin typeface="NikoshBAN" pitchFamily="2" charset="0"/>
                <a:cs typeface="NikoshBAN"/>
              </a:rPr>
              <a:t>অনলাইন</a:t>
            </a:r>
            <a:r>
              <a:rPr lang="en-US" sz="3200" dirty="0" smtClean="0">
                <a:latin typeface="NikoshBAN" pitchFamily="2" charset="0"/>
                <a:cs typeface="NikoshBAN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/>
              </a:rPr>
              <a:t>কোর্সে</a:t>
            </a:r>
            <a:r>
              <a:rPr lang="en-US" sz="3200" dirty="0" smtClean="0">
                <a:latin typeface="NikoshBAN" pitchFamily="2" charset="0"/>
                <a:cs typeface="NikoshBAN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/>
              </a:rPr>
              <a:t>গ্রহন</a:t>
            </a:r>
            <a:r>
              <a:rPr lang="en-US" sz="3200" dirty="0" smtClean="0">
                <a:latin typeface="NikoshBAN" pitchFamily="2" charset="0"/>
                <a:cs typeface="NikoshBAN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/>
              </a:rPr>
              <a:t>পরীক্ষা</a:t>
            </a:r>
            <a:r>
              <a:rPr lang="en-US" sz="3200" dirty="0" smtClean="0">
                <a:latin typeface="NikoshBAN" pitchFamily="2" charset="0"/>
                <a:cs typeface="NikoshBAN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/>
              </a:rPr>
              <a:t>প্রদানের</a:t>
            </a:r>
            <a:r>
              <a:rPr lang="en-US" sz="3200" dirty="0" smtClean="0">
                <a:latin typeface="NikoshBAN" pitchFamily="2" charset="0"/>
                <a:cs typeface="NikoshBAN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/>
              </a:rPr>
              <a:t>ডিগ্রী</a:t>
            </a:r>
            <a:r>
              <a:rPr lang="en-US" sz="3200" dirty="0" smtClean="0">
                <a:latin typeface="NikoshBAN" pitchFamily="2" charset="0"/>
                <a:cs typeface="NikoshBAN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/>
              </a:rPr>
              <a:t>অর্জন</a:t>
            </a:r>
            <a:r>
              <a:rPr lang="en-US" sz="3200" dirty="0" smtClean="0">
                <a:latin typeface="NikoshBAN" pitchFamily="2" charset="0"/>
                <a:cs typeface="NikoshBAN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/>
              </a:rPr>
              <a:t>অনলাইনের</a:t>
            </a:r>
            <a:r>
              <a:rPr lang="en-US" sz="3200" dirty="0" smtClean="0">
                <a:latin typeface="NikoshBAN" pitchFamily="2" charset="0"/>
                <a:cs typeface="NikoshBAN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/>
              </a:rPr>
              <a:t>সনদ</a:t>
            </a:r>
            <a:r>
              <a:rPr lang="en-US" sz="3200" dirty="0" smtClean="0">
                <a:latin typeface="NikoshBAN" pitchFamily="2" charset="0"/>
                <a:cs typeface="NikoshBAN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/>
              </a:rPr>
              <a:t>অর্জন</a:t>
            </a:r>
            <a:r>
              <a:rPr lang="en-US" sz="3200" dirty="0" smtClean="0">
                <a:latin typeface="NikoshBAN" pitchFamily="2" charset="0"/>
                <a:cs typeface="NikoshBAN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/>
              </a:rPr>
              <a:t>।</a:t>
            </a:r>
            <a:endParaRPr lang="bn-IN" sz="3200" dirty="0" smtClean="0">
              <a:latin typeface="NikoshBAN" pitchFamily="2" charset="0"/>
              <a:cs typeface="NikoshBAN"/>
            </a:endParaRPr>
          </a:p>
          <a:p>
            <a:pPr algn="just"/>
            <a:endParaRPr lang="bn-IN" sz="3200" dirty="0" smtClean="0">
              <a:latin typeface="NikoshBAN" pitchFamily="2" charset="0"/>
              <a:cs typeface="NikoshBAN"/>
            </a:endParaRPr>
          </a:p>
          <a:p>
            <a:pPr lvl="0" algn="just"/>
            <a:endParaRPr lang="bn-IN" sz="3200" dirty="0" smtClean="0">
              <a:latin typeface="NikoshBAN" pitchFamily="2" charset="0"/>
              <a:cs typeface="NikoshBAN"/>
            </a:endParaRPr>
          </a:p>
        </p:txBody>
      </p:sp>
      <p:pic>
        <p:nvPicPr>
          <p:cNvPr id="10242" name="Picture 2" descr="সম্পর্কিত ছবি"/>
          <p:cNvPicPr>
            <a:picLocks noChangeAspect="1" noChangeArrowheads="1"/>
          </p:cNvPicPr>
          <p:nvPr/>
        </p:nvPicPr>
        <p:blipFill rotWithShape="1">
          <a:blip r:embed="rId2"/>
          <a:srcRect b="15017"/>
          <a:stretch/>
        </p:blipFill>
        <p:spPr bwMode="auto">
          <a:xfrm>
            <a:off x="6781799" y="610235"/>
            <a:ext cx="5173639" cy="5063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1254" y="941696"/>
            <a:ext cx="9730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E-Learning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503526" y="1953906"/>
            <a:ext cx="97308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১.ঘরে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প্রতিবন্ধকতা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গ্রহনের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ভোগান্তি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8374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1254" y="941696"/>
            <a:ext cx="9730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E-Learning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585414" y="2172274"/>
            <a:ext cx="97308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১.ইন্টারনেট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কোর্সে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গ্রহনের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দূর্বল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অসুবিধার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2787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376</Words>
  <Application>Microsoft Office PowerPoint</Application>
  <PresentationFormat>Widescreen</PresentationFormat>
  <Paragraphs>73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ইন-হাউজ ট্রেনিং কর্মপরিকল্পনা</dc:title>
  <dc:creator>RAHIMA</dc:creator>
  <cp:lastModifiedBy>MD TARIKUL ISLAM</cp:lastModifiedBy>
  <cp:revision>180</cp:revision>
  <dcterms:created xsi:type="dcterms:W3CDTF">2019-04-02T03:29:26Z</dcterms:created>
  <dcterms:modified xsi:type="dcterms:W3CDTF">2020-03-07T05:09:41Z</dcterms:modified>
</cp:coreProperties>
</file>