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72" r:id="rId2"/>
    <p:sldId id="273" r:id="rId3"/>
    <p:sldId id="290" r:id="rId4"/>
    <p:sldId id="275" r:id="rId5"/>
    <p:sldId id="274" r:id="rId6"/>
    <p:sldId id="276" r:id="rId7"/>
    <p:sldId id="289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1" r:id="rId18"/>
    <p:sldId id="292" r:id="rId19"/>
    <p:sldId id="293" r:id="rId20"/>
    <p:sldId id="294" r:id="rId21"/>
    <p:sldId id="286" r:id="rId22"/>
    <p:sldId id="287" r:id="rId23"/>
    <p:sldId id="295" r:id="rId24"/>
    <p:sldId id="296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075" autoAdjust="0"/>
  </p:normalViewPr>
  <p:slideViewPr>
    <p:cSldViewPr>
      <p:cViewPr varScale="1">
        <p:scale>
          <a:sx n="81" d="100"/>
          <a:sy n="81" d="100"/>
        </p:scale>
        <p:origin x="10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B2F14-D330-4A19-A302-A9EC33CCB14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69730-EDD3-4A99-A07D-E5CA4766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9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69730-EDD3-4A99-A07D-E5CA47665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3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69730-EDD3-4A99-A07D-E5CA47665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6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g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1905000"/>
            <a:ext cx="2895600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gradFill flip="none"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gradFill flip="none"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0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1400"/>
            <a:ext cx="7086600" cy="4649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1295400" cy="167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12">
            <a:extLst>
              <a:ext uri="{FF2B5EF4-FFF2-40B4-BE49-F238E27FC236}">
                <a16:creationId xmlns:lc="http://schemas.openxmlformats.org/drawingml/2006/lockedCanvas" xmlns="" xmlns:a16="http://schemas.microsoft.com/office/drawing/2014/main" id="{FAABD977-D597-48F8-84BD-A25915162D03}"/>
              </a:ext>
            </a:extLst>
          </p:cNvPr>
          <p:cNvSpPr txBox="1"/>
          <p:nvPr/>
        </p:nvSpPr>
        <p:spPr>
          <a:xfrm>
            <a:off x="1676400" y="3733800"/>
            <a:ext cx="5973717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"/>
            <a:ext cx="6248399" cy="15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fairy-frame-backgrounds-wallpaper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524000"/>
            <a:ext cx="1905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49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8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8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381000"/>
                <a:ext cx="86868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000" dirty="0" smtClean="0">
                    <a:latin typeface="NikoshBAN" pitchFamily="2" charset="0"/>
                    <a:cs typeface="NikoshBAN" pitchFamily="2" charset="0"/>
                  </a:rPr>
                  <a:t>প্রমাণ করি যে,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/>
                        <a:cs typeface="NikoshBAN" pitchFamily="2" charset="0"/>
                      </a:rPr>
                      <m:t>𝑛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480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∪</m:t>
                        </m:r>
                        <m:r>
                          <a:rPr lang="en-US" sz="48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</m:t>
                        </m:r>
                      </m:e>
                    </m:d>
                    <m:r>
                      <a:rPr lang="en-US" sz="4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4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𝑛</m:t>
                    </m:r>
                    <m:d>
                      <m:dPr>
                        <m:ctrlPr>
                          <a:rPr lang="en-US" sz="4800" b="0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4800" b="0" i="1" dirty="0" smtClean="0">
                  <a:latin typeface="Cambria Math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800" b="0" i="1" dirty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𝑛</m:t>
                      </m:r>
                      <m:d>
                        <m:d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4800" b="0" i="1" dirty="0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𝐵</m:t>
                          </m:r>
                        </m:e>
                      </m:d>
                      <m:r>
                        <a:rPr lang="en-US" sz="4800" b="0" i="1" dirty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4800" b="0" i="1" dirty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𝑛</m:t>
                      </m:r>
                      <m:r>
                        <a:rPr lang="en-US" sz="4800" b="0" i="1" dirty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(</m:t>
                      </m:r>
                      <m:r>
                        <a:rPr lang="en-US" sz="4800" b="0" i="1" dirty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𝐴</m:t>
                      </m:r>
                      <m:r>
                        <a:rPr lang="en-US" sz="4800" b="0" i="1" dirty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∩</m:t>
                      </m:r>
                      <m:r>
                        <a:rPr lang="en-US" sz="4800" b="0" i="1" dirty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𝐵</m:t>
                      </m:r>
                      <m:r>
                        <a:rPr lang="en-US" sz="4800" b="0" i="1" dirty="0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) </m:t>
                      </m:r>
                    </m:oMath>
                  </m:oMathPara>
                </a14:m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1000"/>
                <a:ext cx="868680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4281" t="-10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85800" y="2667000"/>
            <a:ext cx="3124200" cy="304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2514600"/>
            <a:ext cx="3505200" cy="3429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605051" y="2649096"/>
            <a:ext cx="3276599" cy="3065904"/>
          </a:xfrm>
          <a:prstGeom prst="arc">
            <a:avLst>
              <a:gd name="adj1" fmla="val 17461782"/>
              <a:gd name="adj2" fmla="val 4447798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800000">
            <a:off x="1904997" y="2514599"/>
            <a:ext cx="3295555" cy="3429000"/>
          </a:xfrm>
          <a:prstGeom prst="arc">
            <a:avLst>
              <a:gd name="adj1" fmla="val 18138545"/>
              <a:gd name="adj2" fmla="val 3728915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9685" y="5715000"/>
            <a:ext cx="838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3568" y="5715000"/>
            <a:ext cx="838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B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6430" y="3543300"/>
            <a:ext cx="1753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</a:t>
            </a:r>
            <a:r>
              <a:rPr lang="en-US" sz="6000" dirty="0" smtClean="0">
                <a:latin typeface="Cambria Math"/>
                <a:ea typeface="Cambria Math"/>
              </a:rPr>
              <a:t>\</a:t>
            </a:r>
            <a:r>
              <a:rPr lang="en-US" sz="6000" dirty="0" smtClean="0"/>
              <a:t>B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6431" y="2590925"/>
            <a:ext cx="2057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</a:t>
            </a:r>
            <a:r>
              <a:rPr lang="en-US" sz="5400" dirty="0" smtClean="0">
                <a:latin typeface="Cambria Math"/>
                <a:ea typeface="Cambria Math"/>
              </a:rPr>
              <a:t>⋂</a:t>
            </a:r>
            <a:r>
              <a:rPr lang="en-US" sz="6000" dirty="0" smtClean="0"/>
              <a:t>B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91014" y="4558963"/>
            <a:ext cx="179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</a:t>
            </a:r>
            <a:r>
              <a:rPr lang="en-US" sz="6000" dirty="0" smtClean="0">
                <a:latin typeface="Cambria Math"/>
                <a:ea typeface="Cambria Math"/>
              </a:rPr>
              <a:t>\</a:t>
            </a:r>
            <a:r>
              <a:rPr lang="en-US" sz="6000" dirty="0" smtClean="0"/>
              <a:t>A</a:t>
            </a:r>
            <a:endParaRPr lang="en-US" sz="60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2286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7200" y="1905000"/>
                <a:ext cx="5867400" cy="52322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প্রমাণ করি যে,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cs typeface="NikoshBAN" pitchFamily="2" charset="0"/>
                      </a:rPr>
                      <m:t>𝑛</m:t>
                    </m:r>
                    <m:d>
                      <m:dPr>
                        <m:ctrlPr>
                          <a:rPr lang="en-US" sz="2000" i="1" dirty="0" smtClean="0">
                            <a:gradFill>
                              <a:gsLst>
                                <a:gs pos="0">
                                  <a:srgbClr val="03D4A8"/>
                                </a:gs>
                                <a:gs pos="25000">
                                  <a:srgbClr val="21D6E0"/>
                                </a:gs>
                                <a:gs pos="75000">
                                  <a:srgbClr val="0087E6"/>
                                </a:gs>
                                <a:gs pos="100000">
                                  <a:srgbClr val="005CB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gradFill>
                              <a:gsLst>
                                <a:gs pos="0">
                                  <a:srgbClr val="03D4A8"/>
                                </a:gs>
                                <a:gs pos="25000">
                                  <a:srgbClr val="21D6E0"/>
                                </a:gs>
                                <a:gs pos="75000">
                                  <a:srgbClr val="0087E6"/>
                                </a:gs>
                                <a:gs pos="100000">
                                  <a:srgbClr val="005CBF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2000" i="1" dirty="0" smtClean="0">
                            <a:gradFill>
                              <a:gsLst>
                                <a:gs pos="0">
                                  <a:srgbClr val="03D4A8"/>
                                </a:gs>
                                <a:gs pos="25000">
                                  <a:srgbClr val="21D6E0"/>
                                </a:gs>
                                <a:gs pos="75000">
                                  <a:srgbClr val="0087E6"/>
                                </a:gs>
                                <a:gs pos="100000">
                                  <a:srgbClr val="005CBF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∪</m:t>
                        </m:r>
                        <m:r>
                          <a:rPr lang="en-US" sz="2000" b="0" i="1" dirty="0" smtClean="0">
                            <a:gradFill>
                              <a:gsLst>
                                <a:gs pos="0">
                                  <a:srgbClr val="03D4A8"/>
                                </a:gs>
                                <a:gs pos="25000">
                                  <a:srgbClr val="21D6E0"/>
                                </a:gs>
                                <a:gs pos="75000">
                                  <a:srgbClr val="0087E6"/>
                                </a:gs>
                                <a:gs pos="100000">
                                  <a:srgbClr val="005CBF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</m:t>
                        </m:r>
                      </m:e>
                    </m:d>
                    <m:r>
                      <a:rPr lang="en-US" sz="2000" b="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𝑛</m:t>
                    </m:r>
                    <m:d>
                      <m:dPr>
                        <m:ctrlPr>
                          <a:rPr lang="en-US" sz="2000" b="0" i="1" dirty="0" smtClean="0">
                            <a:gradFill>
                              <a:gsLst>
                                <a:gs pos="0">
                                  <a:srgbClr val="03D4A8"/>
                                </a:gs>
                                <a:gs pos="25000">
                                  <a:srgbClr val="21D6E0"/>
                                </a:gs>
                                <a:gs pos="75000">
                                  <a:srgbClr val="0087E6"/>
                                </a:gs>
                                <a:gs pos="100000">
                                  <a:srgbClr val="005CB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gradFill>
                              <a:gsLst>
                                <a:gs pos="0">
                                  <a:srgbClr val="03D4A8"/>
                                </a:gs>
                                <a:gs pos="25000">
                                  <a:srgbClr val="21D6E0"/>
                                </a:gs>
                                <a:gs pos="75000">
                                  <a:srgbClr val="0087E6"/>
                                </a:gs>
                                <a:gs pos="100000">
                                  <a:srgbClr val="005CBF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e>
                    </m:d>
                    <m:r>
                      <a:rPr lang="en-US" sz="2000" b="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𝑛</m:t>
                    </m:r>
                    <m:d>
                      <m:dPr>
                        <m:ctrlPr>
                          <a:rPr lang="en-US" sz="2000" b="0" i="1" dirty="0" smtClean="0">
                            <a:gradFill>
                              <a:gsLst>
                                <a:gs pos="0">
                                  <a:srgbClr val="03D4A8"/>
                                </a:gs>
                                <a:gs pos="25000">
                                  <a:srgbClr val="21D6E0"/>
                                </a:gs>
                                <a:gs pos="75000">
                                  <a:srgbClr val="0087E6"/>
                                </a:gs>
                                <a:gs pos="100000">
                                  <a:srgbClr val="005CBF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gradFill>
                              <a:gsLst>
                                <a:gs pos="0">
                                  <a:srgbClr val="03D4A8"/>
                                </a:gs>
                                <a:gs pos="25000">
                                  <a:srgbClr val="21D6E0"/>
                                </a:gs>
                                <a:gs pos="75000">
                                  <a:srgbClr val="0087E6"/>
                                </a:gs>
                                <a:gs pos="100000">
                                  <a:srgbClr val="005CBF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</m:t>
                        </m:r>
                      </m:e>
                    </m:d>
                    <m:r>
                      <a:rPr lang="en-US" sz="2000" b="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𝑛</m:t>
                    </m:r>
                    <m:r>
                      <a:rPr lang="en-US" sz="2000" b="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2000" b="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  <m:r>
                      <a:rPr lang="en-US" sz="2000" b="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∩</m:t>
                    </m:r>
                    <m:r>
                      <a:rPr lang="en-US" sz="2000" b="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2000" b="0" i="1" dirty="0" smtClean="0">
                        <a:gradFill>
                          <a:gsLst>
                            <a:gs pos="0">
                              <a:srgbClr val="03D4A8"/>
                            </a:gs>
                            <a:gs pos="25000">
                              <a:srgbClr val="21D6E0"/>
                            </a:gs>
                            <a:gs pos="75000">
                              <a:srgbClr val="0087E6"/>
                            </a:gs>
                            <a:gs pos="100000">
                              <a:srgbClr val="005CBF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) </m:t>
                    </m:r>
                  </m:oMath>
                </a14:m>
                <a:endParaRPr lang="en-US" sz="2000" dirty="0"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58674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077" t="-1882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685800" y="2667000"/>
            <a:ext cx="3124200" cy="304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905000" y="2514600"/>
            <a:ext cx="3505200" cy="3429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605051" y="2649096"/>
            <a:ext cx="3276599" cy="3065904"/>
          </a:xfrm>
          <a:prstGeom prst="arc">
            <a:avLst>
              <a:gd name="adj1" fmla="val 17461782"/>
              <a:gd name="adj2" fmla="val 4447798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0800000">
            <a:off x="1904996" y="2514599"/>
            <a:ext cx="3295555" cy="3429000"/>
          </a:xfrm>
          <a:prstGeom prst="arc">
            <a:avLst>
              <a:gd name="adj1" fmla="val 18138545"/>
              <a:gd name="adj2" fmla="val 3728915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524000" y="3352800"/>
            <a:ext cx="380996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2819400" y="3733800"/>
            <a:ext cx="457200" cy="4952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4343400" y="3505200"/>
            <a:ext cx="381000" cy="476249"/>
          </a:xfrm>
          <a:prstGeom prst="star5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066800" y="5486400"/>
            <a:ext cx="838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A</a:t>
            </a:r>
            <a:endParaRPr lang="en-US" sz="4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1000" y="5638800"/>
            <a:ext cx="838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B</a:t>
            </a:r>
            <a:endParaRPr lang="en-US" sz="4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24600" y="4038600"/>
            <a:ext cx="1905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A</a:t>
            </a:r>
            <a:r>
              <a:rPr lang="en-US" sz="6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ambria Math"/>
                <a:ea typeface="Cambria Math"/>
              </a:rPr>
              <a:t>\</a:t>
            </a:r>
            <a:r>
              <a:rPr lang="en-US" sz="6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B</a:t>
            </a:r>
            <a:endParaRPr lang="en-US" sz="6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72200" y="3200400"/>
            <a:ext cx="2057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A</a:t>
            </a:r>
            <a:r>
              <a:rPr lang="en-US" sz="5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ambria Math"/>
                <a:ea typeface="Cambria Math"/>
              </a:rPr>
              <a:t>⋂</a:t>
            </a:r>
            <a:r>
              <a:rPr lang="en-US" sz="6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B</a:t>
            </a:r>
            <a:endParaRPr lang="en-US" sz="6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8400" y="5029200"/>
            <a:ext cx="1790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B</a:t>
            </a:r>
            <a:r>
              <a:rPr lang="en-US" sz="6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ambria Math"/>
                <a:ea typeface="Cambria Math"/>
              </a:rPr>
              <a:t>\</a:t>
            </a:r>
            <a:r>
              <a:rPr lang="en-US" sz="6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A</a:t>
            </a:r>
            <a:endParaRPr lang="en-US" sz="6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492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838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A</a:t>
            </a:r>
            <a:endParaRPr lang="en-US" sz="44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514600"/>
            <a:ext cx="838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B</a:t>
            </a:r>
            <a:endParaRPr lang="en-US" sz="44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953000"/>
                <a:ext cx="8305800" cy="150810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 smtClean="0"/>
                  <a:t>ভেনচিত্র হতে পাই,</a:t>
                </a:r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16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4400" dirty="0" smtClean="0"/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53000"/>
                <a:ext cx="8305800" cy="1508105"/>
              </a:xfrm>
              <a:prstGeom prst="rect">
                <a:avLst/>
              </a:prstGeom>
              <a:blipFill rotWithShape="0">
                <a:blip r:embed="rId4"/>
                <a:stretch>
                  <a:fillRect l="-441" t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33400" y="1600200"/>
            <a:ext cx="3124200" cy="304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1447800"/>
            <a:ext cx="3505200" cy="3429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457200" y="1600200"/>
            <a:ext cx="3276599" cy="3065904"/>
          </a:xfrm>
          <a:prstGeom prst="arc">
            <a:avLst>
              <a:gd name="adj1" fmla="val 17461782"/>
              <a:gd name="adj2" fmla="val 4447798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0800000">
            <a:off x="1752600" y="1447800"/>
            <a:ext cx="3295555" cy="3429000"/>
          </a:xfrm>
          <a:prstGeom prst="arc">
            <a:avLst>
              <a:gd name="adj1" fmla="val 18138545"/>
              <a:gd name="adj2" fmla="val 3728915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62000" y="2971800"/>
                <a:ext cx="685800" cy="3475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B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71800"/>
                <a:ext cx="685800" cy="347576"/>
              </a:xfrm>
              <a:prstGeom prst="rect">
                <a:avLst/>
              </a:prstGeom>
              <a:blipFill rotWithShape="0">
                <a:blip r:embed="rId5"/>
                <a:stretch>
                  <a:fillRect b="-112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6000" y="2895600"/>
                <a:ext cx="855829" cy="3475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95600"/>
                <a:ext cx="855829" cy="3475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38600" y="3124200"/>
                <a:ext cx="685800" cy="3475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124200"/>
                <a:ext cx="685800" cy="347576"/>
              </a:xfrm>
              <a:prstGeom prst="rect">
                <a:avLst/>
              </a:prstGeom>
              <a:blipFill rotWithShape="0">
                <a:blip r:embed="rId7"/>
                <a:stretch>
                  <a:fillRect b="-112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1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3200400"/>
                <a:ext cx="81534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endParaRPr lang="en-US" sz="2800" i="1" dirty="0" smtClean="0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b="0" i="1" smtClean="0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B</m:t>
                        </m:r>
                      </m:e>
                    </m:d>
                    <m:r>
                      <a:rPr lang="en-US" sz="28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  <a:ea typeface="Cambria Math"/>
                      </a:rPr>
                      <m:t>………(</m:t>
                    </m:r>
                    <m:r>
                      <a:rPr lang="en-US" sz="28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en-US" sz="28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  <a:ea typeface="Cambria Math"/>
                      </a:rPr>
                      <m:t>)    </m:t>
                    </m:r>
                  </m:oMath>
                </a14:m>
                <a:r>
                  <a:rPr lang="en-US" sz="2800" i="1" dirty="0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  <a:latin typeface="Cambria Math"/>
                    <a:ea typeface="Cambria Math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gradFill>
                            <a:gsLst>
                              <a:gs pos="0">
                                <a:srgbClr val="D6B19C"/>
                              </a:gs>
                              <a:gs pos="30000">
                                <a:srgbClr val="D49E6C"/>
                              </a:gs>
                              <a:gs pos="70000">
                                <a:srgbClr val="A65528"/>
                              </a:gs>
                              <a:gs pos="100000">
                                <a:srgbClr val="663012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800" b="0" i="1" smtClean="0">
                              <a:gradFill>
                                <a:gsLst>
                                  <a:gs pos="0">
                                    <a:srgbClr val="D6B19C"/>
                                  </a:gs>
                                  <a:gs pos="30000">
                                    <a:srgbClr val="D49E6C"/>
                                  </a:gs>
                                  <a:gs pos="70000">
                                    <a:srgbClr val="A65528"/>
                                  </a:gs>
                                  <a:gs pos="100000">
                                    <a:srgbClr val="663012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0">
                                    <a:srgbClr val="D6B19C"/>
                                  </a:gs>
                                  <a:gs pos="30000">
                                    <a:srgbClr val="D49E6C"/>
                                  </a:gs>
                                  <a:gs pos="70000">
                                    <a:srgbClr val="A65528"/>
                                  </a:gs>
                                  <a:gs pos="100000">
                                    <a:srgbClr val="663012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gradFill>
                            <a:gsLst>
                              <a:gs pos="0">
                                <a:srgbClr val="D6B19C"/>
                              </a:gs>
                              <a:gs pos="30000">
                                <a:srgbClr val="D49E6C"/>
                              </a:gs>
                              <a:gs pos="70000">
                                <a:srgbClr val="A65528"/>
                              </a:gs>
                              <a:gs pos="100000">
                                <a:srgbClr val="663012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gradFill>
                            <a:gsLst>
                              <a:gs pos="0">
                                <a:srgbClr val="D6B19C"/>
                              </a:gs>
                              <a:gs pos="30000">
                                <a:srgbClr val="D49E6C"/>
                              </a:gs>
                              <a:gs pos="70000">
                                <a:srgbClr val="A65528"/>
                              </a:gs>
                              <a:gs pos="100000">
                                <a:srgbClr val="663012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800" i="1">
                              <a:gradFill>
                                <a:gsLst>
                                  <a:gs pos="0">
                                    <a:srgbClr val="D6B19C"/>
                                  </a:gs>
                                  <a:gs pos="30000">
                                    <a:srgbClr val="D49E6C"/>
                                  </a:gs>
                                  <a:gs pos="70000">
                                    <a:srgbClr val="A65528"/>
                                  </a:gs>
                                  <a:gs pos="100000">
                                    <a:srgbClr val="663012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0">
                                    <a:srgbClr val="D6B19C"/>
                                  </a:gs>
                                  <a:gs pos="30000">
                                    <a:srgbClr val="D49E6C"/>
                                  </a:gs>
                                  <a:gs pos="70000">
                                    <a:srgbClr val="A65528"/>
                                  </a:gs>
                                  <a:gs pos="100000">
                                    <a:srgbClr val="663012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</a:rPr>
                            <m:t>𝐵</m:t>
                          </m:r>
                          <m:r>
                            <a:rPr lang="en-US" sz="2800" i="1">
                              <a:gradFill>
                                <a:gsLst>
                                  <a:gs pos="0">
                                    <a:srgbClr val="D6B19C"/>
                                  </a:gs>
                                  <a:gs pos="30000">
                                    <a:srgbClr val="D49E6C"/>
                                  </a:gs>
                                  <a:gs pos="70000">
                                    <a:srgbClr val="A65528"/>
                                  </a:gs>
                                  <a:gs pos="100000">
                                    <a:srgbClr val="663012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2800" i="1">
                              <a:gradFill>
                                <a:gsLst>
                                  <a:gs pos="0">
                                    <a:srgbClr val="D6B19C"/>
                                  </a:gs>
                                  <a:gs pos="30000">
                                    <a:srgbClr val="D49E6C"/>
                                  </a:gs>
                                  <a:gs pos="70000">
                                    <a:srgbClr val="A65528"/>
                                  </a:gs>
                                  <a:gs pos="100000">
                                    <a:srgbClr val="663012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A</m:t>
                          </m:r>
                        </m:e>
                      </m:d>
                      <m:r>
                        <a:rPr lang="en-US" sz="2800" b="0" i="1" smtClean="0">
                          <a:gradFill>
                            <a:gsLst>
                              <a:gs pos="0">
                                <a:srgbClr val="D6B19C"/>
                              </a:gs>
                              <a:gs pos="30000">
                                <a:srgbClr val="D49E6C"/>
                              </a:gs>
                              <a:gs pos="70000">
                                <a:srgbClr val="A65528"/>
                              </a:gs>
                              <a:gs pos="100000">
                                <a:srgbClr val="663012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gradFill>
                            <a:gsLst>
                              <a:gs pos="0">
                                <a:srgbClr val="D6B19C"/>
                              </a:gs>
                              <a:gs pos="30000">
                                <a:srgbClr val="D49E6C"/>
                              </a:gs>
                              <a:gs pos="70000">
                                <a:srgbClr val="A65528"/>
                              </a:gs>
                              <a:gs pos="100000">
                                <a:srgbClr val="663012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800" i="1">
                              <a:gradFill>
                                <a:gsLst>
                                  <a:gs pos="0">
                                    <a:srgbClr val="D6B19C"/>
                                  </a:gs>
                                  <a:gs pos="30000">
                                    <a:srgbClr val="D49E6C"/>
                                  </a:gs>
                                  <a:gs pos="70000">
                                    <a:srgbClr val="A65528"/>
                                  </a:gs>
                                  <a:gs pos="100000">
                                    <a:srgbClr val="663012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gradFill>
                                <a:gsLst>
                                  <a:gs pos="0">
                                    <a:srgbClr val="D6B19C"/>
                                  </a:gs>
                                  <a:gs pos="30000">
                                    <a:srgbClr val="D49E6C"/>
                                  </a:gs>
                                  <a:gs pos="70000">
                                    <a:srgbClr val="A65528"/>
                                  </a:gs>
                                  <a:gs pos="100000">
                                    <a:srgbClr val="663012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800" i="1">
                              <a:gradFill>
                                <a:gsLst>
                                  <a:gs pos="0">
                                    <a:srgbClr val="D6B19C"/>
                                  </a:gs>
                                  <a:gs pos="30000">
                                    <a:srgbClr val="D49E6C"/>
                                  </a:gs>
                                  <a:gs pos="70000">
                                    <a:srgbClr val="A65528"/>
                                  </a:gs>
                                  <a:gs pos="100000">
                                    <a:srgbClr val="663012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800" i="1">
                              <a:gradFill>
                                <a:gsLst>
                                  <a:gs pos="0">
                                    <a:srgbClr val="D6B19C"/>
                                  </a:gs>
                                  <a:gs pos="30000">
                                    <a:srgbClr val="D49E6C"/>
                                  </a:gs>
                                  <a:gs pos="70000">
                                    <a:srgbClr val="A65528"/>
                                  </a:gs>
                                  <a:gs pos="100000">
                                    <a:srgbClr val="663012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gradFill>
                            <a:gsLst>
                              <a:gs pos="0">
                                <a:srgbClr val="D6B19C"/>
                              </a:gs>
                              <a:gs pos="30000">
                                <a:srgbClr val="D49E6C"/>
                              </a:gs>
                              <a:gs pos="70000">
                                <a:srgbClr val="A65528"/>
                              </a:gs>
                              <a:gs pos="100000">
                                <a:srgbClr val="663012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/>
                        </a:rPr>
                        <m:t>………(</m:t>
                      </m:r>
                      <m:r>
                        <a:rPr lang="en-US" sz="2800" b="0" i="1" smtClean="0">
                          <a:gradFill>
                            <a:gsLst>
                              <a:gs pos="0">
                                <a:srgbClr val="D6B19C"/>
                              </a:gs>
                              <a:gs pos="30000">
                                <a:srgbClr val="D49E6C"/>
                              </a:gs>
                              <a:gs pos="70000">
                                <a:srgbClr val="A65528"/>
                              </a:gs>
                              <a:gs pos="100000">
                                <a:srgbClr val="663012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sz="2800" b="0" i="1" smtClean="0">
                          <a:gradFill>
                            <a:gsLst>
                              <a:gs pos="0">
                                <a:srgbClr val="D6B19C"/>
                              </a:gs>
                              <a:gs pos="30000">
                                <a:srgbClr val="D49E6C"/>
                              </a:gs>
                              <a:gs pos="70000">
                                <a:srgbClr val="A65528"/>
                              </a:gs>
                              <a:gs pos="100000">
                                <a:srgbClr val="663012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0" i="1" dirty="0" smtClean="0">
                  <a:gradFill>
                    <a:gsLst>
                      <a:gs pos="0">
                        <a:srgbClr val="D6B19C"/>
                      </a:gs>
                      <a:gs pos="30000">
                        <a:srgbClr val="D49E6C"/>
                      </a:gs>
                      <a:gs pos="70000">
                        <a:srgbClr val="A65528"/>
                      </a:gs>
                      <a:gs pos="100000">
                        <a:srgbClr val="663012"/>
                      </a:gs>
                    </a:gsLst>
                    <a:lin ang="5400000" scaled="0"/>
                  </a:gra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b="0" i="1" smtClean="0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bn-BD" sz="24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B</m:t>
                        </m:r>
                      </m:e>
                    </m:d>
                  </m:oMath>
                </a14:m>
                <a:r>
                  <a:rPr lang="bn-BD" sz="2400" dirty="0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</a:rPr>
                          <m:t>𝐵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d>
                    <m:r>
                      <a:rPr lang="en-US" sz="240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600" b="0" dirty="0" smtClean="0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  <a:ea typeface="Cambria Math"/>
                  </a:rPr>
                  <a:t> ……(3)</a:t>
                </a:r>
              </a:p>
              <a:p>
                <a:r>
                  <a:rPr lang="bn-BD" sz="2800" dirty="0" smtClean="0"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  <a:latin typeface="NikoshBAN" pitchFamily="2" charset="0"/>
                    <a:cs typeface="NikoshBAN" pitchFamily="2" charset="0"/>
                  </a:rPr>
                  <a:t>তাহলে প্রথম দুইটি সম্পর্ক হতে পাই,</a:t>
                </a:r>
              </a:p>
              <a:p>
                <a:r>
                  <a:rPr lang="en-US" sz="1600" dirty="0" smtClean="0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B</m:t>
                        </m:r>
                      </m:e>
                    </m:d>
                    <m:r>
                      <a:rPr lang="bn-BD" sz="28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bn-BD" sz="28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2800" dirty="0">
                  <a:gradFill>
                    <a:gsLst>
                      <a:gs pos="0">
                        <a:srgbClr val="D6B19C"/>
                      </a:gs>
                      <a:gs pos="30000">
                        <a:srgbClr val="D49E6C"/>
                      </a:gs>
                      <a:gs pos="70000">
                        <a:srgbClr val="A65528"/>
                      </a:gs>
                      <a:gs pos="100000">
                        <a:srgbClr val="663012"/>
                      </a:gs>
                    </a:gsLst>
                    <a:lin ang="5400000" scaled="0"/>
                  </a:gradFill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</a:rPr>
                          <m:t>𝐵</m:t>
                        </m:r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d>
                    <m:r>
                      <a:rPr lang="bn-BD" sz="28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bn-BD" sz="2800" b="0" i="1" smtClean="0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8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bn-BD" sz="28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00400"/>
                <a:ext cx="8153400" cy="30469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0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99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610600" cy="632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3810000"/>
                <a:ext cx="86106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(3) </a:t>
                </a:r>
                <a:r>
                  <a:rPr lang="en-US" sz="2400" i="1" dirty="0" err="1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নং</a:t>
                </a:r>
                <a:r>
                  <a:rPr lang="en-US" sz="2400" i="1" dirty="0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 এ  </a:t>
                </a:r>
                <a14:m>
                  <m:oMath xmlns:m="http://schemas.openxmlformats.org/officeDocument/2006/math">
                    <m:r>
                      <a:rPr lang="en-US" sz="24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400" i="1" dirty="0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 ও  </a:t>
                </a:r>
                <a14:m>
                  <m:oMath xmlns:m="http://schemas.openxmlformats.org/officeDocument/2006/math">
                    <m:r>
                      <a:rPr lang="en-US" sz="2400" i="1">
                        <a:gradFill>
                          <a:gsLst>
                            <a:gs pos="0">
                              <a:srgbClr val="D6B19C"/>
                            </a:gs>
                            <a:gs pos="30000">
                              <a:srgbClr val="D49E6C"/>
                            </a:gs>
                            <a:gs pos="70000">
                              <a:srgbClr val="A65528"/>
                            </a:gs>
                            <a:gs pos="100000">
                              <a:srgbClr val="663012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</a:rPr>
                          <m:t>𝐵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400" i="1">
                            <a:gradFill>
                              <a:gsLst>
                                <a:gs pos="0">
                                  <a:srgbClr val="D6B19C"/>
                                </a:gs>
                                <a:gs pos="30000">
                                  <a:srgbClr val="D49E6C"/>
                                </a:gs>
                                <a:gs pos="70000">
                                  <a:srgbClr val="A65528"/>
                                </a:gs>
                                <a:gs pos="100000">
                                  <a:srgbClr val="663012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2400" i="1" dirty="0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 </a:t>
                </a:r>
                <a:r>
                  <a:rPr lang="en-US" sz="2400" i="1" dirty="0" err="1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এর</a:t>
                </a:r>
                <a:r>
                  <a:rPr lang="en-US" sz="2400" i="1" dirty="0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 </a:t>
                </a:r>
                <a:r>
                  <a:rPr lang="en-US" sz="2400" i="1" dirty="0" err="1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মান</a:t>
                </a:r>
                <a:r>
                  <a:rPr lang="en-US" sz="2400" i="1" dirty="0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 </a:t>
                </a:r>
                <a:r>
                  <a:rPr lang="en-US" sz="2400" i="1" dirty="0" err="1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বসিয়ে</a:t>
                </a:r>
                <a:r>
                  <a:rPr lang="en-US" sz="2400" i="1" dirty="0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  </a:t>
                </a:r>
                <a:r>
                  <a:rPr lang="en-US" sz="2400" i="1" dirty="0" err="1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পাই</a:t>
                </a:r>
                <a:r>
                  <a:rPr lang="en-US" sz="2400" i="1" dirty="0" smtClean="0">
                    <a:blipFill>
                      <a:blip r:embed="rId3"/>
                      <a:tile tx="0" ty="0" sx="100000" sy="100000" flip="none" algn="tl"/>
                    </a:blipFill>
                    <a:latin typeface="Cambria Math"/>
                    <a:ea typeface="Cambria Math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blipFill>
                          <a:blip r:embed="rId3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i="1" smtClean="0">
                        <a:blipFill>
                          <a:blip r:embed="rId3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blipFill>
                              <a:blip r:embed="rId3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blipFill>
                              <a:blip r:embed="rId3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i="1">
                            <a:blipFill>
                              <a:blip r:embed="rId3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400" i="1">
                            <a:blipFill>
                              <a:blip r:embed="rId3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bn-BD" sz="2400" i="1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i="1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bn-BD" sz="2400" i="1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ea typeface="Cambria Math"/>
                      </a:rPr>
                      <m:t> </m:t>
                    </m:r>
                    <m:r>
                      <a:rPr lang="en-US" sz="2400" i="1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bn-BD" sz="2400" i="1" dirty="0" smtClean="0">
                    <a:gradFill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bn-BD" sz="2400" i="1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ea typeface="Cambria Math"/>
                      </a:rPr>
                      <m:t> </m:t>
                    </m:r>
                    <m:r>
                      <a:rPr lang="en-US" sz="2400" i="1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sz="2400" i="1">
                        <a:gradFill>
                          <a:gsLst>
                            <a:gs pos="0">
                              <a:srgbClr val="FFF200"/>
                            </a:gs>
                            <a:gs pos="45000">
                              <a:srgbClr val="FF7A00"/>
                            </a:gs>
                            <a:gs pos="70000">
                              <a:srgbClr val="FF0300"/>
                            </a:gs>
                            <a:gs pos="100000">
                              <a:srgbClr val="4D0808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FFF200"/>
                                </a:gs>
                                <a:gs pos="45000">
                                  <a:srgbClr val="FF7A00"/>
                                </a:gs>
                                <a:gs pos="70000">
                                  <a:srgbClr val="FF0300"/>
                                </a:gs>
                                <a:gs pos="100000">
                                  <a:srgbClr val="4D0808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2400" i="1" dirty="0" smtClean="0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blipFill>
                            <a:blip r:embed="rId3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3200" i="1">
                          <a:blipFill>
                            <a:blip r:embed="rId3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3200" i="1">
                              <a:blipFill>
                                <a:blip r:embed="rId3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blipFill>
                                <a:blip r:embed="rId3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3200" i="1">
                              <a:blipFill>
                                <a:blip r:embed="rId3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3200" i="1">
                              <a:blipFill>
                                <a:blip r:embed="rId3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3200" i="1">
                          <a:gradFill>
                            <a:gsLst>
                              <a:gs pos="0">
                                <a:srgbClr val="FFF200"/>
                              </a:gs>
                              <a:gs pos="45000">
                                <a:srgbClr val="FF7A00"/>
                              </a:gs>
                              <a:gs pos="70000">
                                <a:srgbClr val="FF0300"/>
                              </a:gs>
                              <a:gs pos="100000">
                                <a:srgbClr val="4D0808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gradFill>
                            <a:gsLst>
                              <a:gs pos="0">
                                <a:srgbClr val="FFF200"/>
                              </a:gs>
                              <a:gs pos="45000">
                                <a:srgbClr val="FF7A00"/>
                              </a:gs>
                              <a:gs pos="70000">
                                <a:srgbClr val="FF0300"/>
                              </a:gs>
                              <a:gs pos="100000">
                                <a:srgbClr val="4D0808"/>
                              </a:gs>
                            </a:gsLst>
                            <a:lin ang="5400000" scaled="0"/>
                          </a:gradFill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3200" i="1">
                              <a:gradFill>
                                <a:gsLst>
                                  <a:gs pos="0">
                                    <a:srgbClr val="FFF200"/>
                                  </a:gs>
                                  <a:gs pos="45000">
                                    <a:srgbClr val="FF7A00"/>
                                  </a:gs>
                                  <a:gs pos="70000">
                                    <a:srgbClr val="FF0300"/>
                                  </a:gs>
                                  <a:gs pos="100000">
                                    <a:srgbClr val="4D0808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gradFill>
                                <a:gsLst>
                                  <a:gs pos="0">
                                    <a:srgbClr val="FFF200"/>
                                  </a:gs>
                                  <a:gs pos="45000">
                                    <a:srgbClr val="FF7A00"/>
                                  </a:gs>
                                  <a:gs pos="70000">
                                    <a:srgbClr val="FF0300"/>
                                  </a:gs>
                                  <a:gs pos="100000">
                                    <a:srgbClr val="4D0808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bn-BD" sz="3200" i="1">
                          <a:gradFill>
                            <a:gsLst>
                              <a:gs pos="0">
                                <a:srgbClr val="FFF200"/>
                              </a:gs>
                              <a:gs pos="45000">
                                <a:srgbClr val="FF7A00"/>
                              </a:gs>
                              <a:gs pos="70000">
                                <a:srgbClr val="FF0300"/>
                              </a:gs>
                              <a:gs pos="100000">
                                <a:srgbClr val="4D0808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i="1">
                          <a:gradFill>
                            <a:gsLst>
                              <a:gs pos="0">
                                <a:srgbClr val="FFF200"/>
                              </a:gs>
                              <a:gs pos="45000">
                                <a:srgbClr val="FF7A00"/>
                              </a:gs>
                              <a:gs pos="70000">
                                <a:srgbClr val="FF0300"/>
                              </a:gs>
                              <a:gs pos="100000">
                                <a:srgbClr val="4D0808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3200" i="1">
                              <a:gradFill>
                                <a:gsLst>
                                  <a:gs pos="0">
                                    <a:srgbClr val="FFF200"/>
                                  </a:gs>
                                  <a:gs pos="45000">
                                    <a:srgbClr val="FF7A00"/>
                                  </a:gs>
                                  <a:gs pos="70000">
                                    <a:srgbClr val="FF0300"/>
                                  </a:gs>
                                  <a:gs pos="100000">
                                    <a:srgbClr val="4D0808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gradFill>
                                <a:gsLst>
                                  <a:gs pos="0">
                                    <a:srgbClr val="FFF200"/>
                                  </a:gs>
                                  <a:gs pos="45000">
                                    <a:srgbClr val="FF7A00"/>
                                  </a:gs>
                                  <a:gs pos="70000">
                                    <a:srgbClr val="FF0300"/>
                                  </a:gs>
                                  <a:gs pos="100000">
                                    <a:srgbClr val="4D0808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3200" i="1">
                          <a:gradFill>
                            <a:gsLst>
                              <a:gs pos="0">
                                <a:srgbClr val="FFF200"/>
                              </a:gs>
                              <a:gs pos="45000">
                                <a:srgbClr val="FF7A00"/>
                              </a:gs>
                              <a:gs pos="70000">
                                <a:srgbClr val="FF0300"/>
                              </a:gs>
                              <a:gs pos="100000">
                                <a:srgbClr val="4D0808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i="1">
                          <a:gradFill>
                            <a:gsLst>
                              <a:gs pos="0">
                                <a:srgbClr val="FFF200"/>
                              </a:gs>
                              <a:gs pos="45000">
                                <a:srgbClr val="FF7A00"/>
                              </a:gs>
                              <a:gs pos="70000">
                                <a:srgbClr val="FF0300"/>
                              </a:gs>
                              <a:gs pos="100000">
                                <a:srgbClr val="4D0808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3200" i="1">
                              <a:gradFill>
                                <a:gsLst>
                                  <a:gs pos="0">
                                    <a:srgbClr val="FFF200"/>
                                  </a:gs>
                                  <a:gs pos="45000">
                                    <a:srgbClr val="FF7A00"/>
                                  </a:gs>
                                  <a:gs pos="70000">
                                    <a:srgbClr val="FF0300"/>
                                  </a:gs>
                                  <a:gs pos="100000">
                                    <a:srgbClr val="4D0808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gradFill>
                                <a:gsLst>
                                  <a:gs pos="0">
                                    <a:srgbClr val="FFF200"/>
                                  </a:gs>
                                  <a:gs pos="45000">
                                    <a:srgbClr val="FF7A00"/>
                                  </a:gs>
                                  <a:gs pos="70000">
                                    <a:srgbClr val="FF0300"/>
                                  </a:gs>
                                  <a:gs pos="100000">
                                    <a:srgbClr val="4D0808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3200" i="1">
                              <a:gradFill>
                                <a:gsLst>
                                  <a:gs pos="0">
                                    <a:srgbClr val="FFF200"/>
                                  </a:gs>
                                  <a:gs pos="45000">
                                    <a:srgbClr val="FF7A00"/>
                                  </a:gs>
                                  <a:gs pos="70000">
                                    <a:srgbClr val="FF0300"/>
                                  </a:gs>
                                  <a:gs pos="100000">
                                    <a:srgbClr val="4D0808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3200" i="1">
                              <a:gradFill>
                                <a:gsLst>
                                  <a:gs pos="0">
                                    <a:srgbClr val="FFF200"/>
                                  </a:gs>
                                  <a:gs pos="45000">
                                    <a:srgbClr val="FF7A00"/>
                                  </a:gs>
                                  <a:gs pos="70000">
                                    <a:srgbClr val="FF0300"/>
                                  </a:gs>
                                  <a:gs pos="100000">
                                    <a:srgbClr val="4D0808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bn-BD" sz="2800" dirty="0" smtClean="0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 </a:t>
                </a:r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10000"/>
                <a:ext cx="8610600" cy="19697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6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894" y="2209800"/>
                <a:ext cx="820270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𝐶</m:t>
                    </m:r>
                    <m:r>
                      <a:rPr lang="bn-BD" sz="28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BD" sz="2800" dirty="0" smtClean="0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  <a:latin typeface="NikoshBAN" pitchFamily="2" charset="0"/>
                    <a:cs typeface="NikoshBAN" pitchFamily="2" charset="0"/>
                  </a:rPr>
                  <a:t>সান্ত সেটের প্রমাণ করি যে,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gradFill>
                          <a:gsLst>
                            <a:gs pos="0">
                              <a:srgbClr val="000082"/>
                            </a:gs>
                            <a:gs pos="30000">
                              <a:srgbClr val="66008F"/>
                            </a:gs>
                            <a:gs pos="64999">
                              <a:srgbClr val="BA0066"/>
                            </a:gs>
                            <a:gs pos="89999">
                              <a:srgbClr val="FF0000"/>
                            </a:gs>
                            <a:gs pos="100000">
                              <a:srgbClr val="FF82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en-US" sz="2400" b="0" i="0" dirty="0" smtClean="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  <a:latin typeface="Cambria Math"/>
                  <a:ea typeface="Cambria Math"/>
                </a:endParaRPr>
              </a:p>
              <a:p>
                <a:r>
                  <a:rPr lang="en-US" sz="2400" dirty="0" smtClean="0">
                    <a:gradFill>
                      <a:gsLst>
                        <a:gs pos="0">
                          <a:srgbClr val="000000"/>
                        </a:gs>
                        <a:gs pos="20000">
                          <a:srgbClr val="000040"/>
                        </a:gs>
                        <a:gs pos="50000">
                          <a:srgbClr val="400040"/>
                        </a:gs>
                        <a:gs pos="75000">
                          <a:srgbClr val="8F0040"/>
                        </a:gs>
                        <a:gs pos="89999">
                          <a:srgbClr val="F27300"/>
                        </a:gs>
                        <a:gs pos="100000">
                          <a:srgbClr val="FFBF00"/>
                        </a:gs>
                      </a:gsLst>
                      <a:lin ang="5400000" scaled="0"/>
                    </a:gra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4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240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400" b="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b="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b="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b="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gradFill>
                          <a:gsLst>
                            <a:gs pos="0">
                              <a:srgbClr val="000000"/>
                            </a:gs>
                            <a:gs pos="20000">
                              <a:srgbClr val="000040"/>
                            </a:gs>
                            <a:gs pos="50000">
                              <a:srgbClr val="400040"/>
                            </a:gs>
                            <a:gs pos="75000">
                              <a:srgbClr val="8F0040"/>
                            </a:gs>
                            <a:gs pos="89999">
                              <a:srgbClr val="F27300"/>
                            </a:gs>
                            <a:gs pos="100000">
                              <a:srgbClr val="FFBF00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400" b="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b="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400" b="0" i="1" smtClean="0">
                            <a:gradFill>
                              <a:gsLst>
                                <a:gs pos="0">
                                  <a:srgbClr val="000000"/>
                                </a:gs>
                                <a:gs pos="20000">
                                  <a:srgbClr val="000040"/>
                                </a:gs>
                                <a:gs pos="50000">
                                  <a:srgbClr val="400040"/>
                                </a:gs>
                                <a:gs pos="75000">
                                  <a:srgbClr val="8F0040"/>
                                </a:gs>
                                <a:gs pos="89999">
                                  <a:srgbClr val="F27300"/>
                                </a:gs>
                                <a:gs pos="100000">
                                  <a:srgbClr val="FFBF00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2400" b="0" i="1" dirty="0" smtClean="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0">
                                    <a:srgbClr val="000000"/>
                                  </a:gs>
                                  <a:gs pos="20000">
                                    <a:srgbClr val="000040"/>
                                  </a:gs>
                                  <a:gs pos="50000">
                                    <a:srgbClr val="400040"/>
                                  </a:gs>
                                  <a:gs pos="75000">
                                    <a:srgbClr val="8F0040"/>
                                  </a:gs>
                                  <a:gs pos="89999">
                                    <a:srgbClr val="F27300"/>
                                  </a:gs>
                                  <a:gs pos="100000">
                                    <a:srgbClr val="FFBF00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0">
                                    <a:srgbClr val="000000"/>
                                  </a:gs>
                                  <a:gs pos="20000">
                                    <a:srgbClr val="000040"/>
                                  </a:gs>
                                  <a:gs pos="50000">
                                    <a:srgbClr val="400040"/>
                                  </a:gs>
                                  <a:gs pos="75000">
                                    <a:srgbClr val="8F0040"/>
                                  </a:gs>
                                  <a:gs pos="89999">
                                    <a:srgbClr val="F27300"/>
                                  </a:gs>
                                  <a:gs pos="100000">
                                    <a:srgbClr val="FFBF00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0">
                                    <a:srgbClr val="000000"/>
                                  </a:gs>
                                  <a:gs pos="20000">
                                    <a:srgbClr val="000040"/>
                                  </a:gs>
                                  <a:gs pos="50000">
                                    <a:srgbClr val="400040"/>
                                  </a:gs>
                                  <a:gs pos="75000">
                                    <a:srgbClr val="8F0040"/>
                                  </a:gs>
                                  <a:gs pos="89999">
                                    <a:srgbClr val="F27300"/>
                                  </a:gs>
                                  <a:gs pos="100000">
                                    <a:srgbClr val="FFBF00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0">
                                    <a:srgbClr val="000000"/>
                                  </a:gs>
                                  <a:gs pos="20000">
                                    <a:srgbClr val="000040"/>
                                  </a:gs>
                                  <a:gs pos="50000">
                                    <a:srgbClr val="400040"/>
                                  </a:gs>
                                  <a:gs pos="75000">
                                    <a:srgbClr val="8F0040"/>
                                  </a:gs>
                                  <a:gs pos="89999">
                                    <a:srgbClr val="F27300"/>
                                  </a:gs>
                                  <a:gs pos="100000">
                                    <a:srgbClr val="FFBF00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gradFill>
                                <a:gsLst>
                                  <a:gs pos="0">
                                    <a:srgbClr val="000000"/>
                                  </a:gs>
                                  <a:gs pos="20000">
                                    <a:srgbClr val="000040"/>
                                  </a:gs>
                                  <a:gs pos="50000">
                                    <a:srgbClr val="400040"/>
                                  </a:gs>
                                  <a:gs pos="75000">
                                    <a:srgbClr val="8F0040"/>
                                  </a:gs>
                                  <a:gs pos="89999">
                                    <a:srgbClr val="F27300"/>
                                  </a:gs>
                                  <a:gs pos="100000">
                                    <a:srgbClr val="FFBF00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gradFill>
                                <a:gsLst>
                                  <a:gs pos="0">
                                    <a:srgbClr val="000000"/>
                                  </a:gs>
                                  <a:gs pos="20000">
                                    <a:srgbClr val="000040"/>
                                  </a:gs>
                                  <a:gs pos="50000">
                                    <a:srgbClr val="400040"/>
                                  </a:gs>
                                  <a:gs pos="75000">
                                    <a:srgbClr val="8F0040"/>
                                  </a:gs>
                                  <a:gs pos="89999">
                                    <a:srgbClr val="F27300"/>
                                  </a:gs>
                                  <a:gs pos="100000">
                                    <a:srgbClr val="FFBF00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0">
                                    <a:srgbClr val="000000"/>
                                  </a:gs>
                                  <a:gs pos="20000">
                                    <a:srgbClr val="000040"/>
                                  </a:gs>
                                  <a:gs pos="50000">
                                    <a:srgbClr val="400040"/>
                                  </a:gs>
                                  <a:gs pos="75000">
                                    <a:srgbClr val="8F0040"/>
                                  </a:gs>
                                  <a:gs pos="89999">
                                    <a:srgbClr val="F27300"/>
                                  </a:gs>
                                  <a:gs pos="100000">
                                    <a:srgbClr val="FFBF00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400" b="0" i="1" smtClean="0">
                              <a:gradFill>
                                <a:gsLst>
                                  <a:gs pos="0">
                                    <a:srgbClr val="000000"/>
                                  </a:gs>
                                  <a:gs pos="20000">
                                    <a:srgbClr val="000040"/>
                                  </a:gs>
                                  <a:gs pos="50000">
                                    <a:srgbClr val="400040"/>
                                  </a:gs>
                                  <a:gs pos="75000">
                                    <a:srgbClr val="8F0040"/>
                                  </a:gs>
                                  <a:gs pos="89999">
                                    <a:srgbClr val="F27300"/>
                                  </a:gs>
                                  <a:gs pos="100000">
                                    <a:srgbClr val="FFBF00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400" b="0" i="1" smtClean="0">
                          <a:gradFill>
                            <a:gsLst>
                              <a:gs pos="0">
                                <a:srgbClr val="000000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5400000" scaled="0"/>
                          </a:gra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000" dirty="0"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94" y="2209800"/>
                <a:ext cx="8202706" cy="12618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3581400"/>
                <a:ext cx="8153400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ea typeface="Cambria Math"/>
                  </a:rPr>
                  <a:t> </a:t>
                </a:r>
                <a:r>
                  <a:rPr lang="bn-BD" dirty="0" smtClean="0">
                    <a:blipFill>
                      <a:blip r:embed="rId4"/>
                      <a:tile tx="0" ty="0" sx="100000" sy="100000" flip="none" algn="tl"/>
                    </a:blipFill>
                    <a:latin typeface="NikoshBAN" pitchFamily="2" charset="0"/>
                    <a:ea typeface="Cambria Math"/>
                    <a:cs typeface="NikoshBAN" pitchFamily="2" charset="0"/>
                  </a:rPr>
                  <a:t>এখন, </a:t>
                </a:r>
                <a14:m>
                  <m:oMath xmlns:m="http://schemas.openxmlformats.org/officeDocument/2006/math">
                    <m:r>
                      <a:rPr lang="en-US" sz="200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{(</m:t>
                    </m:r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)∪</m:t>
                    </m:r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                    </m:t>
                    </m:r>
                  </m:oMath>
                </a14:m>
                <a:endParaRPr lang="en-US" sz="2000" b="0" i="1" dirty="0" smtClean="0">
                  <a:blipFill>
                    <a:blip r:embed="rId4"/>
                    <a:tile tx="0" ty="0" sx="100000" sy="100000" flip="none" algn="tl"/>
                  </a:blip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∪</m:t>
                              </m:r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000" b="0" i="1" dirty="0" smtClean="0">
                  <a:blipFill>
                    <a:blip r:embed="rId4"/>
                    <a:tile tx="0" ty="0" sx="100000" sy="100000" flip="none" algn="tl"/>
                  </a:blip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bn-BD" sz="2000" i="1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i="1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     </m:t>
                      </m:r>
                    </m:oMath>
                  </m:oMathPara>
                </a14:m>
                <a:endParaRPr lang="en-US" sz="2000" b="0" i="1" dirty="0" smtClean="0">
                  <a:blipFill>
                    <a:blip r:embed="rId4"/>
                    <a:tile tx="0" ty="0" sx="100000" sy="100000" flip="none" algn="tl"/>
                  </a:blip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i="1" dirty="0" smtClean="0">
                  <a:blipFill>
                    <a:blip r:embed="rId4"/>
                    <a:tile tx="0" ty="0" sx="100000" sy="100000" flip="none" algn="tl"/>
                  </a:blip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000" dirty="0">
                    <a:blipFill>
                      <a:blip r:embed="rId4"/>
                      <a:tile tx="0" ty="0" sx="100000" sy="100000" flip="none" algn="tl"/>
                    </a:blip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bn-BD" sz="2000" i="1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i="1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i="1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i="1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−[</m:t>
                    </m:r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000" i="1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000" i="1" dirty="0" smtClean="0">
                    <a:blipFill>
                      <a:blip r:embed="rId4"/>
                      <a:tile tx="0" ty="0" sx="100000" sy="100000" flip="none" algn="tl"/>
                    </a:blipFill>
                    <a:latin typeface="Cambria Math" panose="02040503050406030204" pitchFamily="18" charset="0"/>
                    <a:ea typeface="Cambria Math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∩</m:t>
                          </m:r>
                          <m:d>
                            <m:dPr>
                              <m:ctrlP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2000" b="0" i="1" smtClean="0">
                                  <a:blipFill>
                                    <a:blip r:embed="rId4"/>
                                    <a:tile tx="0" ty="0" sx="100000" sy="100000" flip="none" algn="tl"/>
                                  </a:blip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 panose="02040503050406030204" pitchFamily="18" charset="0"/>
                          <a:ea typeface="Cambria Math"/>
                        </a:rPr>
                        <m:t>]</m:t>
                      </m:r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               </m:t>
                      </m:r>
                    </m:oMath>
                  </m:oMathPara>
                </a14:m>
                <a:endParaRPr lang="en-US" sz="2000" b="0" i="1" dirty="0" smtClean="0">
                  <a:blipFill>
                    <a:blip r:embed="rId4"/>
                    <a:tile tx="0" ty="0" sx="100000" sy="100000" flip="none" algn="tl"/>
                  </a:blip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  <m:r>
                        <a:rPr lang="en-US" sz="2000" i="1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i="1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000" i="1">
                              <a:blipFill>
                                <a:blip r:embed="rId4"/>
                                <a:tile tx="0" ty="0" sx="100000" sy="100000" flip="none" algn="tl"/>
                              </a:blip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blipFill>
                            <a:blip r:embed="rId4"/>
                            <a:tile tx="0" ty="0" sx="100000" sy="100000" flip="none" algn="tl"/>
                          </a:blipFill>
                          <a:latin typeface="Cambria Math"/>
                          <a:ea typeface="Cambria Math"/>
                        </a:rPr>
                        <m:t>                      </m:t>
                      </m:r>
                    </m:oMath>
                  </m:oMathPara>
                </a14:m>
                <a:endParaRPr lang="en-US" sz="2000" b="0" i="1" dirty="0" smtClean="0">
                  <a:blipFill>
                    <a:blip r:embed="rId4"/>
                    <a:tile tx="0" ty="0" sx="100000" sy="100000" flip="none" algn="tl"/>
                  </a:blipFill>
                  <a:latin typeface="Cambria Math"/>
                  <a:ea typeface="Cambria Math"/>
                </a:endParaRPr>
              </a:p>
              <a:p>
                <a:r>
                  <a:rPr lang="en-US" sz="2000" b="0" dirty="0" smtClean="0">
                    <a:blipFill>
                      <a:blip r:embed="rId4"/>
                      <a:tile tx="0" ty="0" sx="100000" sy="100000" flip="none" algn="tl"/>
                    </a:blipFill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  −</m:t>
                    </m:r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000" b="0" i="1" smtClean="0">
                            <a:blipFill>
                              <a:blip r:embed="rId4"/>
                              <a:tile tx="0" ty="0" sx="100000" sy="100000" flip="none" algn="tl"/>
                            </a:blip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blipFill>
                          <a:blip r:embed="rId4"/>
                          <a:tile tx="0" ty="0" sx="100000" sy="100000" flip="none" algn="tl"/>
                        </a:blip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   </m:t>
                    </m:r>
                  </m:oMath>
                </a14:m>
                <a:endParaRPr lang="bn-BD" sz="20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81400"/>
                <a:ext cx="8153400" cy="27392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55977" y="533400"/>
            <a:ext cx="408790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Exercise:1.1- digit no.15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10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 লোকের মধ্যে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bn-BD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 ইংরেজি,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 ইংরেজি ও বাংলা বলতে পারে এবং প্রত্যেকেই দুইটি ভাষার অন্তত একটি বলতে পারে। বাংলা বলতে পারে কত জন? কেবল মাত্র বাংলা বলতে পারে কত জন?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3810000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105649"/>
            <a:ext cx="28956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Example:15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55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16004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6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38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ঢাকা বিশ্ববিদ্যালয়ের আধুনিক ভাষা ইনস্টিটিউটের </a:t>
            </a:r>
            <a:r>
              <a:rPr lang="en-US" sz="2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জন শিক্ষার্থীর মধ্যে </a:t>
            </a:r>
            <a:r>
              <a:rPr lang="en-US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জন ফ্রাঞ্চ, </a:t>
            </a:r>
            <a:r>
              <a:rPr lang="en-US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জন জার্মান, </a:t>
            </a:r>
            <a:r>
              <a:rPr lang="en-US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জন স্প্যানিশ নিয়েছে।</a:t>
            </a:r>
            <a:r>
              <a:rPr lang="en-US" sz="2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জন নিয়েছে </a:t>
            </a:r>
            <a:r>
              <a:rPr lang="bn-BD" sz="2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ফ্রাঞ্চ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ও স্প্যানিশ, </a:t>
            </a:r>
            <a:r>
              <a:rPr lang="en-US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জন নিয়েছে জার্মান ও স্প্যানিশ, </a:t>
            </a:r>
            <a:r>
              <a:rPr lang="en-US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জন নিয়েছে জার্মান ও </a:t>
            </a:r>
            <a:r>
              <a:rPr lang="bn-BD" sz="2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ফ্রাঞ্চ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জন তিনটি ভাষাই নিয়েছে।</a:t>
            </a:r>
            <a:endParaRPr lang="en-US" sz="2000" dirty="0" smtClean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a.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কত জন শিক্ষার্থী ঐ তিনটি ভাষার একটিও</a:t>
            </a:r>
            <a:r>
              <a:rPr lang="bn-BD" sz="2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নেয়নি?</a:t>
            </a:r>
          </a:p>
          <a:p>
            <a:r>
              <a:rPr lang="bn-BD" sz="2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b.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কত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জন </a:t>
            </a:r>
            <a:r>
              <a:rPr lang="bn-BD" sz="2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ঐ তিনটি ভাষার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কেবল একটি নিয়েছে?</a:t>
            </a:r>
          </a:p>
          <a:p>
            <a:r>
              <a:rPr lang="bn-BD" sz="2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c. </a:t>
            </a:r>
            <a:r>
              <a:rPr lang="bn-BD" sz="2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কত জন ঐ তিনটি ভাষার কেবল </a:t>
            </a:r>
            <a:r>
              <a:rPr lang="bn-BD" sz="2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bn-BD" sz="20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নিয়েছে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23622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57400"/>
            <a:ext cx="21336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2590800" cy="21640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19100" y="1071324"/>
                <a:ext cx="3200400" cy="574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Work of Box: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গ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071324"/>
                <a:ext cx="3200400" cy="574596"/>
              </a:xfrm>
              <a:prstGeom prst="rect">
                <a:avLst/>
              </a:prstGeom>
              <a:blipFill rotWithShape="0">
                <a:blip r:embed="rId6"/>
                <a:stretch>
                  <a:fillRect t="-4040" b="-20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152400"/>
                <a:ext cx="586740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দলগত </a:t>
                </a:r>
                <a:r>
                  <a:rPr lang="en-US" sz="2800" dirty="0" err="1" smtClean="0"/>
                  <a:t>কাজের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উত্তরঃ</a:t>
                </a:r>
                <a:endParaRPr lang="en-US" sz="2800" dirty="0" smtClean="0"/>
              </a:p>
              <a:p>
                <a:r>
                  <a:rPr lang="en-US" sz="2800" dirty="0" err="1" smtClean="0"/>
                  <a:t>ধরি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সকল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শিক্ষার্থীর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সেট</a:t>
                </a:r>
                <a:r>
                  <a:rPr lang="en-US" sz="2800" dirty="0" smtClean="0"/>
                  <a:t> U</a:t>
                </a:r>
              </a:p>
              <a:p>
                <a:r>
                  <a:rPr lang="en-US" sz="2800" dirty="0" err="1" smtClean="0"/>
                  <a:t>ফ্রেঞ্চ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নেওয়া</a:t>
                </a:r>
                <a:r>
                  <a:rPr lang="en-US" sz="2800" dirty="0" smtClean="0"/>
                  <a:t>  “     ‘’    F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err="1" smtClean="0"/>
                  <a:t>জার্মান</a:t>
                </a:r>
                <a:r>
                  <a:rPr lang="en-US" sz="2800" dirty="0" smtClean="0"/>
                  <a:t>  ‘’      ‘’    ‘’   G</a:t>
                </a:r>
              </a:p>
              <a:p>
                <a:r>
                  <a:rPr lang="en-US" sz="2800" dirty="0" err="1" smtClean="0"/>
                  <a:t>স্পানিস</a:t>
                </a:r>
                <a:r>
                  <a:rPr lang="en-US" sz="2800" dirty="0" smtClean="0"/>
                  <a:t>  ‘’      ‘’   ‘’    S</a:t>
                </a:r>
              </a:p>
              <a:p>
                <a:r>
                  <a:rPr lang="en-US" sz="2800" dirty="0" smtClean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100</a:t>
                </a:r>
              </a:p>
              <a:p>
                <a:r>
                  <a:rPr lang="en-US" sz="2800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42</a:t>
                </a:r>
                <a:endParaRPr lang="en-US" sz="2800" dirty="0"/>
              </a:p>
              <a:p>
                <a:r>
                  <a:rPr lang="en-US" sz="2800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30</a:t>
                </a:r>
                <a:endParaRPr lang="en-US" sz="2800" dirty="0"/>
              </a:p>
              <a:p>
                <a:r>
                  <a:rPr lang="en-US" sz="2800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28</a:t>
                </a:r>
                <a:endParaRPr lang="en-US" sz="2800" dirty="0"/>
              </a:p>
              <a:p>
                <a:r>
                  <a:rPr lang="en-US" sz="2800" dirty="0" smtClean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10</a:t>
                </a:r>
                <a:endParaRPr lang="en-US" sz="2800" dirty="0"/>
              </a:p>
              <a:p>
                <a:r>
                  <a:rPr lang="en-US" sz="2800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8</a:t>
                </a:r>
              </a:p>
              <a:p>
                <a:r>
                  <a:rPr lang="en-US" sz="2800" dirty="0" smtClean="0"/>
                  <a:t>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5</a:t>
                </a:r>
                <a:endParaRPr lang="en-US" sz="2800" dirty="0"/>
              </a:p>
              <a:p>
                <a:r>
                  <a:rPr lang="en-US" sz="2800" dirty="0" smtClean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3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"/>
                <a:ext cx="5867400" cy="5693866"/>
              </a:xfrm>
              <a:prstGeom prst="rect">
                <a:avLst/>
              </a:prstGeom>
              <a:blipFill rotWithShape="0">
                <a:blip r:embed="rId2"/>
                <a:stretch>
                  <a:fillRect l="-2077" t="-749" b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7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286000"/>
                <a:ext cx="9144000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অন্তত </a:t>
                </a:r>
                <a:r>
                  <a:rPr lang="en-US" sz="3200" dirty="0" err="1" smtClean="0"/>
                  <a:t>একটি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ভাষা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নিয়েছে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এমন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শিক্ষার্থীর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সংখ্যা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 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3200" dirty="0" smtClean="0"/>
              </a:p>
              <a:p>
                <a:r>
                  <a:rPr lang="en-US" sz="2800" dirty="0" err="1" smtClean="0"/>
                  <a:t>একটিও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ভাষা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নেয়নি</a:t>
                </a:r>
                <a:r>
                  <a:rPr lang="en-US" sz="2800" dirty="0" smtClean="0"/>
                  <a:t>          ‘’     ‘’        ‘’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sz="2800" dirty="0" err="1" smtClean="0"/>
                  <a:t>এখন</a:t>
                </a:r>
                <a:r>
                  <a:rPr lang="en-US" sz="2800" dirty="0" smtClean="0"/>
                  <a:t>, </a:t>
                </a:r>
                <a:r>
                  <a:rPr lang="en-US" sz="2800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2800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 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42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28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103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23</a:t>
                </a:r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80</a:t>
                </a:r>
              </a:p>
              <a:p>
                <a:r>
                  <a:rPr lang="en-US" sz="2800" dirty="0" smtClean="0"/>
                  <a:t>[১]</a:t>
                </a:r>
                <a:r>
                  <a:rPr lang="en-US" sz="2800" dirty="0" err="1" smtClean="0"/>
                  <a:t>একটিও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ভাষা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নেয়নি</a:t>
                </a:r>
                <a:r>
                  <a:rPr lang="en-US" sz="2800" dirty="0"/>
                  <a:t>  </a:t>
                </a:r>
                <a:r>
                  <a:rPr lang="en-US" sz="2800" dirty="0" smtClean="0"/>
                  <a:t>এমন শিক্ষার্থীর সংখ্যা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800" dirty="0"/>
                  <a:t> 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 smtClean="0"/>
                  <a:t> 80</a:t>
                </a:r>
              </a:p>
              <a:p>
                <a:r>
                  <a:rPr lang="en-US" sz="2800" dirty="0" smtClean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20 </a:t>
                </a:r>
                <a:r>
                  <a:rPr lang="en-US" sz="2800" dirty="0" err="1" smtClean="0"/>
                  <a:t>জন</a:t>
                </a:r>
                <a:r>
                  <a:rPr lang="en-US" sz="2800" dirty="0" smtClean="0"/>
                  <a:t>  (Ans.)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0"/>
                <a:ext cx="9144000" cy="4462760"/>
              </a:xfrm>
              <a:prstGeom prst="rect">
                <a:avLst/>
              </a:prstGeom>
              <a:blipFill rotWithShape="0">
                <a:blip r:embed="rId2"/>
                <a:stretch>
                  <a:fillRect l="-1667" t="-2869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4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905000"/>
                <a:ext cx="8915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[২] </a:t>
                </a:r>
                <a:r>
                  <a:rPr lang="en-US" dirty="0" err="1" smtClean="0"/>
                  <a:t>অন্তত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দুইটি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ভাষা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নিয়েছে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এমন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শিক্ষার্থীর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সেট</a:t>
                </a:r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অন্তত </a:t>
                </a:r>
                <a:r>
                  <a:rPr lang="en-US" dirty="0" err="1"/>
                  <a:t>একটি</a:t>
                </a:r>
                <a:r>
                  <a:rPr lang="en-US" dirty="0"/>
                  <a:t> </a:t>
                </a:r>
                <a:r>
                  <a:rPr lang="en-US" dirty="0" err="1"/>
                  <a:t>ভাষা</a:t>
                </a:r>
                <a:r>
                  <a:rPr lang="en-US" dirty="0"/>
                  <a:t> </a:t>
                </a:r>
                <a:r>
                  <a:rPr lang="en-US" dirty="0" err="1"/>
                  <a:t>নিয়েছে</a:t>
                </a:r>
                <a:r>
                  <a:rPr lang="en-US" dirty="0"/>
                  <a:t> </a:t>
                </a:r>
                <a:r>
                  <a:rPr lang="en-US" dirty="0" err="1"/>
                  <a:t>এমন</a:t>
                </a:r>
                <a:r>
                  <a:rPr lang="en-US" dirty="0"/>
                  <a:t> </a:t>
                </a:r>
                <a:r>
                  <a:rPr lang="en-US" dirty="0" err="1"/>
                  <a:t>শিক্ষার্থীর</a:t>
                </a:r>
                <a:r>
                  <a:rPr lang="en-US" dirty="0"/>
                  <a:t> </a:t>
                </a:r>
                <a:r>
                  <a:rPr lang="en-US" dirty="0" err="1" smtClean="0"/>
                  <a:t>স</a:t>
                </a:r>
                <a:r>
                  <a:rPr lang="en-US" dirty="0" smtClean="0"/>
                  <a:t>েট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 smtClean="0"/>
                  <a:t>  কেবল একটি </a:t>
                </a:r>
                <a:r>
                  <a:rPr lang="en-US" dirty="0" err="1"/>
                  <a:t>ভাষা</a:t>
                </a:r>
                <a:r>
                  <a:rPr lang="en-US" dirty="0"/>
                  <a:t> </a:t>
                </a:r>
                <a:r>
                  <a:rPr lang="en-US" dirty="0" err="1"/>
                  <a:t>নিয়েছে</a:t>
                </a:r>
                <a:r>
                  <a:rPr lang="en-US" dirty="0"/>
                  <a:t> </a:t>
                </a:r>
                <a:r>
                  <a:rPr lang="en-US" dirty="0" err="1"/>
                  <a:t>এমন</a:t>
                </a:r>
                <a:r>
                  <a:rPr lang="en-US" dirty="0"/>
                  <a:t> </a:t>
                </a:r>
                <a:r>
                  <a:rPr lang="en-US" dirty="0" err="1"/>
                  <a:t>শিক্ষার্থীর</a:t>
                </a:r>
                <a:r>
                  <a:rPr lang="en-US" dirty="0"/>
                  <a:t> </a:t>
                </a:r>
                <a:r>
                  <a:rPr lang="en-US" dirty="0" err="1"/>
                  <a:t>সংখ্যা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- n[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]</a:t>
                </a:r>
              </a:p>
              <a:p>
                <a:r>
                  <a:rPr lang="en-US" dirty="0" smtClean="0"/>
                  <a:t> </a:t>
                </a:r>
                <a:r>
                  <a:rPr lang="en-US" dirty="0" err="1" smtClean="0"/>
                  <a:t>এখন</a:t>
                </a:r>
                <a:r>
                  <a:rPr lang="en-US" dirty="0"/>
                  <a:t>, n[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]</a:t>
                </a:r>
              </a:p>
              <a:p>
                <a:r>
                  <a:rPr lang="en-US" dirty="0" smtClean="0"/>
                  <a:t>= 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-n[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]-n[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]-n[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]+n[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]</a:t>
                </a:r>
              </a:p>
              <a:p>
                <a:r>
                  <a:rPr lang="en-US" dirty="0" smtClean="0"/>
                  <a:t>= </a:t>
                </a:r>
                <a:r>
                  <a:rPr lang="en-US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n(F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 smtClean="0"/>
                  <a:t>G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 smtClean="0"/>
                  <a:t>S)-</a:t>
                </a:r>
                <a:r>
                  <a:rPr lang="en-US" dirty="0"/>
                  <a:t>n(F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G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S</a:t>
                </a:r>
                <a:r>
                  <a:rPr lang="en-US" dirty="0" smtClean="0"/>
                  <a:t>)-</a:t>
                </a:r>
                <a:r>
                  <a:rPr lang="en-US" dirty="0"/>
                  <a:t>n(F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G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S</a:t>
                </a:r>
                <a:r>
                  <a:rPr lang="en-US" dirty="0" smtClean="0"/>
                  <a:t>)+</a:t>
                </a:r>
                <a:r>
                  <a:rPr lang="en-US" dirty="0"/>
                  <a:t>n(F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G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= 10+8+5-3-3-3+3</a:t>
                </a:r>
              </a:p>
              <a:p>
                <a:r>
                  <a:rPr lang="en-US" dirty="0" smtClean="0"/>
                  <a:t>= 26-9</a:t>
                </a:r>
              </a:p>
              <a:p>
                <a:r>
                  <a:rPr lang="en-US" dirty="0" smtClean="0"/>
                  <a:t>= 17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 কেবল একটি </a:t>
                </a:r>
                <a:r>
                  <a:rPr lang="en-US" dirty="0" err="1"/>
                  <a:t>ভাষা</a:t>
                </a:r>
                <a:r>
                  <a:rPr lang="en-US" dirty="0"/>
                  <a:t> </a:t>
                </a:r>
                <a:r>
                  <a:rPr lang="en-US" dirty="0" err="1"/>
                  <a:t>নিয়েছে</a:t>
                </a:r>
                <a:r>
                  <a:rPr lang="en-US" dirty="0"/>
                  <a:t> </a:t>
                </a:r>
                <a:r>
                  <a:rPr lang="en-US" dirty="0" err="1"/>
                  <a:t>এমন</a:t>
                </a:r>
                <a:r>
                  <a:rPr lang="en-US" dirty="0"/>
                  <a:t> </a:t>
                </a:r>
                <a:r>
                  <a:rPr lang="en-US" dirty="0" err="1"/>
                  <a:t>শিক্ষার্থীর</a:t>
                </a:r>
                <a:r>
                  <a:rPr lang="en-US" dirty="0"/>
                  <a:t> </a:t>
                </a:r>
                <a:r>
                  <a:rPr lang="en-US" dirty="0" err="1"/>
                  <a:t>সংখ্যা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- n[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 smtClean="0"/>
                  <a:t>                                                             = 80-17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  = 63  </a:t>
                </a:r>
                <a:r>
                  <a:rPr lang="en-US" dirty="0" err="1" smtClean="0"/>
                  <a:t>জন</a:t>
                </a:r>
                <a:r>
                  <a:rPr lang="en-US" dirty="0" smtClean="0"/>
                  <a:t> (Ans.)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05000"/>
                <a:ext cx="8915400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616" t="-1690" b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1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21858"/>
            <a:ext cx="68580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9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86139" y="2133599"/>
            <a:ext cx="4200661" cy="4278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438400"/>
            <a:ext cx="3429000" cy="3592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590800"/>
            <a:ext cx="3962400" cy="230832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Your </a:t>
            </a:r>
            <a:r>
              <a:rPr lang="en-US" sz="3600" dirty="0" err="1" smtClean="0"/>
              <a:t>Labour</a:t>
            </a:r>
            <a:r>
              <a:rPr lang="en-US" sz="3600" dirty="0" smtClean="0"/>
              <a:t>, Our Guidance, Help of Almighty of Allah Your Success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5990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560385"/>
                <a:ext cx="54864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(৩) </a:t>
                </a:r>
                <a:r>
                  <a:rPr lang="en-US" sz="2400" dirty="0" err="1" smtClean="0"/>
                  <a:t>শুধু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ফ্রেঞ্চ</a:t>
                </a:r>
                <a:r>
                  <a:rPr lang="en-US" sz="2400" dirty="0" smtClean="0"/>
                  <a:t> ও </a:t>
                </a:r>
                <a:r>
                  <a:rPr lang="en-US" sz="2400" dirty="0" err="1" smtClean="0"/>
                  <a:t>স্পানিশ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নিয়েছে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এমন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শিক্ষার্থীর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সংখ্যা</a:t>
                </a:r>
                <a:endParaRPr lang="en-US" sz="2400" dirty="0" smtClean="0"/>
              </a:p>
              <a:p>
                <a:r>
                  <a:rPr lang="en-US" sz="2400" dirty="0" smtClean="0"/>
                  <a:t>= </a:t>
                </a:r>
                <a:r>
                  <a:rPr lang="en-US" sz="2400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 smtClean="0"/>
                  <a:t>- </a:t>
                </a:r>
                <a:r>
                  <a:rPr lang="en-US" sz="2400" dirty="0"/>
                  <a:t>n(F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/>
                  <a:t>G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/>
                  <a:t>S</a:t>
                </a:r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= 10-3</a:t>
                </a:r>
              </a:p>
              <a:p>
                <a:r>
                  <a:rPr lang="en-US" sz="2400" dirty="0" smtClean="0"/>
                  <a:t>= 7</a:t>
                </a:r>
              </a:p>
              <a:p>
                <a:r>
                  <a:rPr lang="en-US" sz="2400" dirty="0" err="1"/>
                  <a:t>শুধু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জার্মান</a:t>
                </a:r>
                <a:r>
                  <a:rPr lang="en-US" sz="2400" dirty="0" smtClean="0"/>
                  <a:t>  ও </a:t>
                </a:r>
                <a:r>
                  <a:rPr lang="en-US" sz="2400" dirty="0" err="1" smtClean="0"/>
                  <a:t>স্পানিশ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নিয়েছে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এমন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শিক্ষার্থীর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সংখ্যা</a:t>
                </a:r>
                <a:endParaRPr lang="en-US" sz="2400" dirty="0"/>
              </a:p>
              <a:p>
                <a:r>
                  <a:rPr lang="en-US" sz="2400" dirty="0" smtClean="0"/>
                  <a:t>=n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 smtClean="0"/>
                  <a:t>-n(F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/>
                  <a:t>G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/>
                  <a:t>S</a:t>
                </a:r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= 8-3</a:t>
                </a:r>
              </a:p>
              <a:p>
                <a:r>
                  <a:rPr lang="en-US" sz="2400" dirty="0" smtClean="0"/>
                  <a:t>= 5</a:t>
                </a:r>
              </a:p>
              <a:p>
                <a:r>
                  <a:rPr lang="en-US" sz="2400" dirty="0" err="1"/>
                  <a:t>শুধু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জার্মান</a:t>
                </a:r>
                <a:r>
                  <a:rPr lang="en-US" sz="2400" dirty="0"/>
                  <a:t>  ও </a:t>
                </a:r>
                <a:r>
                  <a:rPr lang="en-US" sz="2400" dirty="0" err="1"/>
                  <a:t>ফ্রেঞ্চ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নিয়েছে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এমন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শিক্ষার্থীর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সংখ্যা</a:t>
                </a:r>
                <a:endParaRPr lang="en-US" sz="2400" dirty="0" smtClean="0"/>
              </a:p>
              <a:p>
                <a:r>
                  <a:rPr lang="en-US" sz="2400" dirty="0" smtClean="0"/>
                  <a:t>=  </a:t>
                </a:r>
                <a:r>
                  <a:rPr lang="en-US" sz="2400" dirty="0"/>
                  <a:t>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400" dirty="0" smtClean="0"/>
                  <a:t> - </a:t>
                </a:r>
                <a:r>
                  <a:rPr lang="en-US" sz="2400" dirty="0"/>
                  <a:t>n(F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/>
                  <a:t>G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/>
                  <a:t>S</a:t>
                </a:r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= 5 – 3</a:t>
                </a:r>
              </a:p>
              <a:p>
                <a:r>
                  <a:rPr lang="en-US" sz="2400" dirty="0" smtClean="0"/>
                  <a:t>= 2</a:t>
                </a:r>
              </a:p>
              <a:p>
                <a14:m>
                  <m:oMath xmlns:m="http://schemas.openxmlformats.org/officeDocument/2006/math">
                    <m:r>
                      <a:rPr lang="bn-BD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কেবল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ভাষা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নিয়েছে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(7+5+2)</a:t>
                </a: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               = 14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জন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।  (Ans.)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60385"/>
                <a:ext cx="5486400" cy="5262979"/>
              </a:xfrm>
              <a:prstGeom prst="rect">
                <a:avLst/>
              </a:prstGeom>
              <a:blipFill rotWithShape="0">
                <a:blip r:embed="rId2"/>
                <a:stretch>
                  <a:fillRect l="-1667" t="-1738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7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4343400"/>
                <a:ext cx="64008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  <a:latin typeface="NikoshBAN" pitchFamily="2" charset="0"/>
                    <a:cs typeface="NikoshBAN" pitchFamily="2" charset="0"/>
                  </a:rPr>
                  <a:t>১। সান্ত সেট কাকে বলে?</a:t>
                </a:r>
              </a:p>
              <a:p>
                <a:r>
                  <a:rPr lang="bn-BD" sz="3200" dirty="0" smtClean="0"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  <a:latin typeface="NikoshBAN" pitchFamily="2" charset="0"/>
                    <a:cs typeface="NikoshBAN" pitchFamily="2" charset="0"/>
                  </a:rPr>
                  <a:t>২। ফাঁকা সান্ত সেট না অনন্ত সেট?</a:t>
                </a:r>
              </a:p>
              <a:p>
                <a:r>
                  <a:rPr lang="bn-BD" sz="3200" dirty="0" smtClean="0"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  <a:latin typeface="NikoshBAN" pitchFamily="2" charset="0"/>
                    <a:cs typeface="NikoshBAN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3200" i="1">
                        <a:gradFill>
                          <a:gsLst>
                            <a:gs pos="0">
                              <a:srgbClr val="000000"/>
                            </a:gs>
                            <a:gs pos="39999">
                              <a:srgbClr val="0A128C"/>
                            </a:gs>
                            <a:gs pos="70000">
                              <a:srgbClr val="181CC7"/>
                            </a:gs>
                            <a:gs pos="88000">
                              <a:srgbClr val="7005D4"/>
                            </a:gs>
                            <a:gs pos="100000">
                              <a:srgbClr val="8C3D91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32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39999">
                                  <a:srgbClr val="0A128C"/>
                                </a:gs>
                                <a:gs pos="70000">
                                  <a:srgbClr val="181CC7"/>
                                </a:gs>
                                <a:gs pos="88000">
                                  <a:srgbClr val="7005D4"/>
                                </a:gs>
                                <a:gs pos="100000">
                                  <a:srgbClr val="8C3D9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39999">
                                  <a:srgbClr val="0A128C"/>
                                </a:gs>
                                <a:gs pos="70000">
                                  <a:srgbClr val="181CC7"/>
                                </a:gs>
                                <a:gs pos="88000">
                                  <a:srgbClr val="7005D4"/>
                                </a:gs>
                                <a:gs pos="100000">
                                  <a:srgbClr val="8C3D91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32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39999">
                                  <a:srgbClr val="0A128C"/>
                                </a:gs>
                                <a:gs pos="70000">
                                  <a:srgbClr val="181CC7"/>
                                </a:gs>
                                <a:gs pos="88000">
                                  <a:srgbClr val="7005D4"/>
                                </a:gs>
                                <a:gs pos="100000">
                                  <a:srgbClr val="8C3D91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32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39999">
                                  <a:srgbClr val="0A128C"/>
                                </a:gs>
                                <a:gs pos="70000">
                                  <a:srgbClr val="181CC7"/>
                                </a:gs>
                                <a:gs pos="88000">
                                  <a:srgbClr val="7005D4"/>
                                </a:gs>
                                <a:gs pos="100000">
                                  <a:srgbClr val="8C3D91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bn-BD" sz="3200" dirty="0" smtClean="0"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  <a:latin typeface="NikoshBAN" pitchFamily="2" charset="0"/>
                    <a:cs typeface="NikoshBAN" pitchFamily="2" charset="0"/>
                  </a:rPr>
                  <a:t> সমান কত?</a:t>
                </a:r>
              </a:p>
              <a:p>
                <a:r>
                  <a:rPr lang="bn-BD" sz="3200" dirty="0" smtClean="0"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  <a:latin typeface="NikoshBAN" pitchFamily="2" charset="0"/>
                    <a:cs typeface="NikoshBAN" pitchFamily="2" charset="0"/>
                  </a:rPr>
                  <a:t>৪। </a:t>
                </a:r>
                <a14:m>
                  <m:oMath xmlns:m="http://schemas.openxmlformats.org/officeDocument/2006/math">
                    <m:r>
                      <a:rPr lang="en-US" sz="3200" i="1">
                        <a:gradFill>
                          <a:gsLst>
                            <a:gs pos="0">
                              <a:srgbClr val="000000"/>
                            </a:gs>
                            <a:gs pos="39999">
                              <a:srgbClr val="0A128C"/>
                            </a:gs>
                            <a:gs pos="70000">
                              <a:srgbClr val="181CC7"/>
                            </a:gs>
                            <a:gs pos="88000">
                              <a:srgbClr val="7005D4"/>
                            </a:gs>
                            <a:gs pos="100000">
                              <a:srgbClr val="8C3D91"/>
                            </a:gs>
                          </a:gsLst>
                          <a:lin ang="5400000" scaled="0"/>
                        </a:gra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sz="32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39999">
                                  <a:srgbClr val="0A128C"/>
                                </a:gs>
                                <a:gs pos="70000">
                                  <a:srgbClr val="181CC7"/>
                                </a:gs>
                                <a:gs pos="88000">
                                  <a:srgbClr val="7005D4"/>
                                </a:gs>
                                <a:gs pos="100000">
                                  <a:srgbClr val="8C3D91"/>
                                </a:gs>
                              </a:gsLst>
                              <a:lin ang="5400000" scaled="0"/>
                            </a:gra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39999">
                                  <a:srgbClr val="0A128C"/>
                                </a:gs>
                                <a:gs pos="70000">
                                  <a:srgbClr val="181CC7"/>
                                </a:gs>
                                <a:gs pos="88000">
                                  <a:srgbClr val="7005D4"/>
                                </a:gs>
                                <a:gs pos="100000">
                                  <a:srgbClr val="8C3D91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32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39999">
                                  <a:srgbClr val="0A128C"/>
                                </a:gs>
                                <a:gs pos="70000">
                                  <a:srgbClr val="181CC7"/>
                                </a:gs>
                                <a:gs pos="88000">
                                  <a:srgbClr val="7005D4"/>
                                </a:gs>
                                <a:gs pos="100000">
                                  <a:srgbClr val="8C3D91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32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39999">
                                  <a:srgbClr val="0A128C"/>
                                </a:gs>
                                <a:gs pos="70000">
                                  <a:srgbClr val="181CC7"/>
                                </a:gs>
                                <a:gs pos="88000">
                                  <a:srgbClr val="7005D4"/>
                                </a:gs>
                                <a:gs pos="100000">
                                  <a:srgbClr val="8C3D91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sz="32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39999">
                                  <a:srgbClr val="0A128C"/>
                                </a:gs>
                                <a:gs pos="70000">
                                  <a:srgbClr val="181CC7"/>
                                </a:gs>
                                <a:gs pos="88000">
                                  <a:srgbClr val="7005D4"/>
                                </a:gs>
                                <a:gs pos="100000">
                                  <a:srgbClr val="8C3D91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3200" i="1">
                            <a:gradFill>
                              <a:gsLst>
                                <a:gs pos="0">
                                  <a:srgbClr val="000000"/>
                                </a:gs>
                                <a:gs pos="39999">
                                  <a:srgbClr val="0A128C"/>
                                </a:gs>
                                <a:gs pos="70000">
                                  <a:srgbClr val="181CC7"/>
                                </a:gs>
                                <a:gs pos="88000">
                                  <a:srgbClr val="7005D4"/>
                                </a:gs>
                                <a:gs pos="100000">
                                  <a:srgbClr val="8C3D91"/>
                                </a:gs>
                              </a:gsLst>
                              <a:lin ang="5400000" scaled="0"/>
                            </a:gra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bn-BD" sz="3200" dirty="0" smtClean="0">
                    <a:gradFill>
                      <a:gsLst>
                        <a:gs pos="0">
                          <a:srgbClr val="000000"/>
                        </a:gs>
                        <a:gs pos="39999">
                          <a:srgbClr val="0A128C"/>
                        </a:gs>
                        <a:gs pos="70000">
                          <a:srgbClr val="181CC7"/>
                        </a:gs>
                        <a:gs pos="88000">
                          <a:srgbClr val="7005D4"/>
                        </a:gs>
                        <a:gs pos="100000">
                          <a:srgbClr val="8C3D91"/>
                        </a:gs>
                      </a:gsLst>
                      <a:lin ang="5400000" scaled="0"/>
                    </a:gradFill>
                    <a:latin typeface="NikoshBAN" pitchFamily="2" charset="0"/>
                    <a:cs typeface="NikoshBAN" pitchFamily="2" charset="0"/>
                  </a:rPr>
                  <a:t> সমান কত?</a:t>
                </a:r>
                <a:endParaRPr lang="en-US" sz="3200" dirty="0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3400"/>
                <a:ext cx="6400800" cy="20621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2514970" cy="2322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781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381000"/>
            <a:ext cx="2630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আনোয়ারা মহাবিদ্যালয়ের ছাত্রীদের মধ্যে বিচিত্রা, সন্ধানী, ও পূর্বানী পত্রিকার পাঠ্যাভাস সম্পর্কে পরিচালিত এক সমীক্ষায় দেখা গেল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60%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ছাত্রী বিচিত্রা,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ছাত্রী সন্ধানী,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ছাত্রী পূর্বাণী,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ছাত্রী বিচিত্রা ও সন্ধানী,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ছাত্রী বিচিত্রা ও পূর্বাণী,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ছাত্রী সন্ধানী ও পূর্বাণী এবং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ছাত্রী তিনটি পত্রিকাই পড়ে।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উদ্দীপকের তথ্যটিকে ভেনচিত্রে দেখাও।</a:t>
            </a: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শতকরা কত জন ছাত্রী পত্রিকা তিনটির কোনটিই পড়ে না?</a:t>
            </a: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শতকরা কত জন ছাত্রী পত্রিকা তিনটির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কেবল দুইটি 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কত জন কেবল একটি পড়ে?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2381250" cy="1003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1752600" cy="1747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236220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6800"/>
            <a:ext cx="11430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1676400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724400"/>
            <a:ext cx="2162175" cy="1771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17526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2" y="338361"/>
            <a:ext cx="1095375" cy="1066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0"/>
            <a:ext cx="1219200" cy="15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193" y="5160128"/>
            <a:ext cx="114300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416"/>
            <a:ext cx="9144000" cy="68405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981200"/>
                <a:ext cx="7848600" cy="3970318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বাড়ির</a:t>
                </a:r>
                <a:r>
                  <a:rPr lang="en-US" dirty="0" smtClean="0"/>
                  <a:t> </a:t>
                </a:r>
                <a:r>
                  <a:rPr lang="en-US" dirty="0" err="1"/>
                  <a:t>কাজের</a:t>
                </a:r>
                <a:r>
                  <a:rPr lang="en-US" dirty="0"/>
                  <a:t> </a:t>
                </a:r>
                <a:r>
                  <a:rPr lang="en-US" dirty="0" err="1"/>
                  <a:t>উত্তরঃ</a:t>
                </a:r>
                <a:endParaRPr lang="en-US" dirty="0"/>
              </a:p>
              <a:p>
                <a:r>
                  <a:rPr lang="en-US" dirty="0" err="1"/>
                  <a:t>ধরি</a:t>
                </a:r>
                <a:r>
                  <a:rPr lang="en-US" dirty="0"/>
                  <a:t>, </a:t>
                </a:r>
                <a:r>
                  <a:rPr lang="en-US" dirty="0" err="1"/>
                  <a:t>সকল</a:t>
                </a:r>
                <a:r>
                  <a:rPr lang="en-US" dirty="0"/>
                  <a:t> </a:t>
                </a:r>
                <a:r>
                  <a:rPr lang="en-US" dirty="0" err="1" smtClean="0"/>
                  <a:t>ছাত্রীর</a:t>
                </a:r>
                <a:r>
                  <a:rPr lang="en-US" dirty="0" smtClean="0"/>
                  <a:t> </a:t>
                </a:r>
                <a:r>
                  <a:rPr lang="en-US" dirty="0" err="1"/>
                  <a:t>সেট</a:t>
                </a:r>
                <a:r>
                  <a:rPr lang="en-US" dirty="0"/>
                  <a:t> </a:t>
                </a:r>
                <a:r>
                  <a:rPr lang="en-US" dirty="0" smtClean="0"/>
                  <a:t> U</a:t>
                </a:r>
                <a:endParaRPr lang="en-US" dirty="0"/>
              </a:p>
              <a:p>
                <a:r>
                  <a:rPr lang="en-US" dirty="0" err="1" smtClean="0"/>
                  <a:t>বিচিত্রা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পড়া</a:t>
                </a:r>
                <a:r>
                  <a:rPr lang="en-US" dirty="0" smtClean="0"/>
                  <a:t>  </a:t>
                </a:r>
                <a:r>
                  <a:rPr lang="en-US" dirty="0"/>
                  <a:t>“     ‘’    </a:t>
                </a:r>
                <a:r>
                  <a:rPr lang="en-US" dirty="0" smtClean="0"/>
                  <a:t>B</a:t>
                </a:r>
                <a:endParaRPr lang="en-US" dirty="0"/>
              </a:p>
              <a:p>
                <a:r>
                  <a:rPr lang="en-US" dirty="0"/>
                  <a:t> </a:t>
                </a:r>
                <a:r>
                  <a:rPr lang="en-US" dirty="0" err="1" smtClean="0"/>
                  <a:t>সন্ধানী</a:t>
                </a:r>
                <a:r>
                  <a:rPr lang="en-US" dirty="0" smtClean="0"/>
                  <a:t> </a:t>
                </a:r>
                <a:r>
                  <a:rPr lang="en-US" dirty="0"/>
                  <a:t>‘’      ‘’    ‘’   </a:t>
                </a:r>
                <a:r>
                  <a:rPr lang="en-US" dirty="0" smtClean="0"/>
                  <a:t>S</a:t>
                </a:r>
                <a:endParaRPr lang="en-US" dirty="0"/>
              </a:p>
              <a:p>
                <a:r>
                  <a:rPr lang="en-US" dirty="0" err="1" smtClean="0"/>
                  <a:t>পূর্বাণী</a:t>
                </a:r>
                <a:r>
                  <a:rPr lang="en-US" dirty="0" smtClean="0"/>
                  <a:t>  </a:t>
                </a:r>
                <a:r>
                  <a:rPr lang="en-US" dirty="0"/>
                  <a:t>‘’      ‘’   ‘’   </a:t>
                </a:r>
                <a:r>
                  <a:rPr lang="en-US" dirty="0" smtClean="0"/>
                  <a:t>P</a:t>
                </a:r>
                <a:endParaRPr lang="en-US" dirty="0"/>
              </a:p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100</a:t>
                </a:r>
              </a:p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60%</a:t>
                </a:r>
                <a:endParaRPr lang="en-US" dirty="0"/>
              </a:p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50%</a:t>
                </a:r>
                <a:endParaRPr lang="en-US" dirty="0"/>
              </a:p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50%</a:t>
                </a:r>
                <a:endParaRPr lang="en-US" dirty="0"/>
              </a:p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30%</a:t>
                </a:r>
                <a:endParaRPr lang="en-US" dirty="0"/>
              </a:p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30%</a:t>
                </a:r>
                <a:endParaRPr lang="en-US" dirty="0"/>
              </a:p>
              <a:p>
                <a:r>
                  <a:rPr lang="en-US" dirty="0"/>
                  <a:t>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20%</a:t>
                </a:r>
                <a:endParaRPr lang="en-US" dirty="0"/>
              </a:p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10%</a:t>
                </a:r>
                <a:endParaRPr lang="en-US" dirty="0"/>
              </a:p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81200"/>
                <a:ext cx="7848600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699" t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1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8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04800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24000"/>
            <a:ext cx="84582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895600"/>
                <a:ext cx="67818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/>
                  <a:t>প্রতিজ্ঞা</a:t>
                </a:r>
                <a:r>
                  <a:rPr lang="en-US" sz="3200" dirty="0" smtClean="0"/>
                  <a:t> ১,২ ও ৩ </a:t>
                </a:r>
                <a:r>
                  <a:rPr lang="en-US" sz="3200" dirty="0" err="1" smtClean="0"/>
                  <a:t>এর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জন্য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সূত্রগুলো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নিম্নরুপঃ</a:t>
                </a:r>
                <a:endParaRPr lang="en-US" sz="3200" dirty="0" smtClean="0"/>
              </a:p>
              <a:p>
                <a:pPr marL="400050" indent="-400050">
                  <a:buAutoNum type="romanLcParenBoth"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 smtClean="0"/>
                  <a:t> (A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200" dirty="0" smtClean="0"/>
                  <a:t> B)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 smtClean="0"/>
                  <a:t> A </a:t>
                </a:r>
                <a:r>
                  <a:rPr lang="en-US" sz="3200" dirty="0" err="1" smtClean="0"/>
                  <a:t>আথবা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 B</a:t>
                </a:r>
              </a:p>
              <a:p>
                <a:pPr marL="400050" indent="-400050">
                  <a:buFontTx/>
                  <a:buAutoNum type="romanLcParenBoth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/>
                  <a:t> (A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3200" dirty="0" smtClean="0"/>
                  <a:t>B</a:t>
                </a:r>
                <a:r>
                  <a:rPr lang="en-US" sz="3200" dirty="0"/>
                  <a:t>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/>
                  <a:t> A </a:t>
                </a:r>
                <a:r>
                  <a:rPr lang="en-US" sz="3200" dirty="0" smtClean="0"/>
                  <a:t>এবং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/>
                  <a:t>  </a:t>
                </a:r>
                <a:r>
                  <a:rPr lang="en-US" sz="3200" dirty="0" smtClean="0"/>
                  <a:t>B</a:t>
                </a:r>
              </a:p>
              <a:p>
                <a:pPr marL="400050" indent="-400050">
                  <a:buFontTx/>
                  <a:buAutoNum type="romanLcParenBoth"/>
                </a:pP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∉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(A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200" dirty="0"/>
                  <a:t> B)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A </a:t>
                </a:r>
                <a:r>
                  <a:rPr lang="en-US" sz="3200" dirty="0" err="1" smtClean="0"/>
                  <a:t>এ</a:t>
                </a:r>
                <a:r>
                  <a:rPr lang="en-US" sz="3200" dirty="0" smtClean="0"/>
                  <a:t>বং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B</a:t>
                </a:r>
                <a:endParaRPr lang="en-US" sz="3200" b="1" dirty="0" smtClean="0"/>
              </a:p>
              <a:p>
                <a:pPr marL="400050" indent="-400050">
                  <a:buFontTx/>
                  <a:buAutoNum type="romanLcParenBoth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∉</m:t>
                    </m:r>
                  </m:oMath>
                </a14:m>
                <a:r>
                  <a:rPr lang="en-US" sz="3200" dirty="0"/>
                  <a:t> (A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sz="3200" dirty="0" smtClean="0"/>
                  <a:t>B</a:t>
                </a:r>
                <a:r>
                  <a:rPr lang="en-US" sz="3200" dirty="0"/>
                  <a:t>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3200" dirty="0"/>
                  <a:t> A </a:t>
                </a:r>
                <a:r>
                  <a:rPr lang="en-US" sz="3200" dirty="0" err="1" smtClean="0"/>
                  <a:t>আথবা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 </m:t>
                    </m:r>
                  </m:oMath>
                </a14:m>
                <a:r>
                  <a:rPr lang="en-US" sz="3200" dirty="0"/>
                  <a:t>B</a:t>
                </a:r>
                <a:endParaRPr lang="en-US" sz="3200" b="1" dirty="0"/>
              </a:p>
              <a:p>
                <a:pPr marL="400050" indent="-400050">
                  <a:buFontTx/>
                  <a:buAutoNum type="romanLcParenBoth"/>
                </a:pP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95600"/>
                <a:ext cx="6781800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2695" t="-4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2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364" y="2209800"/>
            <a:ext cx="3962400" cy="4495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 ও দশম শ্রেণি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উচ্চতর গণিত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 অধ্যায়-</a:t>
            </a:r>
            <a:r>
              <a:rPr lang="bn-BD" sz="2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সেট (সান্ত সেট)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০৪/১২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সময়-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২৭/০৪/০২/০৩/১৯/২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3743"/>
            <a:ext cx="2133600" cy="2527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124200"/>
            <a:ext cx="3947160" cy="230832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Your </a:t>
            </a:r>
            <a:r>
              <a:rPr lang="en-US" sz="3600" dirty="0" err="1" smtClean="0"/>
              <a:t>Labour</a:t>
            </a:r>
            <a:r>
              <a:rPr lang="en-US" sz="3600" dirty="0" smtClean="0"/>
              <a:t>, Our Guidance, Help of Almighty of Allah Your Success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4233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7512" y="971371"/>
            <a:ext cx="36576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সান্ত সেট দেখাতে পারবে।</a:t>
            </a:r>
          </a:p>
          <a:p>
            <a:r>
              <a:rPr lang="bn-BD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সান্ত সেটের সদস্য বের করতে পারবে।</a:t>
            </a:r>
          </a:p>
          <a:p>
            <a:r>
              <a:rPr lang="bn-BD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সান্ত সেটের সদস্য সম্পর্কিত প্রতিজ্ঞা</a:t>
            </a:r>
          </a:p>
          <a:p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ব্যবহার করে বাস্তব সমস্যা সমাধান </a:t>
            </a:r>
          </a:p>
          <a:p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করতে পারবে।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438400"/>
                <a:ext cx="7620000" cy="4001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gradFill flip="none" rotWithShape="1">
                          <a:gsLst>
                            <a:gs pos="0">
                              <a:srgbClr val="3399FF"/>
                            </a:gs>
                            <a:gs pos="16000">
                              <a:srgbClr val="00CCCC"/>
                            </a:gs>
                            <a:gs pos="47000">
                              <a:srgbClr val="9999FF"/>
                            </a:gs>
                            <a:gs pos="60001">
                              <a:srgbClr val="2E6792"/>
                            </a:gs>
                            <a:gs pos="71001">
                              <a:srgbClr val="3333CC"/>
                            </a:gs>
                            <a:gs pos="81000">
                              <a:srgbClr val="1170FF"/>
                            </a:gs>
                            <a:gs pos="100000">
                              <a:srgbClr val="006699"/>
                            </a:gs>
                          </a:gsLst>
                          <a:path path="rect">
                            <a:fillToRect l="100000" t="100000"/>
                          </a:path>
                          <a:tileRect r="-100000" b="-100000"/>
                        </a:gradFill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4000" b="0" i="1" smtClean="0">
                        <a:gradFill flip="none" rotWithShape="1">
                          <a:gsLst>
                            <a:gs pos="0">
                              <a:srgbClr val="3399FF"/>
                            </a:gs>
                            <a:gs pos="16000">
                              <a:srgbClr val="00CCCC"/>
                            </a:gs>
                            <a:gs pos="47000">
                              <a:srgbClr val="9999FF"/>
                            </a:gs>
                            <a:gs pos="60001">
                              <a:srgbClr val="2E6792"/>
                            </a:gs>
                            <a:gs pos="71001">
                              <a:srgbClr val="3333CC"/>
                            </a:gs>
                            <a:gs pos="81000">
                              <a:srgbClr val="1170FF"/>
                            </a:gs>
                            <a:gs pos="100000">
                              <a:srgbClr val="006699"/>
                            </a:gs>
                          </a:gsLst>
                          <a:path path="rect">
                            <a:fillToRect l="100000" t="100000"/>
                          </a:path>
                          <a:tileRect r="-100000" b="-100000"/>
                        </a:gradFill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gradFill flip="none" rotWithShape="1">
                              <a:gsLst>
                                <a:gs pos="0">
                                  <a:srgbClr val="3399FF"/>
                                </a:gs>
                                <a:gs pos="16000">
                                  <a:srgbClr val="00CCCC"/>
                                </a:gs>
                                <a:gs pos="47000">
                                  <a:srgbClr val="9999FF"/>
                                </a:gs>
                                <a:gs pos="60001">
                                  <a:srgbClr val="2E6792"/>
                                </a:gs>
                                <a:gs pos="71001">
                                  <a:srgbClr val="3333CC"/>
                                </a:gs>
                                <a:gs pos="81000">
                                  <a:srgbClr val="1170FF"/>
                                </a:gs>
                                <a:gs pos="100000">
                                  <a:srgbClr val="006699"/>
                                </a:gs>
                              </a:gsLst>
                              <a:path path="rect">
                                <a:fillToRect l="100000" t="100000"/>
                              </a:path>
                              <a:tileRect r="-100000" b="-100000"/>
                            </a:gra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4000" b="0" i="1" smtClean="0">
                            <a:gradFill flip="none" rotWithShape="1">
                              <a:gsLst>
                                <a:gs pos="0">
                                  <a:srgbClr val="3399FF"/>
                                </a:gs>
                                <a:gs pos="16000">
                                  <a:srgbClr val="00CCCC"/>
                                </a:gs>
                                <a:gs pos="47000">
                                  <a:srgbClr val="9999FF"/>
                                </a:gs>
                                <a:gs pos="60001">
                                  <a:srgbClr val="2E6792"/>
                                </a:gs>
                                <a:gs pos="71001">
                                  <a:srgbClr val="3333CC"/>
                                </a:gs>
                                <a:gs pos="81000">
                                  <a:srgbClr val="1170FF"/>
                                </a:gs>
                                <a:gs pos="100000">
                                  <a:srgbClr val="006699"/>
                                </a:gs>
                              </a:gsLst>
                              <a:path path="rect">
                                <a:fillToRect l="100000" t="100000"/>
                              </a:path>
                              <a:tileRect r="-100000" b="-100000"/>
                            </a:gradFill>
                            <a:latin typeface="Cambria Math"/>
                            <a:cs typeface="NikoshBAN" pitchFamily="2" charset="0"/>
                          </a:rPr>
                          <m:t>গরু</m:t>
                        </m:r>
                        <m:r>
                          <a:rPr lang="bn-BD" sz="4000" b="0" i="1" smtClean="0">
                            <a:gradFill flip="none" rotWithShape="1">
                              <a:gsLst>
                                <a:gs pos="0">
                                  <a:srgbClr val="3399FF"/>
                                </a:gs>
                                <a:gs pos="16000">
                                  <a:srgbClr val="00CCCC"/>
                                </a:gs>
                                <a:gs pos="47000">
                                  <a:srgbClr val="9999FF"/>
                                </a:gs>
                                <a:gs pos="60001">
                                  <a:srgbClr val="2E6792"/>
                                </a:gs>
                                <a:gs pos="71001">
                                  <a:srgbClr val="3333CC"/>
                                </a:gs>
                                <a:gs pos="81000">
                                  <a:srgbClr val="1170FF"/>
                                </a:gs>
                                <a:gs pos="100000">
                                  <a:srgbClr val="006699"/>
                                </a:gs>
                              </a:gsLst>
                              <a:path path="rect">
                                <a:fillToRect l="100000" t="100000"/>
                              </a:path>
                              <a:tileRect r="-100000" b="-100000"/>
                            </a:gradFill>
                            <a:latin typeface="Cambria Math"/>
                            <a:cs typeface="NikoshBAN" pitchFamily="2" charset="0"/>
                          </a:rPr>
                          <m:t>, </m:t>
                        </m:r>
                        <m:r>
                          <a:rPr lang="bn-BD" sz="4000" b="0" i="1" smtClean="0">
                            <a:gradFill flip="none" rotWithShape="1">
                              <a:gsLst>
                                <a:gs pos="0">
                                  <a:srgbClr val="3399FF"/>
                                </a:gs>
                                <a:gs pos="16000">
                                  <a:srgbClr val="00CCCC"/>
                                </a:gs>
                                <a:gs pos="47000">
                                  <a:srgbClr val="9999FF"/>
                                </a:gs>
                                <a:gs pos="60001">
                                  <a:srgbClr val="2E6792"/>
                                </a:gs>
                                <a:gs pos="71001">
                                  <a:srgbClr val="3333CC"/>
                                </a:gs>
                                <a:gs pos="81000">
                                  <a:srgbClr val="1170FF"/>
                                </a:gs>
                                <a:gs pos="100000">
                                  <a:srgbClr val="006699"/>
                                </a:gs>
                              </a:gsLst>
                              <a:path path="rect">
                                <a:fillToRect l="100000" t="100000"/>
                              </a:path>
                              <a:tileRect r="-100000" b="-100000"/>
                            </a:gradFill>
                            <a:latin typeface="Cambria Math"/>
                            <a:cs typeface="NikoshBAN" pitchFamily="2" charset="0"/>
                          </a:rPr>
                          <m:t>ছাগল</m:t>
                        </m:r>
                        <m:r>
                          <a:rPr lang="bn-BD" sz="4000" b="0" i="1" smtClean="0">
                            <a:gradFill flip="none" rotWithShape="1">
                              <a:gsLst>
                                <a:gs pos="0">
                                  <a:srgbClr val="3399FF"/>
                                </a:gs>
                                <a:gs pos="16000">
                                  <a:srgbClr val="00CCCC"/>
                                </a:gs>
                                <a:gs pos="47000">
                                  <a:srgbClr val="9999FF"/>
                                </a:gs>
                                <a:gs pos="60001">
                                  <a:srgbClr val="2E6792"/>
                                </a:gs>
                                <a:gs pos="71001">
                                  <a:srgbClr val="3333CC"/>
                                </a:gs>
                                <a:gs pos="81000">
                                  <a:srgbClr val="1170FF"/>
                                </a:gs>
                                <a:gs pos="100000">
                                  <a:srgbClr val="006699"/>
                                </a:gs>
                              </a:gsLst>
                              <a:path path="rect">
                                <a:fillToRect l="100000" t="100000"/>
                              </a:path>
                              <a:tileRect r="-100000" b="-100000"/>
                            </a:gradFill>
                            <a:latin typeface="Cambria Math"/>
                            <a:cs typeface="NikoshBAN" pitchFamily="2" charset="0"/>
                          </a:rPr>
                          <m:t>, </m:t>
                        </m:r>
                        <m:r>
                          <a:rPr lang="bn-BD" sz="4000" b="0" i="1" smtClean="0">
                            <a:gradFill flip="none" rotWithShape="1">
                              <a:gsLst>
                                <a:gs pos="0">
                                  <a:srgbClr val="3399FF"/>
                                </a:gs>
                                <a:gs pos="16000">
                                  <a:srgbClr val="00CCCC"/>
                                </a:gs>
                                <a:gs pos="47000">
                                  <a:srgbClr val="9999FF"/>
                                </a:gs>
                                <a:gs pos="60001">
                                  <a:srgbClr val="2E6792"/>
                                </a:gs>
                                <a:gs pos="71001">
                                  <a:srgbClr val="3333CC"/>
                                </a:gs>
                                <a:gs pos="81000">
                                  <a:srgbClr val="1170FF"/>
                                </a:gs>
                                <a:gs pos="100000">
                                  <a:srgbClr val="006699"/>
                                </a:gs>
                              </a:gsLst>
                              <a:path path="rect">
                                <a:fillToRect l="100000" t="100000"/>
                              </a:path>
                              <a:tileRect r="-100000" b="-100000"/>
                            </a:gradFill>
                            <a:latin typeface="Cambria Math"/>
                            <a:cs typeface="NikoshBAN" pitchFamily="2" charset="0"/>
                          </a:rPr>
                          <m:t>হাঁস</m:t>
                        </m:r>
                        <m:r>
                          <a:rPr lang="bn-BD" sz="4000" b="0" i="1" smtClean="0">
                            <a:gradFill flip="none" rotWithShape="1">
                              <a:gsLst>
                                <a:gs pos="0">
                                  <a:srgbClr val="3399FF"/>
                                </a:gs>
                                <a:gs pos="16000">
                                  <a:srgbClr val="00CCCC"/>
                                </a:gs>
                                <a:gs pos="47000">
                                  <a:srgbClr val="9999FF"/>
                                </a:gs>
                                <a:gs pos="60001">
                                  <a:srgbClr val="2E6792"/>
                                </a:gs>
                                <a:gs pos="71001">
                                  <a:srgbClr val="3333CC"/>
                                </a:gs>
                                <a:gs pos="81000">
                                  <a:srgbClr val="1170FF"/>
                                </a:gs>
                                <a:gs pos="100000">
                                  <a:srgbClr val="006699"/>
                                </a:gs>
                              </a:gsLst>
                              <a:path path="rect">
                                <a:fillToRect l="100000" t="100000"/>
                              </a:path>
                              <a:tileRect r="-100000" b="-100000"/>
                            </a:gradFill>
                            <a:latin typeface="Cambria Math"/>
                            <a:cs typeface="NikoshBAN" pitchFamily="2" charset="0"/>
                          </a:rPr>
                          <m:t>, </m:t>
                        </m:r>
                        <m:r>
                          <a:rPr lang="bn-BD" sz="4000" b="0" i="1" smtClean="0">
                            <a:gradFill flip="none" rotWithShape="1">
                              <a:gsLst>
                                <a:gs pos="0">
                                  <a:srgbClr val="3399FF"/>
                                </a:gs>
                                <a:gs pos="16000">
                                  <a:srgbClr val="00CCCC"/>
                                </a:gs>
                                <a:gs pos="47000">
                                  <a:srgbClr val="9999FF"/>
                                </a:gs>
                                <a:gs pos="60001">
                                  <a:srgbClr val="2E6792"/>
                                </a:gs>
                                <a:gs pos="71001">
                                  <a:srgbClr val="3333CC"/>
                                </a:gs>
                                <a:gs pos="81000">
                                  <a:srgbClr val="1170FF"/>
                                </a:gs>
                                <a:gs pos="100000">
                                  <a:srgbClr val="006699"/>
                                </a:gs>
                              </a:gsLst>
                              <a:path path="rect">
                                <a:fillToRect l="100000" t="100000"/>
                              </a:path>
                              <a:tileRect r="-100000" b="-100000"/>
                            </a:gradFill>
                            <a:latin typeface="Cambria Math"/>
                            <a:cs typeface="NikoshBAN" pitchFamily="2" charset="0"/>
                          </a:rPr>
                          <m:t>মুরগী</m:t>
                        </m:r>
                      </m:e>
                    </m:d>
                  </m:oMath>
                </a14:m>
                <a:r>
                  <a:rPr lang="en-US" sz="4000" b="0" i="1" dirty="0" smtClean="0"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  <a:latin typeface="Cambria Math"/>
                    <a:cs typeface="NikoshBAN" pitchFamily="2" charset="0"/>
                  </a:rPr>
                  <a:t> </a:t>
                </a:r>
                <a:r>
                  <a:rPr lang="en-US" sz="4000" b="0" i="1" dirty="0" smtClean="0">
                    <a:solidFill>
                      <a:srgbClr val="7030A0"/>
                    </a:solidFill>
                    <a:latin typeface="Cambria Math"/>
                    <a:cs typeface="NikoshBAN" pitchFamily="2" charset="0"/>
                  </a:rPr>
                  <a:t>-</a:t>
                </a:r>
                <a:r>
                  <a:rPr lang="bn-BD" sz="4000" b="0" i="1" dirty="0" smtClean="0">
                    <a:solidFill>
                      <a:srgbClr val="7030A0"/>
                    </a:solidFill>
                    <a:latin typeface="Cambria Math"/>
                    <a:cs typeface="NikoshBAN" pitchFamily="2" charset="0"/>
                  </a:rPr>
                  <a:t>  					</a:t>
                </a:r>
                <a:r>
                  <a:rPr lang="bn-BD" sz="2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gradFill flip="none" rotWithShape="1">
                      <a:gsLst>
                        <a:gs pos="0">
                          <a:srgbClr val="000000"/>
                        </a:gs>
                        <a:gs pos="20000">
                          <a:srgbClr val="000040"/>
                        </a:gs>
                        <a:gs pos="50000">
                          <a:srgbClr val="400040"/>
                        </a:gs>
                        <a:gs pos="75000">
                          <a:srgbClr val="8F0040"/>
                        </a:gs>
                        <a:gs pos="89999">
                          <a:srgbClr val="F27300"/>
                        </a:gs>
                        <a:gs pos="100000">
                          <a:srgbClr val="FFBF00"/>
                        </a:gs>
                      </a:gsLst>
                      <a:lin ang="16200000" scaled="1"/>
                      <a:tileRect/>
                    </a:gradFill>
                    <a:latin typeface="NikoshBAN" pitchFamily="2" charset="0"/>
                    <a:cs typeface="NikoshBAN" pitchFamily="2" charset="0"/>
                  </a:rPr>
                  <a:t>এটি কোন ধরণের?</a:t>
                </a:r>
                <a:endParaRPr lang="en-US" sz="5400" b="0" dirty="0" smtClean="0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gradFill>
                          <a:gsLst>
                            <a:gs pos="0">
                              <a:srgbClr val="000082"/>
                            </a:gs>
                            <a:gs pos="30000">
                              <a:srgbClr val="66008F"/>
                            </a:gs>
                            <a:gs pos="64999">
                              <a:srgbClr val="BA0066"/>
                            </a:gs>
                            <a:gs pos="89999">
                              <a:srgbClr val="FF0000"/>
                            </a:gs>
                            <a:gs pos="100000">
                              <a:srgbClr val="FF8200"/>
                            </a:gs>
                          </a:gsLst>
                          <a:lin ang="5400000" scaled="0"/>
                        </a:gradFill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4000" b="0" i="1" smtClean="0">
                        <a:gradFill>
                          <a:gsLst>
                            <a:gs pos="0">
                              <a:srgbClr val="000082"/>
                            </a:gs>
                            <a:gs pos="30000">
                              <a:srgbClr val="66008F"/>
                            </a:gs>
                            <a:gs pos="64999">
                              <a:srgbClr val="BA0066"/>
                            </a:gs>
                            <a:gs pos="89999">
                              <a:srgbClr val="FF0000"/>
                            </a:gs>
                            <a:gs pos="100000">
                              <a:srgbClr val="FF8200"/>
                            </a:gs>
                          </a:gsLst>
                          <a:lin ang="5400000" scaled="0"/>
                        </a:gradFill>
                        <a:latin typeface="Cambria Math"/>
                        <a:cs typeface="NikoshBAN" pitchFamily="2" charset="0"/>
                      </a:rPr>
                      <m:t>={</m:t>
                    </m:r>
                    <m:r>
                      <a:rPr lang="en-US" sz="4000" b="0" i="1" smtClean="0">
                        <a:gradFill>
                          <a:gsLst>
                            <a:gs pos="0">
                              <a:srgbClr val="000082"/>
                            </a:gs>
                            <a:gs pos="30000">
                              <a:srgbClr val="66008F"/>
                            </a:gs>
                            <a:gs pos="64999">
                              <a:srgbClr val="BA0066"/>
                            </a:gs>
                            <a:gs pos="89999">
                              <a:srgbClr val="FF0000"/>
                            </a:gs>
                            <a:gs pos="100000">
                              <a:srgbClr val="FF8200"/>
                            </a:gs>
                          </a:gsLst>
                          <a:lin ang="5400000" scaled="0"/>
                        </a:gra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4000" b="0" i="1" smtClean="0">
                        <a:gradFill>
                          <a:gsLst>
                            <a:gs pos="0">
                              <a:srgbClr val="000082"/>
                            </a:gs>
                            <a:gs pos="30000">
                              <a:srgbClr val="66008F"/>
                            </a:gs>
                            <a:gs pos="64999">
                              <a:srgbClr val="BA0066"/>
                            </a:gs>
                            <a:gs pos="89999">
                              <a:srgbClr val="FF0000"/>
                            </a:gs>
                            <a:gs pos="100000">
                              <a:srgbClr val="FF8200"/>
                            </a:gs>
                          </a:gsLst>
                          <a:lin ang="5400000" scaled="0"/>
                        </a:gra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4000" b="0" i="1" smtClean="0">
                        <a:gradFill>
                          <a:gsLst>
                            <a:gs pos="0">
                              <a:srgbClr val="000082"/>
                            </a:gs>
                            <a:gs pos="30000">
                              <a:srgbClr val="66008F"/>
                            </a:gs>
                            <a:gs pos="64999">
                              <a:srgbClr val="BA0066"/>
                            </a:gs>
                            <a:gs pos="89999">
                              <a:srgbClr val="FF0000"/>
                            </a:gs>
                            <a:gs pos="100000">
                              <a:srgbClr val="FF8200"/>
                            </a:gs>
                          </a:gsLst>
                          <a:lin ang="5400000" scaled="0"/>
                        </a:gra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4000" b="0" i="1" smtClean="0">
                        <a:gradFill>
                          <a:gsLst>
                            <a:gs pos="0">
                              <a:srgbClr val="000082"/>
                            </a:gs>
                            <a:gs pos="30000">
                              <a:srgbClr val="66008F"/>
                            </a:gs>
                            <a:gs pos="64999">
                              <a:srgbClr val="BA0066"/>
                            </a:gs>
                            <a:gs pos="89999">
                              <a:srgbClr val="FF0000"/>
                            </a:gs>
                            <a:gs pos="100000">
                              <a:srgbClr val="FF8200"/>
                            </a:gs>
                          </a:gsLst>
                          <a:lin ang="5400000" scaled="0"/>
                        </a:gra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4000" b="0" i="1" smtClean="0">
                        <a:gradFill>
                          <a:gsLst>
                            <a:gs pos="0">
                              <a:srgbClr val="000082"/>
                            </a:gs>
                            <a:gs pos="30000">
                              <a:srgbClr val="66008F"/>
                            </a:gs>
                            <a:gs pos="64999">
                              <a:srgbClr val="BA0066"/>
                            </a:gs>
                            <a:gs pos="89999">
                              <a:srgbClr val="FF0000"/>
                            </a:gs>
                            <a:gs pos="100000">
                              <a:srgbClr val="FF8200"/>
                            </a:gs>
                          </a:gsLst>
                          <a:lin ang="5400000" scaled="0"/>
                        </a:gra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4000" b="0" i="1" smtClean="0">
                        <a:gradFill>
                          <a:gsLst>
                            <a:gs pos="0">
                              <a:srgbClr val="000082"/>
                            </a:gs>
                            <a:gs pos="30000">
                              <a:srgbClr val="66008F"/>
                            </a:gs>
                            <a:gs pos="64999">
                              <a:srgbClr val="BA0066"/>
                            </a:gs>
                            <a:gs pos="89999">
                              <a:srgbClr val="FF0000"/>
                            </a:gs>
                            <a:gs pos="100000">
                              <a:srgbClr val="FF8200"/>
                            </a:gs>
                          </a:gsLst>
                          <a:lin ang="5400000" scaled="0"/>
                        </a:gra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4000" b="0" i="1" smtClean="0">
                        <a:gradFill>
                          <a:gsLst>
                            <a:gs pos="0">
                              <a:srgbClr val="000082"/>
                            </a:gs>
                            <a:gs pos="30000">
                              <a:srgbClr val="66008F"/>
                            </a:gs>
                            <a:gs pos="64999">
                              <a:srgbClr val="BA0066"/>
                            </a:gs>
                            <a:gs pos="89999">
                              <a:srgbClr val="FF0000"/>
                            </a:gs>
                            <a:gs pos="100000">
                              <a:srgbClr val="FF8200"/>
                            </a:gs>
                          </a:gsLst>
                          <a:lin ang="5400000" scaled="0"/>
                        </a:gra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4000" b="0" i="1" smtClean="0">
                        <a:gradFill>
                          <a:gsLst>
                            <a:gs pos="0">
                              <a:srgbClr val="000082"/>
                            </a:gs>
                            <a:gs pos="30000">
                              <a:srgbClr val="66008F"/>
                            </a:gs>
                            <a:gs pos="64999">
                              <a:srgbClr val="BA0066"/>
                            </a:gs>
                            <a:gs pos="89999">
                              <a:srgbClr val="FF0000"/>
                            </a:gs>
                            <a:gs pos="100000">
                              <a:srgbClr val="FF8200"/>
                            </a:gs>
                          </a:gsLst>
                          <a:lin ang="5400000" scaled="0"/>
                        </a:gradFill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en-US" sz="6600" i="1" dirty="0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  <a:latin typeface="Cambria Math"/>
                    <a:cs typeface="NikoshBAN" pitchFamily="2" charset="0"/>
                  </a:rPr>
                  <a:t> </a:t>
                </a:r>
                <a:r>
                  <a:rPr lang="en-US" sz="2000" i="1" dirty="0">
                    <a:solidFill>
                      <a:srgbClr val="7030A0"/>
                    </a:solidFill>
                    <a:latin typeface="Cambria Math"/>
                    <a:cs typeface="NikoshBAN" pitchFamily="2" charset="0"/>
                  </a:rPr>
                  <a:t>-</a:t>
                </a:r>
                <a:r>
                  <a:rPr lang="bn-BD" sz="2000" i="1" dirty="0">
                    <a:solidFill>
                      <a:srgbClr val="7030A0"/>
                    </a:solidFill>
                    <a:latin typeface="Cambria Math"/>
                    <a:cs typeface="NikoshBAN" pitchFamily="2" charset="0"/>
                  </a:rPr>
                  <a:t>  					</a:t>
                </a:r>
                <a:r>
                  <a:rPr lang="bn-BD" sz="2000" i="1" dirty="0" smtClean="0">
                    <a:solidFill>
                      <a:srgbClr val="7030A0"/>
                    </a:solidFill>
                    <a:latin typeface="Cambria Math"/>
                    <a:cs typeface="NikoshBAN" pitchFamily="2" charset="0"/>
                  </a:rPr>
                  <a:t>			</a:t>
                </a:r>
                <a:r>
                  <a:rPr lang="bn-BD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এটি কোন 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ধরণের?</a:t>
                </a:r>
                <a:endParaRPr lang="en-US" sz="2800" dirty="0">
                  <a:solidFill>
                    <a:srgbClr val="7030A0"/>
                  </a:solidFill>
                  <a:latin typeface="Cambria Math"/>
                  <a:cs typeface="NikoshBAN" pitchFamily="2" charset="0"/>
                </a:endParaRPr>
              </a:p>
              <a:p>
                <a:r>
                  <a:rPr lang="en-US" sz="4000" b="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0" dirty="0" smtClean="0"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  <a:latin typeface="NikoshBAN" pitchFamily="2" charset="0"/>
                    <a:cs typeface="NikoshBAN" pitchFamily="2" charset="0"/>
                  </a:rPr>
                  <a:t>আজকের পাঠ-</a:t>
                </a:r>
              </a:p>
              <a:p>
                <a:pPr lvl="7"/>
                <a:r>
                  <a:rPr lang="bn-BD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সান্ত সেট</a:t>
                </a:r>
                <a:endParaRPr lang="bn-BD" sz="6000" b="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38400"/>
                <a:ext cx="7620000" cy="4001095"/>
              </a:xfrm>
              <a:prstGeom prst="rect">
                <a:avLst/>
              </a:prstGeom>
              <a:blipFill rotWithShape="0">
                <a:blip r:embed="rId2"/>
                <a:stretch>
                  <a:fillRect t="-4573" b="-5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9889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86200"/>
            <a:ext cx="5867400" cy="132343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আজকের পাঠ-</a:t>
            </a:r>
          </a:p>
          <a:p>
            <a:pPr lvl="7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 সেট</a:t>
            </a:r>
            <a:endParaRPr lang="bn-BD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8580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নিচের ভিডিওটি দেখি</a:t>
            </a:r>
            <a:endParaRPr lang="en-US" sz="88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836755"/>
              </p:ext>
            </p:extLst>
          </p:nvPr>
        </p:nvGraphicFramePr>
        <p:xfrm>
          <a:off x="2590800" y="3962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962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2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সান্ত সেটঃ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গণনা করে যে সকল সেটের সদস্য সংখ্যা নির্ধারন করা যায় এদেরকে সান্ত সেট বলে। ফাঁকা সেটকেও সান্ত সেট ধরা হয়।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সান্ত সেট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উপাদান সংখ্যাকে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n(A)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 সূচিত করা হয়।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602</Words>
  <Application>Microsoft Office PowerPoint</Application>
  <PresentationFormat>On-screen Show (4:3)</PresentationFormat>
  <Paragraphs>166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Courier New</vt:lpstr>
      <vt:lpstr>NikoshBAN</vt:lpstr>
      <vt:lpstr>Palatino Linotype</vt:lpstr>
      <vt:lpstr>Times New Roman</vt:lpstr>
      <vt:lpstr>Vrinda</vt:lpstr>
      <vt:lpstr>Executive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Doel</cp:lastModifiedBy>
  <cp:revision>123</cp:revision>
  <dcterms:created xsi:type="dcterms:W3CDTF">2006-08-16T00:00:00Z</dcterms:created>
  <dcterms:modified xsi:type="dcterms:W3CDTF">2020-03-04T01:23:27Z</dcterms:modified>
</cp:coreProperties>
</file>