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9" r:id="rId2"/>
    <p:sldId id="280" r:id="rId3"/>
    <p:sldId id="256" r:id="rId4"/>
    <p:sldId id="281" r:id="rId5"/>
    <p:sldId id="259" r:id="rId6"/>
    <p:sldId id="261" r:id="rId7"/>
    <p:sldId id="262" r:id="rId8"/>
    <p:sldId id="263" r:id="rId9"/>
    <p:sldId id="260" r:id="rId10"/>
    <p:sldId id="264" r:id="rId11"/>
    <p:sldId id="282" r:id="rId12"/>
    <p:sldId id="283" r:id="rId13"/>
    <p:sldId id="265" r:id="rId14"/>
    <p:sldId id="284" r:id="rId15"/>
    <p:sldId id="285" r:id="rId16"/>
    <p:sldId id="267" r:id="rId17"/>
    <p:sldId id="269" r:id="rId18"/>
    <p:sldId id="286" r:id="rId19"/>
    <p:sldId id="268" r:id="rId20"/>
    <p:sldId id="270" r:id="rId21"/>
    <p:sldId id="271" r:id="rId22"/>
    <p:sldId id="272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13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4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43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77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5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02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38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1:05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8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1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2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7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6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07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067800" cy="1143000"/>
          </a:xfrm>
          <a:blipFill>
            <a:blip r:embed="rId2"/>
            <a:tile tx="0" ty="0" sx="100000" sy="100000" flip="none" algn="tl"/>
          </a:blipFill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GB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আসসালামু আলাইকুম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458200" cy="320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0"/>
            <a:ext cx="5181600" cy="691770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0" y="1295400"/>
            <a:ext cx="4114800" cy="426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কবর বা </a:t>
            </a:r>
            <a:r>
              <a:rPr lang="bn-IN" sz="4800" dirty="0">
                <a:solidFill>
                  <a:schemeClr val="tx1"/>
                </a:solidFill>
              </a:rPr>
              <a:t>আলমে</a:t>
            </a:r>
            <a:r>
              <a:rPr lang="bn-IN" sz="4800" dirty="0"/>
              <a:t> </a:t>
            </a:r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বারযাখ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কবরের আজাব">
            <a:extLst>
              <a:ext uri="{FF2B5EF4-FFF2-40B4-BE49-F238E27FC236}">
                <a16:creationId xmlns:a16="http://schemas.microsoft.com/office/drawing/2014/main" id="{AE9B5896-DD41-49E5-84AE-A18C179F5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কবর জান্নাতের বাগান">
            <a:extLst>
              <a:ext uri="{FF2B5EF4-FFF2-40B4-BE49-F238E27FC236}">
                <a16:creationId xmlns:a16="http://schemas.microsoft.com/office/drawing/2014/main" id="{895D3351-BBD5-404D-8845-F583375A7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4511EB-ECB8-4D39-A083-47CE2BC54788}"/>
              </a:ext>
            </a:extLst>
          </p:cNvPr>
          <p:cNvSpPr/>
          <p:nvPr/>
        </p:nvSpPr>
        <p:spPr>
          <a:xfrm>
            <a:off x="-9939" y="0"/>
            <a:ext cx="8991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নেককারদের জন্য কবর জান্নাতের বাগান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938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066800" y="0"/>
            <a:ext cx="6934200" cy="3276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একক কাজ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81000" y="3200400"/>
            <a:ext cx="8458200" cy="30480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5400" dirty="0">
                <a:solidFill>
                  <a:schemeClr val="tx1"/>
                </a:solidFill>
              </a:rPr>
              <a:t>আলমে বারযাখ  কাকে বলে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>
            <a:extLst>
              <a:ext uri="{FF2B5EF4-FFF2-40B4-BE49-F238E27FC236}">
                <a16:creationId xmlns:a16="http://schemas.microsoft.com/office/drawing/2014/main" id="{19663662-53B0-4992-9201-FE8FCCC53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" y="0"/>
            <a:ext cx="4580328" cy="3429000"/>
          </a:xfrm>
          <a:prstGeom prst="rect">
            <a:avLst/>
          </a:prstGeom>
        </p:spPr>
      </p:pic>
      <p:pic>
        <p:nvPicPr>
          <p:cNvPr id="3074" name="Picture 2" descr="Image result for কিয়ামত">
            <a:extLst>
              <a:ext uri="{FF2B5EF4-FFF2-40B4-BE49-F238E27FC236}">
                <a16:creationId xmlns:a16="http://schemas.microsoft.com/office/drawing/2014/main" id="{BCBC0C5C-40CE-47FA-BF87-39392ABF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19" y="0"/>
            <a:ext cx="45172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কিয়ামত">
            <a:extLst>
              <a:ext uri="{FF2B5EF4-FFF2-40B4-BE49-F238E27FC236}">
                <a16:creationId xmlns:a16="http://schemas.microsoft.com/office/drawing/2014/main" id="{A6F46EC5-3000-4747-B5F6-57DD2D9F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8816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কিয়ামত">
            <a:extLst>
              <a:ext uri="{FF2B5EF4-FFF2-40B4-BE49-F238E27FC236}">
                <a16:creationId xmlns:a16="http://schemas.microsoft.com/office/drawing/2014/main" id="{931F1885-31A2-4268-ADA9-0FF6556D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8816"/>
            <a:ext cx="4580328" cy="33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4D72A4-BA2D-44FC-B7E8-0893C8769CB8}"/>
              </a:ext>
            </a:extLst>
          </p:cNvPr>
          <p:cNvSpPr/>
          <p:nvPr/>
        </p:nvSpPr>
        <p:spPr>
          <a:xfrm>
            <a:off x="2938714" y="0"/>
            <a:ext cx="3329609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তৃতীয় স্তর কিয়ামত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962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হাশরের মাঠ">
            <a:extLst>
              <a:ext uri="{FF2B5EF4-FFF2-40B4-BE49-F238E27FC236}">
                <a16:creationId xmlns:a16="http://schemas.microsoft.com/office/drawing/2014/main" id="{59AEE49B-E344-4B77-84A7-F86550F1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43" y="33130"/>
            <a:ext cx="453555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C7375A-DF1C-48F5-8921-3BF02B40B6D0}"/>
              </a:ext>
            </a:extLst>
          </p:cNvPr>
          <p:cNvSpPr txBox="1"/>
          <p:nvPr/>
        </p:nvSpPr>
        <p:spPr>
          <a:xfrm>
            <a:off x="5410200" y="152400"/>
            <a:ext cx="348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চতুর্থ স্তর </a:t>
            </a:r>
            <a:r>
              <a:rPr lang="bn-IN" sz="2000" dirty="0"/>
              <a:t>হাশর বা মহাসমাবেশ</a:t>
            </a:r>
            <a:endParaRPr lang="en-US" sz="2000" dirty="0"/>
          </a:p>
        </p:txBody>
      </p:sp>
      <p:pic>
        <p:nvPicPr>
          <p:cNvPr id="4" name="Picture 3" descr="download.jpg">
            <a:extLst>
              <a:ext uri="{FF2B5EF4-FFF2-40B4-BE49-F238E27FC236}">
                <a16:creationId xmlns:a16="http://schemas.microsoft.com/office/drawing/2014/main" id="{004E044E-C52B-40EA-9491-0E442E05B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7" y="33130"/>
            <a:ext cx="4490357" cy="3429000"/>
          </a:xfrm>
          <a:prstGeom prst="rect">
            <a:avLst/>
          </a:prstGeom>
        </p:spPr>
      </p:pic>
      <p:pic>
        <p:nvPicPr>
          <p:cNvPr id="4100" name="Picture 4" descr="Image result for হাশরের মাঠ">
            <a:extLst>
              <a:ext uri="{FF2B5EF4-FFF2-40B4-BE49-F238E27FC236}">
                <a16:creationId xmlns:a16="http://schemas.microsoft.com/office/drawing/2014/main" id="{785B2E27-A43D-4364-A773-A5579D28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0844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হাশরের মাঠ">
            <a:extLst>
              <a:ext uri="{FF2B5EF4-FFF2-40B4-BE49-F238E27FC236}">
                <a16:creationId xmlns:a16="http://schemas.microsoft.com/office/drawing/2014/main" id="{A52C7C69-085B-4636-B93C-283160ECC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94" y="3462130"/>
            <a:ext cx="452230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038600" cy="6858000"/>
          </a:xfrm>
          <a:prstGeom prst="rect">
            <a:avLst/>
          </a:prstGeom>
        </p:spPr>
      </p:pic>
      <p:pic>
        <p:nvPicPr>
          <p:cNvPr id="5122" name="Picture 2" descr="Image result for মিজান বা দাড়িপাল্লা">
            <a:extLst>
              <a:ext uri="{FF2B5EF4-FFF2-40B4-BE49-F238E27FC236}">
                <a16:creationId xmlns:a16="http://schemas.microsoft.com/office/drawing/2014/main" id="{BDCB6A7F-C0DB-4DD8-B9BF-D7C23631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1"/>
            <a:ext cx="53339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852D60-5250-4AAF-ABA0-C86D8290F974}"/>
              </a:ext>
            </a:extLst>
          </p:cNvPr>
          <p:cNvSpPr/>
          <p:nvPr/>
        </p:nvSpPr>
        <p:spPr>
          <a:xfrm>
            <a:off x="0" y="6626"/>
            <a:ext cx="6268323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মিজান বা পরিমাপের যন্ত্র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4343400" cy="48006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685800" y="0"/>
            <a:ext cx="7467600" cy="1828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</a:rPr>
              <a:t>শাফায়াত বা সুপারিশ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6148" name="Picture 4" descr="Image result for শাফায়াত">
            <a:extLst>
              <a:ext uri="{FF2B5EF4-FFF2-40B4-BE49-F238E27FC236}">
                <a16:creationId xmlns:a16="http://schemas.microsoft.com/office/drawing/2014/main" id="{7791B772-377B-4005-98E1-41D5E668B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90" y="2044148"/>
            <a:ext cx="4853609" cy="481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3723-DFF2-4DFE-85C5-9C547ED8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7800"/>
            <a:ext cx="8077200" cy="1981200"/>
          </a:xfrm>
        </p:spPr>
        <p:txBody>
          <a:bodyPr/>
          <a:lstStyle/>
          <a:p>
            <a:r>
              <a:rPr lang="bn-BD" sz="4400" dirty="0">
                <a:solidFill>
                  <a:schemeClr val="accent1"/>
                </a:solidFill>
              </a:rPr>
              <a:t>১. শাফায়াতে কুবরা</a:t>
            </a:r>
            <a:r>
              <a:rPr lang="bn-BD" sz="4400" dirty="0"/>
              <a:t>– হিসাব শুরুর জন্য মহানবী (সা.) কর্তৃক আল্লাহর নিকট শুপারিশ।</a:t>
            </a:r>
            <a:endParaRPr lang="en-GB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F62CE-8CCB-4D24-BA79-74918CB89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7439358" cy="2362200"/>
          </a:xfrm>
        </p:spPr>
        <p:txBody>
          <a:bodyPr>
            <a:normAutofit/>
          </a:bodyPr>
          <a:lstStyle/>
          <a:p>
            <a:r>
              <a:rPr lang="bn-BD" sz="3200" dirty="0">
                <a:solidFill>
                  <a:schemeClr val="accent1"/>
                </a:solidFill>
              </a:rPr>
              <a:t>২. শাফায়াতে উজমা – </a:t>
            </a:r>
            <a:r>
              <a:rPr lang="bn-BD" sz="3200" dirty="0"/>
              <a:t>পাপিদের জাহান্নাম হতে মুক্তি এবং পূন্যবানদের মর্যাদা বৃদ্ধির জন্য মহানবী আল্লাহর নিকট শুপারিশ ।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442A8C-E160-4745-B131-9A1D7C41BCAF}"/>
              </a:ext>
            </a:extLst>
          </p:cNvPr>
          <p:cNvSpPr/>
          <p:nvPr/>
        </p:nvSpPr>
        <p:spPr>
          <a:xfrm>
            <a:off x="2938714" y="6626"/>
            <a:ext cx="3329609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শাফায়াত দুই প্রকার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64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3217689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06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565" y="1325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পুলসিরাত</a:t>
            </a:r>
            <a:endParaRPr lang="en-US" sz="5400" dirty="0"/>
          </a:p>
        </p:txBody>
      </p:sp>
      <p:pic>
        <p:nvPicPr>
          <p:cNvPr id="7170" name="Picture 2" descr="Image result for পুলসিরাত">
            <a:extLst>
              <a:ext uri="{FF2B5EF4-FFF2-40B4-BE49-F238E27FC236}">
                <a16:creationId xmlns:a16="http://schemas.microsoft.com/office/drawing/2014/main" id="{692EE7EE-B5C3-4080-BF37-0CC4B188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6" y="-228600"/>
            <a:ext cx="9312965" cy="801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852C-5770-43E8-9984-4A0A045E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68580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n w="31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A3D8-683A-4415-BED9-5BFD3642C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3EE7-BF78-469E-8099-345AE0F6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7575456" y="2362202"/>
            <a:ext cx="825499" cy="228599"/>
          </a:xfrm>
        </p:spPr>
        <p:txBody>
          <a:bodyPr/>
          <a:lstStyle/>
          <a:p>
            <a:fld id="{4CAB3340-8B50-4A12-9440-B1477A6D6D75}" type="datetime12">
              <a:rPr lang="en-US" smtClean="0"/>
              <a:t>1:05 PM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39C54-FAEB-4BE4-A9DE-B7D3C24A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7" y="1103692"/>
            <a:ext cx="628649" cy="63973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59CC4-4C17-4DC0-98D2-D20D7D005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348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F0AAF8-209F-41C4-BBAB-640EC3BD3A28}"/>
              </a:ext>
            </a:extLst>
          </p:cNvPr>
          <p:cNvSpPr/>
          <p:nvPr/>
        </p:nvSpPr>
        <p:spPr>
          <a:xfrm>
            <a:off x="1334754" y="1858377"/>
            <a:ext cx="73262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9600" b="1" dirty="0">
              <a:ln w="3175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740380-3433-40AF-95A3-CB5BEEDDF15D}"/>
              </a:ext>
            </a:extLst>
          </p:cNvPr>
          <p:cNvSpPr/>
          <p:nvPr/>
        </p:nvSpPr>
        <p:spPr>
          <a:xfrm>
            <a:off x="3037765" y="2644170"/>
            <a:ext cx="30684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>
                <a:ln w="31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82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652" y="0"/>
            <a:ext cx="4393096" cy="3429000"/>
          </a:xfrm>
          <a:prstGeom prst="rect">
            <a:avLst/>
          </a:prstGeom>
        </p:spPr>
      </p:pic>
      <p:pic>
        <p:nvPicPr>
          <p:cNvPr id="8194" name="Picture 2" descr="Image result for জান্নাত">
            <a:extLst>
              <a:ext uri="{FF2B5EF4-FFF2-40B4-BE49-F238E27FC236}">
                <a16:creationId xmlns:a16="http://schemas.microsoft.com/office/drawing/2014/main" id="{6FFABE56-E2A9-45E8-8A06-5233885C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0"/>
            <a:ext cx="47111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জান্নাত">
            <a:extLst>
              <a:ext uri="{FF2B5EF4-FFF2-40B4-BE49-F238E27FC236}">
                <a16:creationId xmlns:a16="http://schemas.microsoft.com/office/drawing/2014/main" id="{BE90652E-8BA4-4242-934F-18282CA1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3445564"/>
            <a:ext cx="9117496" cy="34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1AEF7A-FD36-45DA-9D18-B9747A725AD0}"/>
              </a:ext>
            </a:extLst>
          </p:cNvPr>
          <p:cNvSpPr/>
          <p:nvPr/>
        </p:nvSpPr>
        <p:spPr>
          <a:xfrm>
            <a:off x="2938714" y="6626"/>
            <a:ext cx="3329609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জান্নাত বা বাগান</a:t>
            </a:r>
            <a:endParaRPr lang="en-US" sz="2800" dirty="0"/>
          </a:p>
        </p:txBody>
      </p:sp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7p2R3_1513188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3647661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228600" y="26504"/>
            <a:ext cx="3657600" cy="457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জাহান্নাম বা শাস্তির স্থান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Image result for জাহান্নাম">
            <a:extLst>
              <a:ext uri="{FF2B5EF4-FFF2-40B4-BE49-F238E27FC236}">
                <a16:creationId xmlns:a16="http://schemas.microsoft.com/office/drawing/2014/main" id="{4DB723B7-F6CA-48E2-A24A-65AFAC87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130"/>
            <a:ext cx="4800600" cy="36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জাহান্নাম">
            <a:extLst>
              <a:ext uri="{FF2B5EF4-FFF2-40B4-BE49-F238E27FC236}">
                <a16:creationId xmlns:a16="http://schemas.microsoft.com/office/drawing/2014/main" id="{8A437297-6DEA-423E-80A2-81AB285A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" y="3647661"/>
            <a:ext cx="912080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14400" y="533400"/>
            <a:ext cx="7391400" cy="2286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</a:rPr>
              <a:t>দলগত কাজ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0" y="3048000"/>
            <a:ext cx="9144000" cy="3810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4800" dirty="0">
                <a:solidFill>
                  <a:schemeClr val="tx1"/>
                </a:solidFill>
              </a:rPr>
              <a:t>আখিরাতের স্তরগুলো বর্ননা কর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838200" y="0"/>
            <a:ext cx="7315200" cy="2286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</a:rPr>
              <a:t>মূল্যায়ন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2209800"/>
            <a:ext cx="9144000" cy="464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6000" dirty="0">
                <a:solidFill>
                  <a:schemeClr val="tx1"/>
                </a:solidFill>
              </a:rPr>
              <a:t>আখিরাত কি</a:t>
            </a:r>
          </a:p>
          <a:p>
            <a:pPr>
              <a:buFont typeface="Arial" pitchFamily="34" charset="0"/>
              <a:buChar char="•"/>
            </a:pPr>
            <a:r>
              <a:rPr lang="bn-IN" sz="6000" dirty="0">
                <a:solidFill>
                  <a:schemeClr val="tx1"/>
                </a:solidFill>
              </a:rPr>
              <a:t>আলমে বারযাখ কি</a:t>
            </a:r>
          </a:p>
          <a:p>
            <a:pPr>
              <a:buFont typeface="Arial" pitchFamily="34" charset="0"/>
              <a:buChar char="•"/>
            </a:pPr>
            <a:r>
              <a:rPr lang="bn-IN" sz="6000" dirty="0">
                <a:solidFill>
                  <a:schemeClr val="tx1"/>
                </a:solidFill>
              </a:rPr>
              <a:t>শাফায়াত কত প্রকার</a:t>
            </a:r>
          </a:p>
          <a:p>
            <a:pPr>
              <a:buFont typeface="Arial" pitchFamily="34" charset="0"/>
              <a:buChar char="•"/>
            </a:pPr>
            <a:r>
              <a:rPr lang="bn-IN" sz="6000" dirty="0">
                <a:solidFill>
                  <a:schemeClr val="tx1"/>
                </a:solidFill>
              </a:rPr>
              <a:t>জাহান্নাম কি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1295400"/>
            <a:ext cx="8534400" cy="5562600"/>
            <a:chOff x="304800" y="1295400"/>
            <a:chExt cx="8534400" cy="5562600"/>
          </a:xfrm>
        </p:grpSpPr>
        <p:sp>
          <p:nvSpPr>
            <p:cNvPr id="2" name="Rectangle 1"/>
            <p:cNvSpPr/>
            <p:nvPr/>
          </p:nvSpPr>
          <p:spPr>
            <a:xfrm>
              <a:off x="1295400" y="3733800"/>
              <a:ext cx="6553200" cy="312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304800" y="1295400"/>
              <a:ext cx="8534400" cy="304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/>
            <p:cNvSpPr/>
            <p:nvPr/>
          </p:nvSpPr>
          <p:spPr>
            <a:xfrm rot="5400000">
              <a:off x="3619500" y="5524500"/>
              <a:ext cx="1828800" cy="8382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7000" y="5257800"/>
              <a:ext cx="457200" cy="76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0" y="5181600"/>
              <a:ext cx="457200" cy="76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own Arrow Callout 7"/>
          <p:cNvSpPr/>
          <p:nvPr/>
        </p:nvSpPr>
        <p:spPr>
          <a:xfrm>
            <a:off x="1219200" y="0"/>
            <a:ext cx="6705600" cy="1219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</a:rPr>
              <a:t>বাড়ির কাজ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2667000"/>
            <a:ext cx="3733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4000" dirty="0"/>
              <a:t>আখিরাত জীবনের</a:t>
            </a:r>
            <a:r>
              <a:rPr lang="bn-BD" sz="4000" dirty="0"/>
              <a:t> </a:t>
            </a:r>
            <a:r>
              <a:rPr lang="bn-IN" sz="4000" dirty="0"/>
              <a:t>স্তরগুলোর  তালিকা কর</a:t>
            </a:r>
            <a:endParaRPr lang="en-US" sz="4000" dirty="0"/>
          </a:p>
        </p:txBody>
      </p:sp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ধন্যবাদ">
            <a:extLst>
              <a:ext uri="{FF2B5EF4-FFF2-40B4-BE49-F238E27FC236}">
                <a16:creationId xmlns:a16="http://schemas.microsoft.com/office/drawing/2014/main" id="{51D277CC-2AEC-4359-94AE-3DA898DA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Image result for লাল গোলাপ">
            <a:extLst>
              <a:ext uri="{FF2B5EF4-FFF2-40B4-BE49-F238E27FC236}">
                <a16:creationId xmlns:a16="http://schemas.microsoft.com/office/drawing/2014/main" id="{E412E51A-7A14-4177-99A3-39E004A5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9011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EE313A-2054-4483-A2D2-78F8946CCBD9}"/>
              </a:ext>
            </a:extLst>
          </p:cNvPr>
          <p:cNvSpPr/>
          <p:nvPr/>
        </p:nvSpPr>
        <p:spPr>
          <a:xfrm>
            <a:off x="-19878" y="5877339"/>
            <a:ext cx="9144000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/>
              <a:t>সবাইকে ফুলের শুভেচ্ছা</a:t>
            </a:r>
            <a:endParaRPr lang="en-US" sz="6000" dirty="0"/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t>1:05 PM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H="1">
            <a:off x="8549640" y="5959604"/>
            <a:ext cx="685800" cy="411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1474" indent="261462"/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BA581-FDD5-4490-A4AF-A6C19947E653}"/>
              </a:ext>
            </a:extLst>
          </p:cNvPr>
          <p:cNvSpPr/>
          <p:nvPr/>
        </p:nvSpPr>
        <p:spPr>
          <a:xfrm>
            <a:off x="5118293" y="1400488"/>
            <a:ext cx="3266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শিক্ষক পরিচিতি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C9C2C6-BED9-40C3-9DA8-5EA1B3242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2" y="664638"/>
            <a:ext cx="4939748" cy="5812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40F738-E91A-4779-8133-ABD3FB21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383" y="3429000"/>
            <a:ext cx="4383157" cy="257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sz="3960" kern="0" dirty="0">
                <a:solidFill>
                  <a:srgbClr val="FF0000"/>
                </a:solidFill>
              </a:rPr>
              <a:t>মোঃ মোস্তফা কামাল</a:t>
            </a:r>
            <a:endParaRPr lang="bn-BD" altLang="en-US" sz="4860" kern="0" dirty="0">
              <a:solidFill>
                <a:srgbClr val="FF0000"/>
              </a:solidFill>
              <a:latin typeface="SutonnyMJ" pitchFamily="2" charset="0"/>
            </a:endParaRPr>
          </a:p>
          <a:p>
            <a:pPr algn="ctr"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sz="2160" kern="0" dirty="0">
                <a:solidFill>
                  <a:srgbClr val="00B0F0"/>
                </a:solidFill>
              </a:rPr>
              <a:t>কামিল</a:t>
            </a:r>
            <a:r>
              <a:rPr lang="bn-BD" altLang="en-US" kern="0" dirty="0">
                <a:solidFill>
                  <a:srgbClr val="00B0F0"/>
                </a:solidFill>
              </a:rPr>
              <a:t>(হাদীস)</a:t>
            </a:r>
            <a:r>
              <a:rPr lang="bn-BD" altLang="en-US" sz="2160" kern="0" dirty="0">
                <a:solidFill>
                  <a:srgbClr val="00B0F0"/>
                </a:solidFill>
              </a:rPr>
              <a:t>কামিল(ফিকহ্) </a:t>
            </a:r>
            <a:r>
              <a:rPr lang="bn-BD" altLang="en-US" sz="1600" kern="0" dirty="0">
                <a:solidFill>
                  <a:srgbClr val="00B0F0"/>
                </a:solidFill>
              </a:rPr>
              <a:t>ফার্স্ট ক্লাস ফার্স্ট                                  </a:t>
            </a:r>
          </a:p>
          <a:p>
            <a:pPr algn="ctr"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sz="1260" kern="0" dirty="0">
                <a:solidFill>
                  <a:srgbClr val="00B0F0"/>
                </a:solidFill>
              </a:rPr>
              <a:t>   </a:t>
            </a:r>
            <a:r>
              <a:rPr lang="en-GB" altLang="en-US" sz="1260" kern="0" dirty="0">
                <a:solidFill>
                  <a:srgbClr val="00B0F0"/>
                </a:solidFill>
              </a:rPr>
              <a:t>   </a:t>
            </a:r>
            <a:r>
              <a:rPr lang="bn-BD" altLang="en-US" sz="1260" kern="0" dirty="0">
                <a:solidFill>
                  <a:srgbClr val="00B0F0"/>
                </a:solidFill>
              </a:rPr>
              <a:t>  </a:t>
            </a:r>
            <a:r>
              <a:rPr lang="bn-BD" altLang="en-US" kern="0" dirty="0">
                <a:solidFill>
                  <a:srgbClr val="00B0F0"/>
                </a:solidFill>
              </a:rPr>
              <a:t>বিএ অনার্স</a:t>
            </a:r>
            <a:r>
              <a:rPr lang="bn-BD" altLang="en-US" sz="1620" kern="0" dirty="0">
                <a:solidFill>
                  <a:srgbClr val="00B0F0"/>
                </a:solidFill>
              </a:rPr>
              <a:t>(তাফসীর)</a:t>
            </a:r>
            <a:r>
              <a:rPr lang="en-US" altLang="en-US" kern="0" dirty="0" err="1">
                <a:solidFill>
                  <a:srgbClr val="00B0F0"/>
                </a:solidFill>
              </a:rPr>
              <a:t>এম,এ</a:t>
            </a:r>
            <a:r>
              <a:rPr lang="en-US" altLang="en-US" sz="1620" kern="0" dirty="0">
                <a:solidFill>
                  <a:srgbClr val="00B0F0"/>
                </a:solidFill>
              </a:rPr>
              <a:t>(</a:t>
            </a:r>
            <a:r>
              <a:rPr lang="bn-BD" altLang="en-US" sz="1620" kern="0" dirty="0">
                <a:solidFill>
                  <a:srgbClr val="00B0F0"/>
                </a:solidFill>
              </a:rPr>
              <a:t>তাফসীর)</a:t>
            </a:r>
            <a:r>
              <a:rPr lang="en-US" altLang="en-US" kern="0" dirty="0" err="1">
                <a:solidFill>
                  <a:srgbClr val="00B0F0"/>
                </a:solidFill>
              </a:rPr>
              <a:t>ইবি</a:t>
            </a:r>
            <a:r>
              <a:rPr lang="en-US" altLang="en-US" sz="1620" kern="0" dirty="0">
                <a:solidFill>
                  <a:srgbClr val="00B0F0"/>
                </a:solidFill>
              </a:rPr>
              <a:t>(</a:t>
            </a:r>
            <a:r>
              <a:rPr lang="en-US" altLang="en-US" sz="1620" kern="0" dirty="0" err="1">
                <a:solidFill>
                  <a:srgbClr val="00B0F0"/>
                </a:solidFill>
              </a:rPr>
              <a:t>কুস্টিয়া</a:t>
            </a:r>
            <a:r>
              <a:rPr lang="en-US" altLang="en-US" kern="0" dirty="0">
                <a:solidFill>
                  <a:srgbClr val="00B0F0"/>
                </a:solidFill>
              </a:rPr>
              <a:t>)</a:t>
            </a:r>
          </a:p>
          <a:p>
            <a:pPr algn="ctr"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sz="3200" kern="0" dirty="0">
                <a:solidFill>
                  <a:srgbClr val="00B0F0"/>
                </a:solidFill>
              </a:rPr>
              <a:t>সহকারী</a:t>
            </a:r>
            <a:r>
              <a:rPr lang="en-US" altLang="en-US" sz="3200" kern="0" dirty="0">
                <a:solidFill>
                  <a:srgbClr val="00B0F0"/>
                </a:solidFill>
              </a:rPr>
              <a:t> </a:t>
            </a:r>
            <a:r>
              <a:rPr lang="en-US" altLang="en-US" sz="3200" kern="0" dirty="0" err="1">
                <a:solidFill>
                  <a:srgbClr val="00B0F0"/>
                </a:solidFill>
              </a:rPr>
              <a:t>শিক্ষক</a:t>
            </a:r>
            <a:endParaRPr lang="en-US" altLang="en-US" sz="3200" kern="0" dirty="0">
              <a:solidFill>
                <a:srgbClr val="00B0F0"/>
              </a:solidFill>
            </a:endParaRPr>
          </a:p>
          <a:p>
            <a:pPr algn="ctr"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sz="2520" kern="0" dirty="0">
                <a:solidFill>
                  <a:srgbClr val="00B0F0"/>
                </a:solidFill>
              </a:rPr>
              <a:t>গাজীপুর ক্যান্টনমেন্ট বোর্ড বালিকা উচ্চ বিদ্যালয়</a:t>
            </a:r>
            <a:r>
              <a:rPr lang="en-US" altLang="en-US" sz="2520" kern="0" dirty="0">
                <a:solidFill>
                  <a:srgbClr val="00B0F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190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</a:rPr>
              <a:t>শ্রেনিঃ</a:t>
            </a:r>
            <a:r>
              <a:rPr lang="bn-BD" sz="6000" dirty="0">
                <a:solidFill>
                  <a:srgbClr val="C00000"/>
                </a:solidFill>
              </a:rPr>
              <a:t>দশ</a:t>
            </a:r>
            <a:r>
              <a:rPr lang="bn-IN" sz="6000" dirty="0">
                <a:solidFill>
                  <a:srgbClr val="C00000"/>
                </a:solidFill>
              </a:rPr>
              <a:t>ম</a:t>
            </a:r>
          </a:p>
          <a:p>
            <a:pPr algn="ctr"/>
            <a:r>
              <a:rPr lang="bn-IN" sz="6000" dirty="0">
                <a:solidFill>
                  <a:srgbClr val="C00000"/>
                </a:solidFill>
              </a:rPr>
              <a:t>বিষয়ঃইসলাম ও নৈতিক শিক্ষা</a:t>
            </a:r>
          </a:p>
          <a:p>
            <a:pPr algn="ctr"/>
            <a:r>
              <a:rPr lang="bn-IN" sz="6000" dirty="0">
                <a:solidFill>
                  <a:srgbClr val="C00000"/>
                </a:solidFill>
              </a:rPr>
              <a:t>অধ্যায়ঃ প্রথম, পাঠঃ১৩</a:t>
            </a:r>
          </a:p>
          <a:p>
            <a:pPr algn="ctr"/>
            <a:r>
              <a:rPr lang="bn-IN" sz="6000" dirty="0">
                <a:solidFill>
                  <a:srgbClr val="C00000"/>
                </a:solidFill>
              </a:rPr>
              <a:t>পাঠশিরোনামঃআখিরাত</a:t>
            </a:r>
          </a:p>
          <a:p>
            <a:pPr algn="ctr"/>
            <a:r>
              <a:rPr lang="bn-IN" sz="6000" dirty="0">
                <a:solidFill>
                  <a:srgbClr val="C00000"/>
                </a:solidFill>
              </a:rPr>
              <a:t>সময়ঃ</a:t>
            </a:r>
            <a:r>
              <a:rPr lang="bn-BD" sz="6000" dirty="0">
                <a:solidFill>
                  <a:srgbClr val="C00000"/>
                </a:solidFill>
              </a:rPr>
              <a:t> ৪</a:t>
            </a:r>
            <a:r>
              <a:rPr lang="bn-IN" sz="6000" dirty="0">
                <a:solidFill>
                  <a:srgbClr val="C00000"/>
                </a:solidFill>
              </a:rPr>
              <a:t>০ মিনিট</a:t>
            </a:r>
          </a:p>
          <a:p>
            <a:pPr algn="ctr"/>
            <a:r>
              <a:rPr lang="bn-IN" sz="6000" dirty="0">
                <a:solidFill>
                  <a:srgbClr val="C00000"/>
                </a:solidFill>
              </a:rPr>
              <a:t>তারিখঃ-</a:t>
            </a:r>
            <a:r>
              <a:rPr lang="bn-BD" sz="6000" dirty="0">
                <a:solidFill>
                  <a:srgbClr val="C00000"/>
                </a:solidFill>
              </a:rPr>
              <a:t>০১</a:t>
            </a:r>
            <a:r>
              <a:rPr lang="bn-IN" sz="6000" dirty="0">
                <a:solidFill>
                  <a:srgbClr val="C00000"/>
                </a:solidFill>
              </a:rPr>
              <a:t>/</a:t>
            </a:r>
            <a:r>
              <a:rPr lang="bn-BD" sz="6000" dirty="0">
                <a:solidFill>
                  <a:srgbClr val="C00000"/>
                </a:solidFill>
              </a:rPr>
              <a:t>০৩</a:t>
            </a:r>
            <a:r>
              <a:rPr lang="bn-IN" sz="6000" dirty="0">
                <a:solidFill>
                  <a:srgbClr val="C00000"/>
                </a:solidFill>
              </a:rPr>
              <a:t>/</a:t>
            </a:r>
            <a:r>
              <a:rPr lang="bn-IN" sz="6000" dirty="0">
                <a:solidFill>
                  <a:srgbClr val="002060"/>
                </a:solidFill>
              </a:rPr>
              <a:t>২০</a:t>
            </a:r>
            <a:r>
              <a:rPr lang="bn-BD" sz="6000" dirty="0">
                <a:solidFill>
                  <a:srgbClr val="002060"/>
                </a:solidFill>
              </a:rPr>
              <a:t>২০</a:t>
            </a:r>
            <a:endParaRPr lang="bn-IN" sz="6000" dirty="0">
              <a:solidFill>
                <a:srgbClr val="002060"/>
              </a:solidFill>
            </a:endParaRPr>
          </a:p>
          <a:p>
            <a:endParaRPr lang="bn-IN" sz="6000" dirty="0"/>
          </a:p>
          <a:p>
            <a:endParaRPr lang="bn-IN" sz="6000" dirty="0"/>
          </a:p>
          <a:p>
            <a:endParaRPr lang="bn-IN" sz="6000" dirty="0"/>
          </a:p>
          <a:p>
            <a:endParaRPr lang="bn-IN" sz="6000" dirty="0"/>
          </a:p>
          <a:p>
            <a:endParaRPr lang="bn-IN" sz="6000" dirty="0"/>
          </a:p>
          <a:p>
            <a:endParaRPr lang="en-US" sz="60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</a:rPr>
              <a:t>আখিরাত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621F11-8E34-46EA-83DC-70BBC00F420A}"/>
              </a:ext>
            </a:extLst>
          </p:cNvPr>
          <p:cNvSpPr/>
          <p:nvPr/>
        </p:nvSpPr>
        <p:spPr>
          <a:xfrm>
            <a:off x="762000" y="4191000"/>
            <a:ext cx="7543800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 </a:t>
            </a:r>
            <a:r>
              <a:rPr lang="bn-BD" sz="3200" dirty="0"/>
              <a:t>মৃত্যুর পরবর্তী জীবনকে আখিরাত বলে।</a:t>
            </a:r>
            <a:endParaRPr lang="en-US" sz="3200" dirty="0"/>
          </a:p>
        </p:txBody>
      </p:sp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0" y="0"/>
            <a:ext cx="9144000" cy="2667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</a:rPr>
              <a:t>শিখন ফল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43200"/>
            <a:ext cx="914400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000" dirty="0">
                <a:solidFill>
                  <a:schemeClr val="tx1"/>
                </a:solidFill>
              </a:rPr>
              <a:t>আখিরাত বা আলমে বারযাখ কী বলতে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4000" dirty="0">
                <a:solidFill>
                  <a:schemeClr val="tx1"/>
                </a:solidFill>
              </a:rPr>
              <a:t>আখেরাতের স্তরগুলো বর্ননা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4000" dirty="0">
                <a:solidFill>
                  <a:schemeClr val="tx1"/>
                </a:solidFill>
              </a:rPr>
              <a:t>আখিরাতের জীবন সুখময় করতে,বাস্তব জীবন কি করার প্রয়োজন</a:t>
            </a:r>
            <a:r>
              <a:rPr lang="bn-BD" sz="4000" dirty="0">
                <a:solidFill>
                  <a:schemeClr val="tx1"/>
                </a:solidFill>
              </a:rPr>
              <a:t>ীয়</a:t>
            </a:r>
            <a:r>
              <a:rPr lang="bn-IN" sz="4000" dirty="0">
                <a:solidFill>
                  <a:schemeClr val="tx1"/>
                </a:solidFill>
              </a:rPr>
              <a:t>ত</a:t>
            </a:r>
            <a:r>
              <a:rPr lang="bn-BD" sz="4000" dirty="0">
                <a:solidFill>
                  <a:schemeClr val="tx1"/>
                </a:solidFill>
              </a:rPr>
              <a:t>া</a:t>
            </a:r>
            <a:r>
              <a:rPr lang="bn-IN" sz="4000" dirty="0">
                <a:solidFill>
                  <a:schemeClr val="tx1"/>
                </a:solidFill>
              </a:rPr>
              <a:t> ব্যাখ্যা করতে পারবে</a:t>
            </a:r>
            <a:r>
              <a:rPr lang="bn-BD" sz="4000" dirty="0">
                <a:solidFill>
                  <a:schemeClr val="tx1"/>
                </a:solidFill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th-bg201805080224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56" y="23191"/>
            <a:ext cx="910262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6CCD35-3663-4194-8EE5-42E3B73D2FE1}"/>
              </a:ext>
            </a:extLst>
          </p:cNvPr>
          <p:cNvSpPr/>
          <p:nvPr/>
        </p:nvSpPr>
        <p:spPr>
          <a:xfrm>
            <a:off x="3962400" y="457200"/>
            <a:ext cx="4439478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প্রথম স্তর </a:t>
            </a:r>
            <a:endParaRPr lang="en-US" sz="6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77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6FF60B-D714-4B01-A04D-BC4A5A1AF39D}"/>
              </a:ext>
            </a:extLst>
          </p:cNvPr>
          <p:cNvSpPr/>
          <p:nvPr/>
        </p:nvSpPr>
        <p:spPr>
          <a:xfrm>
            <a:off x="1981200" y="152400"/>
            <a:ext cx="4800600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দ্বিতীয় স্তর </a:t>
            </a:r>
            <a:endParaRPr lang="en-US" sz="6000" dirty="0"/>
          </a:p>
        </p:txBody>
      </p:sp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307</TotalTime>
  <Words>218</Words>
  <Application>Microsoft Office PowerPoint</Application>
  <PresentationFormat>On-screen Show (4:3)</PresentationFormat>
  <Paragraphs>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NikoshBAN</vt:lpstr>
      <vt:lpstr>SutonnyMJ</vt:lpstr>
      <vt:lpstr>Wingdings 3</vt:lpstr>
      <vt:lpstr>Ion</vt:lpstr>
      <vt:lpstr>   আসসালামু আলাইকুম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১. শাফায়াতে কুবরা– হিসাব শুরুর জন্য মহানবী (সা.) কর্তৃক আল্লাহর নিকট শুপারিশ।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 Computer</dc:creator>
  <cp:lastModifiedBy>HP-NPC</cp:lastModifiedBy>
  <cp:revision>50</cp:revision>
  <dcterms:created xsi:type="dcterms:W3CDTF">2006-08-16T00:00:00Z</dcterms:created>
  <dcterms:modified xsi:type="dcterms:W3CDTF">2020-03-01T07:08:55Z</dcterms:modified>
</cp:coreProperties>
</file>