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9550D-843E-45EE-819C-5055E51F04A5}" type="doc">
      <dgm:prSet loTypeId="urn:microsoft.com/office/officeart/2005/8/layout/vList5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8C8B33B-CBED-4AC2-AF79-C3A39B39D0E8}">
      <dgm:prSet/>
      <dgm:spPr/>
      <dgm:t>
        <a:bodyPr/>
        <a:lstStyle/>
        <a:p>
          <a:pPr rtl="0"/>
          <a:r>
            <a:rPr lang="bn-BD" dirty="0" smtClean="0"/>
            <a:t>এই পাঠ শেষে শিক্ষার্থীরা </a:t>
          </a:r>
          <a:r>
            <a:rPr lang="en-US" dirty="0" smtClean="0"/>
            <a:t>……</a:t>
          </a:r>
          <a:endParaRPr lang="en-US" dirty="0"/>
        </a:p>
      </dgm:t>
    </dgm:pt>
    <dgm:pt modelId="{4AF2E8D9-B0B7-4D14-8855-15D377D011C2}" type="parTrans" cxnId="{A8AC24D3-FA35-4537-B92D-6DBA65039271}">
      <dgm:prSet/>
      <dgm:spPr/>
      <dgm:t>
        <a:bodyPr/>
        <a:lstStyle/>
        <a:p>
          <a:endParaRPr lang="en-US"/>
        </a:p>
      </dgm:t>
    </dgm:pt>
    <dgm:pt modelId="{D438C930-9254-494E-A3C9-AB5CC179EF5C}" type="sibTrans" cxnId="{A8AC24D3-FA35-4537-B92D-6DBA65039271}">
      <dgm:prSet/>
      <dgm:spPr/>
      <dgm:t>
        <a:bodyPr/>
        <a:lstStyle/>
        <a:p>
          <a:endParaRPr lang="en-US"/>
        </a:p>
      </dgm:t>
    </dgm:pt>
    <dgm:pt modelId="{A9D7DB6D-CFE0-4281-99C1-F80182752EC6}" type="pres">
      <dgm:prSet presAssocID="{1039550D-843E-45EE-819C-5055E51F04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BCCECB-1FB3-4995-9238-3CEE7F0C169E}" type="pres">
      <dgm:prSet presAssocID="{28C8B33B-CBED-4AC2-AF79-C3A39B39D0E8}" presName="linNode" presStyleCnt="0"/>
      <dgm:spPr/>
    </dgm:pt>
    <dgm:pt modelId="{0962BDB9-5C0D-4B88-877D-0EF18F80C79A}" type="pres">
      <dgm:prSet presAssocID="{28C8B33B-CBED-4AC2-AF79-C3A39B39D0E8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7CD04B-33A0-48A1-A863-21D73335BCA7}" type="presOf" srcId="{1039550D-843E-45EE-819C-5055E51F04A5}" destId="{A9D7DB6D-CFE0-4281-99C1-F80182752EC6}" srcOrd="0" destOrd="0" presId="urn:microsoft.com/office/officeart/2005/8/layout/vList5"/>
    <dgm:cxn modelId="{422834F6-4476-49B4-A62D-E8B9EA0288B3}" type="presOf" srcId="{28C8B33B-CBED-4AC2-AF79-C3A39B39D0E8}" destId="{0962BDB9-5C0D-4B88-877D-0EF18F80C79A}" srcOrd="0" destOrd="0" presId="urn:microsoft.com/office/officeart/2005/8/layout/vList5"/>
    <dgm:cxn modelId="{A8AC24D3-FA35-4537-B92D-6DBA65039271}" srcId="{1039550D-843E-45EE-819C-5055E51F04A5}" destId="{28C8B33B-CBED-4AC2-AF79-C3A39B39D0E8}" srcOrd="0" destOrd="0" parTransId="{4AF2E8D9-B0B7-4D14-8855-15D377D011C2}" sibTransId="{D438C930-9254-494E-A3C9-AB5CC179EF5C}"/>
    <dgm:cxn modelId="{4B2CEFD6-0BB5-4E3D-9847-4AB590F64AB7}" type="presParOf" srcId="{A9D7DB6D-CFE0-4281-99C1-F80182752EC6}" destId="{46BCCECB-1FB3-4995-9238-3CEE7F0C169E}" srcOrd="0" destOrd="0" presId="urn:microsoft.com/office/officeart/2005/8/layout/vList5"/>
    <dgm:cxn modelId="{2768326B-6897-4A50-8075-BFA25CF89DD4}" type="presParOf" srcId="{46BCCECB-1FB3-4995-9238-3CEE7F0C169E}" destId="{0962BDB9-5C0D-4B88-877D-0EF18F80C79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57E3D1-ECF8-4152-A348-D533AEA04A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0BEE7-254F-4F12-A1A7-AC975DDDE2F8}">
      <dgm:prSet/>
      <dgm:spPr/>
      <dgm:t>
        <a:bodyPr/>
        <a:lstStyle/>
        <a:p>
          <a:pPr rtl="0"/>
          <a:r>
            <a:rPr lang="bn-BD" dirty="0" smtClean="0"/>
            <a:t>  কবি-পরিচিতি</a:t>
          </a:r>
          <a:endParaRPr lang="en-US" dirty="0"/>
        </a:p>
      </dgm:t>
    </dgm:pt>
    <dgm:pt modelId="{FC3E14B6-ADB7-4BE4-8799-AD61D564BCD6}" type="parTrans" cxnId="{A7CB1912-323B-491C-9F9E-802386D3FF38}">
      <dgm:prSet/>
      <dgm:spPr/>
      <dgm:t>
        <a:bodyPr/>
        <a:lstStyle/>
        <a:p>
          <a:endParaRPr lang="en-US"/>
        </a:p>
      </dgm:t>
    </dgm:pt>
    <dgm:pt modelId="{487E7127-2752-4101-A8D6-54DA8E799469}" type="sibTrans" cxnId="{A7CB1912-323B-491C-9F9E-802386D3FF38}">
      <dgm:prSet/>
      <dgm:spPr/>
      <dgm:t>
        <a:bodyPr/>
        <a:lstStyle/>
        <a:p>
          <a:endParaRPr lang="en-US"/>
        </a:p>
      </dgm:t>
    </dgm:pt>
    <dgm:pt modelId="{BC7CF3A0-7796-423E-B2C1-FBD5E6FBACF4}" type="pres">
      <dgm:prSet presAssocID="{FC57E3D1-ECF8-4152-A348-D533AEA04A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32DC58-CEB1-4D70-A5F4-7267FE11C7C9}" type="pres">
      <dgm:prSet presAssocID="{2370BEE7-254F-4F12-A1A7-AC975DDDE2F8}" presName="parentText" presStyleLbl="node1" presStyleIdx="0" presStyleCnt="1" custAng="0" custLinFactNeighborX="25000" custLinFactNeighborY="740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ECCB5F-F34C-4451-8BA2-63099B4EB55D}" type="presOf" srcId="{FC57E3D1-ECF8-4152-A348-D533AEA04ABE}" destId="{BC7CF3A0-7796-423E-B2C1-FBD5E6FBACF4}" srcOrd="0" destOrd="0" presId="urn:microsoft.com/office/officeart/2005/8/layout/vList2"/>
    <dgm:cxn modelId="{65DBAE0C-45B6-4505-9D9F-B2F38DBE6C50}" type="presOf" srcId="{2370BEE7-254F-4F12-A1A7-AC975DDDE2F8}" destId="{2832DC58-CEB1-4D70-A5F4-7267FE11C7C9}" srcOrd="0" destOrd="0" presId="urn:microsoft.com/office/officeart/2005/8/layout/vList2"/>
    <dgm:cxn modelId="{A7CB1912-323B-491C-9F9E-802386D3FF38}" srcId="{FC57E3D1-ECF8-4152-A348-D533AEA04ABE}" destId="{2370BEE7-254F-4F12-A1A7-AC975DDDE2F8}" srcOrd="0" destOrd="0" parTransId="{FC3E14B6-ADB7-4BE4-8799-AD61D564BCD6}" sibTransId="{487E7127-2752-4101-A8D6-54DA8E799469}"/>
    <dgm:cxn modelId="{77B87E5F-AB9A-41C1-82DC-4D8333495BD6}" type="presParOf" srcId="{BC7CF3A0-7796-423E-B2C1-FBD5E6FBACF4}" destId="{2832DC58-CEB1-4D70-A5F4-7267FE11C7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2BDB9-5C0D-4B88-877D-0EF18F80C79A}">
      <dsp:nvSpPr>
        <dsp:cNvPr id="0" name=""/>
        <dsp:cNvSpPr/>
      </dsp:nvSpPr>
      <dsp:spPr>
        <a:xfrm>
          <a:off x="1784" y="0"/>
          <a:ext cx="3654031" cy="80235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dk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200" kern="1200" dirty="0" smtClean="0"/>
            <a:t>এই পাঠ শেষে শিক্ষার্থীরা </a:t>
          </a:r>
          <a:r>
            <a:rPr lang="en-US" sz="2200" kern="1200" dirty="0" smtClean="0"/>
            <a:t>……</a:t>
          </a:r>
          <a:endParaRPr lang="en-US" sz="2200" kern="1200" dirty="0"/>
        </a:p>
      </dsp:txBody>
      <dsp:txXfrm>
        <a:off x="40952" y="39168"/>
        <a:ext cx="3575695" cy="724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2DC58-CEB1-4D70-A5F4-7267FE11C7C9}">
      <dsp:nvSpPr>
        <dsp:cNvPr id="0" name=""/>
        <dsp:cNvSpPr/>
      </dsp:nvSpPr>
      <dsp:spPr>
        <a:xfrm>
          <a:off x="0" y="25451"/>
          <a:ext cx="2743200" cy="805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 dirty="0" smtClean="0"/>
            <a:t>  কবি-পরিচিতি</a:t>
          </a:r>
          <a:endParaRPr lang="en-US" sz="2700" kern="1200" dirty="0"/>
        </a:p>
      </dsp:txBody>
      <dsp:txXfrm>
        <a:off x="39323" y="64774"/>
        <a:ext cx="2664554" cy="726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D1F31-34EC-4981-BB74-22FE1EF95845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1AE96-EB5A-45E9-9329-1C5D05330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64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1AE96-EB5A-45E9-9329-1C5D053306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2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00125"/>
            <a:ext cx="5105399" cy="4114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52578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1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579120"/>
            <a:ext cx="2057400" cy="1015663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295400" y="21336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কবিতাটির নাম কী?</a:t>
            </a:r>
          </a:p>
          <a:p>
            <a:pPr marL="342900" indent="-342900">
              <a:buAutoNum type="arabicPeriod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কবিতাটি কে লিখেছেন?</a:t>
            </a:r>
          </a:p>
          <a:p>
            <a:pPr marL="342900" indent="-342900">
              <a:buAutoNum type="arabicPeriod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“গগন” শব্দের অর্থ কী?</a:t>
            </a:r>
          </a:p>
          <a:p>
            <a:pPr marL="342900" indent="-342900">
              <a:buAutoNum type="arabicPeriod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“আদুল” শব্দটি দিয়ে একটি বাক্য তৈরি কর?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9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779417"/>
            <a:ext cx="4093030" cy="10156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771" y="25908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কবিতাটি বাড়ি থেকে আজকের নির্ধারিত অংশ আবৃত্তির জন্য পড়ে আসবে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383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orna-pc\Desktop\Nadia\Image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7239000" cy="466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5245946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676400"/>
            <a:ext cx="6248400" cy="224676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2880"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7030A0"/>
                </a:solidFill>
              </a:rPr>
              <a:t>নাদিয়া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সুলতানা</a:t>
            </a:r>
            <a:r>
              <a:rPr lang="en-US" sz="3200" b="1" dirty="0">
                <a:solidFill>
                  <a:srgbClr val="7030A0"/>
                </a:solidFill>
              </a:rPr>
              <a:t>(</a:t>
            </a:r>
            <a:r>
              <a:rPr lang="en-US" sz="3200" b="1" dirty="0" err="1" smtClean="0">
                <a:solidFill>
                  <a:srgbClr val="7030A0"/>
                </a:solidFill>
              </a:rPr>
              <a:t>সহকারি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3200" b="1" dirty="0" smtClean="0">
                <a:solidFill>
                  <a:srgbClr val="7030A0"/>
                </a:solidFill>
              </a:rPr>
              <a:t>)</a:t>
            </a:r>
          </a:p>
          <a:p>
            <a:pPr marL="182880"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7030A0"/>
                </a:solidFill>
              </a:rPr>
              <a:t>ইসলামিয়া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সরকারি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প্রাথমিক</a:t>
            </a:r>
            <a:endParaRPr lang="bn-BD" sz="3200" b="1" dirty="0" smtClean="0">
              <a:solidFill>
                <a:srgbClr val="7030A0"/>
              </a:solidFill>
            </a:endParaRPr>
          </a:p>
          <a:p>
            <a:pPr marL="182880"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বিদ্যালয়</a:t>
            </a:r>
            <a:r>
              <a:rPr lang="en-US" sz="3200" b="1" dirty="0" smtClean="0">
                <a:solidFill>
                  <a:srgbClr val="7030A0"/>
                </a:solidFill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</a:rPr>
              <a:t>তেজগাঁও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ঢাকা</a:t>
            </a:r>
            <a:r>
              <a:rPr lang="en-US" sz="3200" b="1" dirty="0" smtClean="0">
                <a:solidFill>
                  <a:srgbClr val="7030A0"/>
                </a:solidFill>
              </a:rPr>
              <a:t>।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2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600200"/>
            <a:ext cx="5486400" cy="2623795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2800" b="1" dirty="0" smtClean="0"/>
              <a:t>পালকির গান</a:t>
            </a:r>
          </a:p>
          <a:p>
            <a:pPr algn="ctr">
              <a:lnSpc>
                <a:spcPct val="150000"/>
              </a:lnSpc>
            </a:pPr>
            <a:r>
              <a:rPr lang="bn-BD" sz="2800" b="1" dirty="0" smtClean="0"/>
              <a:t>শ্রেণীঃ- ৪র্থ , পাঠ-০১</a:t>
            </a:r>
            <a:endParaRPr lang="bn-BD" sz="2800" b="1" dirty="0"/>
          </a:p>
          <a:p>
            <a:pPr algn="ctr">
              <a:lnSpc>
                <a:spcPct val="150000"/>
              </a:lnSpc>
            </a:pPr>
            <a:r>
              <a:rPr lang="bn-BD" sz="2800" b="1" dirty="0" smtClean="0"/>
              <a:t>পৃষ্ঠাঃ-০৬</a:t>
            </a:r>
          </a:p>
          <a:p>
            <a:pPr algn="ctr">
              <a:lnSpc>
                <a:spcPct val="150000"/>
              </a:lnSpc>
            </a:pPr>
            <a:r>
              <a:rPr lang="bn-BD" sz="2800" b="1" dirty="0" smtClean="0"/>
              <a:t>পাঠাংশঃ পালকি চলে......হনহনিয়ে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640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12342388"/>
              </p:ext>
            </p:extLst>
          </p:nvPr>
        </p:nvGraphicFramePr>
        <p:xfrm>
          <a:off x="2895600" y="381000"/>
          <a:ext cx="3657600" cy="802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82140" y="1143000"/>
            <a:ext cx="5105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: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১.১.1যুক্তব্যঞ্জন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সহযোগে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১.২.1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উচ্চারিত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পুঠিত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১.৩.৬শুদ্ধ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১.১.১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যুক্তব্যঞ্জন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সহযোগে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.১.২ পাঠ্য কবিতা সঠিক ছন্দে আবৃত্তি করতে পারবে।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২.২.১কবিতা সম্পর্কিত প্রশ্নের উত্তর দিতে পারবে।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১.৪.১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শ্রবণযোগ্য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১.৪.২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পাঠে ব্যবহিত বাক্য শ্রবণ যোগ্য স্পষ্ট ও শুদধ উচ্চারণে পড়তে পারবে।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১.৫.১বিরামচিহ্ন দেখে স্তবক পড়তে পারবে।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rna-pc\Desktop\Nadia\Image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553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48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2937" y="2057400"/>
            <a:ext cx="5105400" cy="1938992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পালকির গান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সত্যেন্দ্রনাথ দত্ত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0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2590800"/>
            <a:ext cx="6477000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n-BD" dirty="0" smtClean="0"/>
              <a:t> </a:t>
            </a:r>
            <a:r>
              <a:rPr lang="bn-BD" dirty="0" smtClean="0">
                <a:solidFill>
                  <a:srgbClr val="0070C0"/>
                </a:solidFill>
              </a:rPr>
              <a:t>জন্ম:</a:t>
            </a:r>
            <a:r>
              <a:rPr lang="bn-BD" dirty="0" smtClean="0"/>
              <a:t> কলকাতার কাছে নিমতা গ্রামে ১৮৮২ খ্রিষ্টাব্দে ১১ই ফেব্রুয়ারি কবি সত্যেন্দ্রনাথ দত্ত জন্মগ্রহণ করেন।</a:t>
            </a:r>
          </a:p>
          <a:p>
            <a:endParaRPr lang="bn-BD" dirty="0" smtClean="0"/>
          </a:p>
          <a:p>
            <a:r>
              <a:rPr lang="bn-BD" dirty="0" smtClean="0">
                <a:solidFill>
                  <a:srgbClr val="0070C0"/>
                </a:solidFill>
              </a:rPr>
              <a:t>ছন্দের যাদুকর:</a:t>
            </a:r>
            <a:r>
              <a:rPr lang="bn-BD" dirty="0" smtClean="0"/>
              <a:t>তাঁকে ছন্দের যাদুকর বলা হয়।</a:t>
            </a:r>
          </a:p>
          <a:p>
            <a:pPr algn="ctr"/>
            <a:endParaRPr lang="bn-BD" dirty="0"/>
          </a:p>
          <a:p>
            <a:pPr algn="just"/>
            <a:r>
              <a:rPr lang="bn-BD" dirty="0" smtClean="0">
                <a:solidFill>
                  <a:srgbClr val="0070C0"/>
                </a:solidFill>
              </a:rPr>
              <a:t>বিখ্যাত গ্রন্থ:</a:t>
            </a:r>
            <a:r>
              <a:rPr lang="bn-BD" dirty="0" smtClean="0"/>
              <a:t> কুহু ও কেকা, অভ্র-আবীর,হসন্তিকা উল্লেখযগ্য।</a:t>
            </a:r>
          </a:p>
          <a:p>
            <a:endParaRPr lang="bn-BD" dirty="0"/>
          </a:p>
          <a:p>
            <a:r>
              <a:rPr lang="bn-BD" dirty="0" smtClean="0"/>
              <a:t>“পালকির গান” কবিতাটি ‘কুহু ও কেকা’ কাব্যগ্রন্থ থেকে নেয়া হয়েছে।</a:t>
            </a:r>
          </a:p>
          <a:p>
            <a:endParaRPr lang="bn-BD" dirty="0"/>
          </a:p>
          <a:p>
            <a:r>
              <a:rPr lang="bn-BD" dirty="0" smtClean="0">
                <a:solidFill>
                  <a:srgbClr val="0070C0"/>
                </a:solidFill>
              </a:rPr>
              <a:t>মৃত্যু:</a:t>
            </a:r>
            <a:r>
              <a:rPr lang="bn-BD" dirty="0" smtClean="0"/>
              <a:t> ১৯২২ খ্রিষ্টাব্দের ২৫এ ফেব্রুয়ারি (চল্লিশ বছর) বয়সে মৃত্যুবরণ করেন।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56986827"/>
              </p:ext>
            </p:extLst>
          </p:nvPr>
        </p:nvGraphicFramePr>
        <p:xfrm>
          <a:off x="2819400" y="838200"/>
          <a:ext cx="2743200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sorna-pc\Desktop\Nadia\Image\146677781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73" y="457200"/>
            <a:ext cx="1556254" cy="141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1928949"/>
            <a:ext cx="155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সত্যেন্দ্রনাথ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দত্ত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2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rna-pc\Desktop\Nadia\Image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23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546" y="608116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গগণ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sorna-pc\Desktop\Nadia\Image\download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741" y="536444"/>
            <a:ext cx="1143000" cy="66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52785" y="592749"/>
            <a:ext cx="135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আকাশ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14600" y="6364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7749" y="1255982"/>
            <a:ext cx="2256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আকাশ নীল।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86246" y="179391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পালকি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40726" y="1874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 descr="C:\Users\sorna-pc\Desktop\Nadia\Image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257" y="1708953"/>
            <a:ext cx="1100485" cy="89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5178" y="1812615"/>
            <a:ext cx="260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মানুষ বাহিত যান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5344" y="2458946"/>
            <a:ext cx="432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পালকি চড়ে বউ যায়।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6246" y="329442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আদুল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564675" y="33794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C:\Users\sorna-pc\Desktop\Nadia\Image\farmers-600x33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080" y="3150622"/>
            <a:ext cx="1322614" cy="71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486400" y="3105276"/>
            <a:ext cx="3337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খালি গায়ে বা জামা কাপড় ছাড়া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1470" y="4179959"/>
            <a:ext cx="4284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লোকটি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আদুল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গায়ে হাঁটছে।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540726" y="48262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80012" y="4745440"/>
            <a:ext cx="1028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স্তব্ধ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615178" y="4826290"/>
            <a:ext cx="2482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নিস্পন্দ,নিশ্চল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12370" y="5638800"/>
            <a:ext cx="5011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রাতে গ্রামের পথ খুব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স্তব্ধ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থাকে।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81" name="Picture 9" descr="C:\Users\sorna-pc\Desktop\Nadia\Image\download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080" y="4712290"/>
            <a:ext cx="1322614" cy="76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48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4" grpId="0"/>
      <p:bldP spid="16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459</TotalTime>
  <Words>271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sorna-pc</dc:creator>
  <cp:lastModifiedBy>sorna-pc</cp:lastModifiedBy>
  <cp:revision>53</cp:revision>
  <dcterms:created xsi:type="dcterms:W3CDTF">2006-08-16T00:00:00Z</dcterms:created>
  <dcterms:modified xsi:type="dcterms:W3CDTF">2020-03-07T16:06:08Z</dcterms:modified>
</cp:coreProperties>
</file>