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2" r:id="rId3"/>
    <p:sldId id="270" r:id="rId4"/>
    <p:sldId id="269" r:id="rId5"/>
    <p:sldId id="271" r:id="rId6"/>
    <p:sldId id="258" r:id="rId7"/>
    <p:sldId id="259" r:id="rId8"/>
    <p:sldId id="280" r:id="rId9"/>
    <p:sldId id="282" r:id="rId10"/>
    <p:sldId id="281" r:id="rId11"/>
    <p:sldId id="273" r:id="rId12"/>
    <p:sldId id="284" r:id="rId13"/>
    <p:sldId id="286" r:id="rId14"/>
    <p:sldId id="275" r:id="rId15"/>
    <p:sldId id="276" r:id="rId16"/>
    <p:sldId id="267" r:id="rId17"/>
    <p:sldId id="283" r:id="rId18"/>
    <p:sldId id="28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544" autoAdjust="0"/>
  </p:normalViewPr>
  <p:slideViewPr>
    <p:cSldViewPr snapToGrid="0">
      <p:cViewPr varScale="1">
        <p:scale>
          <a:sx n="61" d="100"/>
          <a:sy n="61" d="100"/>
        </p:scale>
        <p:origin x="7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61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0B7B-91F6-478B-8D7C-7A11F678042F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B4C0-AF76-482F-A039-EAE5177C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37F3C7-2B2A-4C05-BEFF-D40B5D21E39E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7714" y="174171"/>
            <a:ext cx="11858172" cy="5950858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23900" dirty="0" err="1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3" y="101601"/>
            <a:ext cx="11974286" cy="870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02" y="1012373"/>
                <a:ext cx="11974286" cy="57150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f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অধীণে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প্রত্যেকটির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অন্তর্ভুক্ত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সেটকে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f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ডোমেন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উপাদাঙ্গুলির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যেগুলি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উপাদানগুলির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গঠিত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f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sss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" y="1012373"/>
                <a:ext cx="11974286" cy="5715001"/>
              </a:xfrm>
              <a:prstGeom prst="rect">
                <a:avLst/>
              </a:prstGeom>
              <a:blipFill rotWithShape="1">
                <a:blip r:embed="rId3"/>
                <a:stretch>
                  <a:fillRect l="-965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441345" y="4601029"/>
            <a:ext cx="783772" cy="20174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20079" y="4601029"/>
            <a:ext cx="798286" cy="201748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4</a:t>
            </a:r>
          </a:p>
          <a:p>
            <a:pPr algn="ctr"/>
            <a:r>
              <a:rPr lang="en-US" dirty="0" smtClean="0"/>
              <a:t>6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8</a:t>
            </a:r>
          </a:p>
          <a:p>
            <a:pPr algn="ctr"/>
            <a:r>
              <a:rPr lang="en-US" dirty="0" smtClean="0"/>
              <a:t>9</a:t>
            </a:r>
          </a:p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06984" y="5932714"/>
            <a:ext cx="1959873" cy="390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984" y="4896709"/>
            <a:ext cx="1979831" cy="7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9029" y="5062763"/>
            <a:ext cx="1877786" cy="271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49371" y="5334451"/>
            <a:ext cx="2140796" cy="456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72114" y="5334451"/>
            <a:ext cx="493486" cy="5982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65143" y="5255167"/>
            <a:ext cx="638628" cy="67754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51200" y="2333166"/>
            <a:ext cx="4572000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457201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dirty="0" smtClean="0"/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2791" y="3329324"/>
            <a:ext cx="1828809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501036">
            <a:off x="1077493" y="24324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এক-এক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32000" y="2971800"/>
            <a:ext cx="147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324533">
            <a:off x="2301564" y="1547621"/>
            <a:ext cx="13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44800" y="1905000"/>
            <a:ext cx="153505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31115">
            <a:off x="6751399" y="1441706"/>
            <a:ext cx="155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4400" y="1600200"/>
            <a:ext cx="914400" cy="73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894898">
            <a:off x="8830785" y="2116658"/>
            <a:ext cx="110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590755" y="2209801"/>
            <a:ext cx="1146845" cy="76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15" y="0"/>
                <a:ext cx="12191999" cy="4985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bn-BD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( one-one function ) 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সূচিত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অধীনে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ডোমেনের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হলে,</a:t>
                </a:r>
                <a:r>
                  <a:rPr lang="en-US" sz="3200" dirty="0" err="1" smtClean="0"/>
                  <a:t>f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এক-এক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smtClean="0"/>
                  <a:t>B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/>
                  <a:t>A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কেবলমাত্র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থাকবে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ফংশনে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" y="0"/>
                <a:ext cx="12191999" cy="4985663"/>
              </a:xfrm>
              <a:prstGeom prst="rect">
                <a:avLst/>
              </a:prstGeom>
              <a:blipFill rotWithShape="1">
                <a:blip r:embed="rId2"/>
                <a:stretch>
                  <a:fillRect l="-1148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123466" y="3048026"/>
            <a:ext cx="812800" cy="18723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2</a:t>
            </a:r>
            <a:endParaRPr lang="en-US" dirty="0"/>
          </a:p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-2</a:t>
            </a:r>
          </a:p>
        </p:txBody>
      </p:sp>
      <p:sp>
        <p:nvSpPr>
          <p:cNvPr id="4" name="Oval 3"/>
          <p:cNvSpPr/>
          <p:nvPr/>
        </p:nvSpPr>
        <p:spPr>
          <a:xfrm>
            <a:off x="7082885" y="3091569"/>
            <a:ext cx="841828" cy="184331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8</a:t>
            </a:r>
          </a:p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27</a:t>
            </a:r>
          </a:p>
          <a:p>
            <a:pPr algn="ctr"/>
            <a:r>
              <a:rPr lang="en-US" dirty="0" smtClean="0"/>
              <a:t>-8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3863" y="3585038"/>
            <a:ext cx="14949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83863" y="3875321"/>
            <a:ext cx="14949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0486" y="4071265"/>
            <a:ext cx="16183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60486" y="4434122"/>
            <a:ext cx="16183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67200" y="3585038"/>
            <a:ext cx="624114" cy="8490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87657" y="3585038"/>
            <a:ext cx="769257" cy="6821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2" y="116114"/>
            <a:ext cx="11959772" cy="7547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Onto function)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13" y="986971"/>
                <a:ext cx="11959772" cy="402045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</a:rPr>
                      <m:t>:</m:t>
                    </m:r>
                    <m:r>
                      <a:rPr lang="en-US" sz="3600" b="0" i="1" smtClean="0">
                        <a:latin typeface="Cambria Math"/>
                      </a:rPr>
                      <m:t>𝐴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সার্বিক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B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উপাদানসমূহ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𝑏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986971"/>
                <a:ext cx="11959772" cy="4020458"/>
              </a:xfrm>
              <a:prstGeom prst="rect">
                <a:avLst/>
              </a:prstGeom>
              <a:blipFill rotWithShape="1">
                <a:blip r:embed="rId2"/>
                <a:stretch>
                  <a:fillRect l="-1322" r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772118" y="3302015"/>
            <a:ext cx="1074057" cy="17199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-2</a:t>
            </a:r>
          </a:p>
          <a:p>
            <a:pPr algn="ctr"/>
            <a:r>
              <a:rPr lang="bn-BD" dirty="0" smtClean="0"/>
              <a:t>2</a:t>
            </a:r>
          </a:p>
          <a:p>
            <a:pPr algn="ctr"/>
            <a:r>
              <a:rPr lang="bn-BD" dirty="0" smtClean="0"/>
              <a:t>-3</a:t>
            </a:r>
          </a:p>
          <a:p>
            <a:pPr algn="ctr"/>
            <a:r>
              <a:rPr lang="bn-BD" dirty="0" smtClean="0"/>
              <a:t>3</a:t>
            </a:r>
          </a:p>
          <a:p>
            <a:pPr algn="ctr"/>
            <a:r>
              <a:rPr lang="bn-BD" dirty="0" smtClean="0"/>
              <a:t>-4</a:t>
            </a:r>
          </a:p>
          <a:p>
            <a:pPr algn="ctr"/>
            <a:r>
              <a:rPr lang="bn-BD" dirty="0"/>
              <a:t>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178" y="4096664"/>
            <a:ext cx="711199" cy="5080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34773" y="3331043"/>
            <a:ext cx="987068" cy="16763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4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9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8857" y="4096665"/>
            <a:ext cx="667657" cy="4535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61549" y="3468915"/>
            <a:ext cx="1908690" cy="87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61549" y="3686628"/>
            <a:ext cx="1908690" cy="10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8690" y="4020471"/>
            <a:ext cx="1734408" cy="6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48690" y="4201893"/>
            <a:ext cx="1734408" cy="148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9809" y="4590150"/>
            <a:ext cx="1923289" cy="29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48690" y="4773244"/>
            <a:ext cx="1727108" cy="91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7px-Function_machine5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86" y="1045028"/>
            <a:ext cx="5133256" cy="37305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0" y="90720"/>
            <a:ext cx="1219199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6000" y="1371600"/>
            <a:ext cx="12192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1200" y="1752600"/>
            <a:ext cx="1320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89600" y="1447800"/>
            <a:ext cx="14224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1600200"/>
            <a:ext cx="301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0800" y="1828800"/>
            <a:ext cx="304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  <a:p>
            <a:endParaRPr lang="en-US" dirty="0" smtClean="0"/>
          </a:p>
          <a:p>
            <a:r>
              <a:rPr lang="en-US" dirty="0" smtClean="0"/>
              <a:t>Y</a:t>
            </a:r>
          </a:p>
          <a:p>
            <a:endParaRPr lang="en-US" dirty="0" smtClean="0"/>
          </a:p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9200" y="1600200"/>
            <a:ext cx="20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S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200" y="19050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30400" y="21336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625600" y="2362200"/>
            <a:ext cx="2235200" cy="205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5600" y="1828800"/>
            <a:ext cx="2235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 flipV="1">
            <a:off x="4165692" y="2209800"/>
            <a:ext cx="2133508" cy="35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65600" y="2057400"/>
            <a:ext cx="203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0" y="1066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0800" y="11430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02400" y="990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4800" y="1447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6002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1" y="3962400"/>
            <a:ext cx="803425" cy="92333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F(1)=</a:t>
            </a:r>
            <a:r>
              <a:rPr lang="en-US" dirty="0" smtClean="0"/>
              <a:t>z</a:t>
            </a:r>
          </a:p>
          <a:p>
            <a:r>
              <a:rPr lang="en-US" dirty="0" smtClean="0"/>
              <a:t>F(2)=y</a:t>
            </a:r>
          </a:p>
          <a:p>
            <a:r>
              <a:rPr lang="en-US" dirty="0" smtClean="0"/>
              <a:t>F(3)=x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4876800" y="3777342"/>
            <a:ext cx="1625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G(X)=t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G(Y)=s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G(z)=R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8000" y="3788226"/>
            <a:ext cx="3149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G(F(1))=G(Z)=R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G(F(2))=G(Y)=S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G(F(3))=G(X)=t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29" y="221353"/>
            <a:ext cx="12162971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ফাংশন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80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8" y="460827"/>
            <a:ext cx="7663543" cy="1730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8183" y="79828"/>
            <a:ext cx="3096491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671" y="2293259"/>
            <a:ext cx="11764100" cy="4412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                           B                  C                   D              E                 F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5369" y="3135083"/>
            <a:ext cx="870857" cy="24238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3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98914" y="3135084"/>
            <a:ext cx="769257" cy="24238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4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7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83654" y="3817257"/>
            <a:ext cx="75474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3999" y="4347025"/>
            <a:ext cx="986971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1" y="4905829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39886" y="3135085"/>
            <a:ext cx="682171" cy="24238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-2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1" y="3817257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651826" y="3135085"/>
            <a:ext cx="682171" cy="24238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84170" y="3817257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84170" y="3947885"/>
            <a:ext cx="914399" cy="3991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59384" y="4898572"/>
            <a:ext cx="914399" cy="725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59382" y="4445000"/>
            <a:ext cx="914399" cy="4064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602514" y="3135085"/>
            <a:ext cx="682172" cy="2423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-3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821714" y="3135086"/>
            <a:ext cx="624115" cy="24238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9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47789" y="3911604"/>
            <a:ext cx="941400" cy="4789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66428" y="4426851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03258" y="4942115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75657" y="5675086"/>
            <a:ext cx="580569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18656" y="5675086"/>
            <a:ext cx="529771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14057" y="5675086"/>
            <a:ext cx="508000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1826" y="5675086"/>
            <a:ext cx="682171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89599" y="5675086"/>
            <a:ext cx="573315" cy="31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21714" y="5675086"/>
            <a:ext cx="624115" cy="31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2" grpId="0" animBg="1"/>
      <p:bldP spid="2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246743"/>
            <a:ext cx="11654971" cy="11756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351315"/>
            <a:ext cx="11756571" cy="14849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অন্বয় ও ফাংশন বলতে  কি বুঝ ?  ফাংশনের ডোমেন ও  রেঞ্জ কাকে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6" y="145143"/>
            <a:ext cx="12010571" cy="22497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430" y="2569029"/>
                <a:ext cx="11865428" cy="235131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/>
                  <a:t>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/>
                      </a:rPr>
                      <m:t>1</m:t>
                    </m:r>
                    <m:r>
                      <a:rPr lang="bn-BD" sz="3600" b="0" i="1" smtClean="0">
                        <a:latin typeface="Cambria Math"/>
                      </a:rPr>
                      <m:t>. </m:t>
                    </m:r>
                    <m:r>
                      <a:rPr lang="bn-BD" sz="3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bn-BD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</a:rPr>
                          <m:t>2</m:t>
                        </m:r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/>
                          </a:rPr>
                          <m:t>∗</m:t>
                        </m:r>
                        <m:r>
                          <a:rPr lang="bn-BD" sz="36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dirty="0" smtClean="0"/>
                  <a:t>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ফাংশনটি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 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এক-এক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সার্বিক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কি-না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কারনসহ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উল্লেখ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0" y="2569029"/>
                <a:ext cx="11865428" cy="2351314"/>
              </a:xfrm>
              <a:prstGeom prst="rect">
                <a:avLst/>
              </a:prstGeom>
              <a:blipFill rotWithShape="1">
                <a:blip r:embed="rId4"/>
                <a:stretch>
                  <a:fillRect l="-123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4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203199" y="87087"/>
            <a:ext cx="11858171" cy="4644572"/>
          </a:xfrm>
          <a:prstGeom prst="snip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dirty="0" smtClean="0">
                <a:solidFill>
                  <a:srgbClr val="FF0000"/>
                </a:solidFill>
              </a:rPr>
              <a:t> </a:t>
            </a:r>
            <a:r>
              <a:rPr lang="en-US" sz="13800" dirty="0" smtClean="0"/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495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8" y="1727199"/>
            <a:ext cx="6473371" cy="319492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67658" y="116114"/>
            <a:ext cx="6836228" cy="1509486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600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76441" y="2002221"/>
            <a:ext cx="3168869" cy="291990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2023" y="2002972"/>
            <a:ext cx="7592178" cy="2946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 – একাদশ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-  উচ্চতর  গণিত ১ম পত্র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বীজগণিত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-  ৪০  মিনিট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77372" y="116113"/>
            <a:ext cx="11480800" cy="188685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8066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57" y="1770742"/>
            <a:ext cx="5486399" cy="3962401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75771" y="145143"/>
            <a:ext cx="11727543" cy="16256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 দিকে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988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344" y="2206183"/>
            <a:ext cx="11422742" cy="21916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ফাংশন  ও  ফাংশনের  লেখচিত্র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8686" y="159657"/>
            <a:ext cx="11785600" cy="17272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73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665163"/>
            <a:ext cx="11872686" cy="3313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---- </a:t>
            </a:r>
          </a:p>
          <a:p>
            <a:pPr marL="0" indent="0" algn="just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*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অন্বয় ও ফাংশন ব্যাখ্যা করতে পারবে । </a:t>
            </a:r>
          </a:p>
          <a:p>
            <a:pPr marL="0" indent="0"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ফাংশনের ডোমেন ও রেঞ্জ নির্ণয় করতে পারবে। </a:t>
            </a:r>
          </a:p>
          <a:p>
            <a:pPr marL="0" indent="0"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*এক-এক ফাংশন,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ফাংশন,সংযোজিত ফাংশন  </a:t>
            </a:r>
          </a:p>
          <a:p>
            <a:pPr marL="0" indent="0"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ইত্যাদি ব্যাখ্যা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-101600" y="159658"/>
            <a:ext cx="12293600" cy="139337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16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7414"/>
            <a:ext cx="12192000" cy="18181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অন্বয় দূইটি অশূন্য সেট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AওB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A×B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উপসেটকে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     A×B.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9884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77073"/>
              </p:ext>
            </p:extLst>
          </p:nvPr>
        </p:nvGraphicFramePr>
        <p:xfrm>
          <a:off x="2300091" y="3455534"/>
          <a:ext cx="349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" name="Equation" r:id="rId5" imgW="152280" imgH="152280" progId="Equation.3">
                  <p:embed/>
                </p:oleObj>
              </mc:Choice>
              <mc:Fallback>
                <p:oleObj name="Equation" r:id="rId5" imgW="15228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091" y="3455534"/>
                        <a:ext cx="349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0" y="232229"/>
            <a:ext cx="12191999" cy="188685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6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7" name="Oval 6"/>
          <p:cNvSpPr/>
          <p:nvPr/>
        </p:nvSpPr>
        <p:spPr>
          <a:xfrm>
            <a:off x="1066830" y="4281716"/>
            <a:ext cx="1407886" cy="195216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1</a:t>
            </a:r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dirty="0"/>
              <a:t>2</a:t>
            </a:r>
            <a:endParaRPr lang="bn-BD" dirty="0" smtClean="0"/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3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4281743" y="4296230"/>
            <a:ext cx="1277258" cy="20138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1</a:t>
            </a:r>
          </a:p>
          <a:p>
            <a:pPr algn="ctr"/>
            <a:r>
              <a:rPr lang="bn-BD" dirty="0" smtClean="0"/>
              <a:t>2</a:t>
            </a:r>
          </a:p>
          <a:p>
            <a:pPr algn="ctr"/>
            <a:r>
              <a:rPr lang="bn-BD" dirty="0" smtClean="0"/>
              <a:t>4</a:t>
            </a:r>
          </a:p>
          <a:p>
            <a:pPr algn="ctr"/>
            <a:r>
              <a:rPr lang="bn-BD" dirty="0" smtClean="0"/>
              <a:t>9</a:t>
            </a:r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6885" y="4441374"/>
            <a:ext cx="3004457" cy="33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15917" y="4963890"/>
            <a:ext cx="2815771" cy="283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70773" y="5544461"/>
            <a:ext cx="3004457" cy="43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30431" y="5834747"/>
            <a:ext cx="2815771" cy="17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41873" y="5192488"/>
                <a:ext cx="4419601" cy="143328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𝑅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={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16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} 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873" y="5192488"/>
                <a:ext cx="4419601" cy="1433285"/>
              </a:xfrm>
              <a:prstGeom prst="rect">
                <a:avLst/>
              </a:prstGeom>
              <a:blipFill rotWithShape="1">
                <a:blip r:embed="rId7"/>
                <a:stretch>
                  <a:fillRect l="-686" r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67543" y="6375404"/>
            <a:ext cx="522514" cy="2721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0053" y="6375404"/>
            <a:ext cx="624116" cy="2721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117" y="174174"/>
            <a:ext cx="11901716" cy="10740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ডোমেন  এবং রেঞ্জ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16" y="1248231"/>
                <a:ext cx="11901717" cy="43978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হতে B সেটে একটি অন্বয়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R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হয়,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অন্তর্গত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ক্রমজোড়গুলোর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উপাদানসমূহের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অনুরুপে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ক্রমজোড়গুলোর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২য়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উপাদানসমূহের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রেঞ্জ বলা হয়।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R এর রেঞ্জ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উদাহরণঃ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={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={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a,b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}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" y="1248231"/>
                <a:ext cx="11901717" cy="4397828"/>
              </a:xfrm>
              <a:prstGeom prst="rect">
                <a:avLst/>
              </a:prstGeom>
              <a:blipFill rotWithShape="1">
                <a:blip r:embed="rId2"/>
                <a:stretch>
                  <a:fillRect l="-1176" t="-2483" r="-2045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397" y="1161143"/>
                <a:ext cx="12003315" cy="374468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ফাংশনঃ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দুইটি</m:t>
                    </m:r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অশূন্য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সৃষ্ট অন্বয়কে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ফাংশন বলে।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অশূন্য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সেট।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={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অন্বয়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একটি ফাংশন ।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7" y="1161143"/>
                <a:ext cx="12003315" cy="3744687"/>
              </a:xfrm>
              <a:prstGeom prst="rect">
                <a:avLst/>
              </a:prstGeom>
              <a:blipFill rotWithShape="1">
                <a:blip r:embed="rId2"/>
                <a:stretch>
                  <a:fillRect l="-1166" r="-3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680850" y="5109028"/>
            <a:ext cx="1248229" cy="17489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1</a:t>
            </a:r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734623" y="5109029"/>
            <a:ext cx="1117601" cy="16401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4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6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77537" y="5297716"/>
            <a:ext cx="179977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77537" y="5840183"/>
            <a:ext cx="1792514" cy="326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11793" y="6444342"/>
            <a:ext cx="170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398" y="72576"/>
            <a:ext cx="12003315" cy="972453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	ফাংশন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(Function)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857" y="5840183"/>
            <a:ext cx="566057" cy="488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15086" y="5689600"/>
            <a:ext cx="595085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2019</TotalTime>
  <Words>544</Words>
  <Application>Microsoft Office PowerPoint</Application>
  <PresentationFormat>Widescreen</PresentationFormat>
  <Paragraphs>230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Franklin Gothic Book</vt:lpstr>
      <vt:lpstr>Franklin Gothic Medium</vt:lpstr>
      <vt:lpstr>NikoshBAN</vt:lpstr>
      <vt:lpstr>Tunga</vt:lpstr>
      <vt:lpstr>Vrinda</vt:lpstr>
      <vt:lpstr>Wingdings</vt:lpstr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শফিকুল ইসলাম</dc:title>
  <dc:creator>HP</dc:creator>
  <cp:lastModifiedBy>HP</cp:lastModifiedBy>
  <cp:revision>353</cp:revision>
  <dcterms:created xsi:type="dcterms:W3CDTF">2017-01-28T13:05:47Z</dcterms:created>
  <dcterms:modified xsi:type="dcterms:W3CDTF">2020-03-07T07:00:36Z</dcterms:modified>
</cp:coreProperties>
</file>